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379" r:id="rId3"/>
    <p:sldId id="408" r:id="rId4"/>
    <p:sldId id="409" r:id="rId5"/>
    <p:sldId id="399" r:id="rId6"/>
    <p:sldId id="398" r:id="rId7"/>
    <p:sldId id="411" r:id="rId8"/>
    <p:sldId id="400" r:id="rId9"/>
    <p:sldId id="402" r:id="rId10"/>
    <p:sldId id="403" r:id="rId11"/>
    <p:sldId id="419" r:id="rId12"/>
    <p:sldId id="412" r:id="rId13"/>
    <p:sldId id="421" r:id="rId14"/>
    <p:sldId id="422" r:id="rId15"/>
    <p:sldId id="423" r:id="rId16"/>
    <p:sldId id="424" r:id="rId17"/>
    <p:sldId id="425" r:id="rId18"/>
    <p:sldId id="426" r:id="rId19"/>
    <p:sldId id="427" r:id="rId20"/>
    <p:sldId id="428" r:id="rId21"/>
    <p:sldId id="429" r:id="rId22"/>
    <p:sldId id="474" r:id="rId23"/>
    <p:sldId id="475" r:id="rId24"/>
    <p:sldId id="432" r:id="rId25"/>
    <p:sldId id="433" r:id="rId26"/>
    <p:sldId id="476" r:id="rId27"/>
    <p:sldId id="436" r:id="rId28"/>
    <p:sldId id="437" r:id="rId29"/>
    <p:sldId id="438" r:id="rId30"/>
    <p:sldId id="439" r:id="rId31"/>
    <p:sldId id="440" r:id="rId32"/>
    <p:sldId id="441" r:id="rId33"/>
    <p:sldId id="482" r:id="rId34"/>
    <p:sldId id="483" r:id="rId35"/>
    <p:sldId id="484" r:id="rId36"/>
    <p:sldId id="485" r:id="rId37"/>
    <p:sldId id="443" r:id="rId38"/>
    <p:sldId id="444" r:id="rId39"/>
    <p:sldId id="445" r:id="rId40"/>
    <p:sldId id="446" r:id="rId41"/>
    <p:sldId id="447" r:id="rId42"/>
    <p:sldId id="448" r:id="rId43"/>
    <p:sldId id="477" r:id="rId44"/>
    <p:sldId id="449" r:id="rId45"/>
    <p:sldId id="459" r:id="rId46"/>
    <p:sldId id="460" r:id="rId47"/>
    <p:sldId id="463" r:id="rId48"/>
    <p:sldId id="464" r:id="rId49"/>
    <p:sldId id="465" r:id="rId50"/>
    <p:sldId id="466" r:id="rId51"/>
    <p:sldId id="467" r:id="rId52"/>
    <p:sldId id="468" r:id="rId53"/>
    <p:sldId id="487" r:id="rId54"/>
    <p:sldId id="488" r:id="rId55"/>
    <p:sldId id="489" r:id="rId56"/>
    <p:sldId id="490" r:id="rId57"/>
    <p:sldId id="491" r:id="rId58"/>
    <p:sldId id="492" r:id="rId59"/>
    <p:sldId id="493" r:id="rId60"/>
    <p:sldId id="494" r:id="rId61"/>
    <p:sldId id="495" r:id="rId62"/>
    <p:sldId id="496" r:id="rId63"/>
    <p:sldId id="497" r:id="rId64"/>
    <p:sldId id="498" r:id="rId65"/>
    <p:sldId id="499" r:id="rId66"/>
    <p:sldId id="500" r:id="rId67"/>
    <p:sldId id="501" r:id="rId68"/>
    <p:sldId id="502" r:id="rId69"/>
    <p:sldId id="503" r:id="rId70"/>
    <p:sldId id="504" r:id="rId71"/>
    <p:sldId id="505" r:id="rId72"/>
    <p:sldId id="506" r:id="rId73"/>
    <p:sldId id="507" r:id="rId74"/>
    <p:sldId id="508" r:id="rId75"/>
    <p:sldId id="509" r:id="rId76"/>
    <p:sldId id="510" r:id="rId77"/>
    <p:sldId id="511" r:id="rId78"/>
    <p:sldId id="512" r:id="rId79"/>
    <p:sldId id="513" r:id="rId80"/>
    <p:sldId id="473"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1F05BB"/>
    <a:srgbClr val="0070C0"/>
    <a:srgbClr val="CCECFF"/>
    <a:srgbClr val="00CC00"/>
    <a:srgbClr val="00FF00"/>
    <a:srgbClr val="66FF66"/>
    <a:srgbClr val="B30D93"/>
    <a:srgbClr val="FF0000"/>
    <a:srgbClr val="FFFF66"/>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97989" autoAdjust="0"/>
  </p:normalViewPr>
  <p:slideViewPr>
    <p:cSldViewPr showGuides="1">
      <p:cViewPr>
        <p:scale>
          <a:sx n="60" d="100"/>
          <a:sy n="60" d="100"/>
        </p:scale>
        <p:origin x="-2430" y="-1194"/>
      </p:cViewPr>
      <p:guideLst>
        <p:guide orient="horz" pos="912"/>
        <p:guide pos="288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32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32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32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B120CBD-2F72-498F-823E-6E2AAB853F3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F5EDE1E-CDA2-4D85-9702-AED2087F89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0AD8C5-7582-4F73-8B84-E79660EFD4CB}"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FDC9587-CE0B-4911-87AA-81055177D41B}" type="slidenum">
              <a:rPr lang="en-US"/>
              <a:pPr/>
              <a:t>16</a:t>
            </a:fld>
            <a:endParaRPr lang="en-US"/>
          </a:p>
        </p:txBody>
      </p:sp>
      <p:sp>
        <p:nvSpPr>
          <p:cNvPr id="43011" name="Rectangle 2"/>
          <p:cNvSpPr>
            <a:spLocks noGrp="1" noRot="1" noChangeAspect="1" noChangeArrowheads="1" noTextEdit="1"/>
          </p:cNvSpPr>
          <p:nvPr>
            <p:ph type="sldImg"/>
          </p:nvPr>
        </p:nvSpPr>
        <p:spPr>
          <a:xfrm>
            <a:off x="1144588" y="687388"/>
            <a:ext cx="4568825" cy="3425825"/>
          </a:xfrm>
          <a:ln/>
        </p:spPr>
      </p:sp>
      <p:sp>
        <p:nvSpPr>
          <p:cNvPr id="43012"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006C167-6FE5-4BE5-A42E-CE76C64308B7}" type="slidenum">
              <a:rPr lang="en-US"/>
              <a:pPr/>
              <a:t>17</a:t>
            </a:fld>
            <a:endParaRPr lang="en-US"/>
          </a:p>
        </p:txBody>
      </p:sp>
      <p:sp>
        <p:nvSpPr>
          <p:cNvPr id="44035" name="Rectangle 2"/>
          <p:cNvSpPr>
            <a:spLocks noGrp="1" noRot="1" noChangeAspect="1" noChangeArrowheads="1" noTextEdit="1"/>
          </p:cNvSpPr>
          <p:nvPr>
            <p:ph type="sldImg"/>
          </p:nvPr>
        </p:nvSpPr>
        <p:spPr>
          <a:xfrm>
            <a:off x="1144588" y="687388"/>
            <a:ext cx="4568825" cy="3425825"/>
          </a:xfrm>
          <a:ln/>
        </p:spPr>
      </p:sp>
      <p:sp>
        <p:nvSpPr>
          <p:cNvPr id="44036"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0E56307-776C-4045-836A-4FAE2B198A40}" type="slidenum">
              <a:rPr lang="en-US"/>
              <a:pPr/>
              <a:t>18</a:t>
            </a:fld>
            <a:endParaRPr lang="en-US"/>
          </a:p>
        </p:txBody>
      </p:sp>
      <p:sp>
        <p:nvSpPr>
          <p:cNvPr id="45059" name="Rectangle 2"/>
          <p:cNvSpPr>
            <a:spLocks noGrp="1" noRot="1" noChangeAspect="1" noChangeArrowheads="1" noTextEdit="1"/>
          </p:cNvSpPr>
          <p:nvPr>
            <p:ph type="sldImg"/>
          </p:nvPr>
        </p:nvSpPr>
        <p:spPr>
          <a:xfrm>
            <a:off x="1144588" y="687388"/>
            <a:ext cx="4568825" cy="3425825"/>
          </a:xfrm>
          <a:ln/>
        </p:spPr>
      </p:sp>
      <p:sp>
        <p:nvSpPr>
          <p:cNvPr id="45060"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AAD3DED-E220-4B0B-8027-CFB4B0DABCD9}" type="slidenum">
              <a:rPr lang="en-US"/>
              <a:pPr/>
              <a:t>19</a:t>
            </a:fld>
            <a:endParaRPr lang="en-US"/>
          </a:p>
        </p:txBody>
      </p:sp>
      <p:sp>
        <p:nvSpPr>
          <p:cNvPr id="46083" name="Rectangle 2"/>
          <p:cNvSpPr>
            <a:spLocks noGrp="1" noRot="1" noChangeAspect="1" noChangeArrowheads="1" noTextEdit="1"/>
          </p:cNvSpPr>
          <p:nvPr>
            <p:ph type="sldImg"/>
          </p:nvPr>
        </p:nvSpPr>
        <p:spPr>
          <a:xfrm>
            <a:off x="1144588" y="687388"/>
            <a:ext cx="4568825" cy="3425825"/>
          </a:xfrm>
          <a:ln/>
        </p:spPr>
      </p:sp>
      <p:sp>
        <p:nvSpPr>
          <p:cNvPr id="46084"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648E2AB-C8F0-4A7A-954E-3800EC74DF0C}" type="slidenum">
              <a:rPr lang="en-US"/>
              <a:pPr/>
              <a:t>20</a:t>
            </a:fld>
            <a:endParaRPr lang="en-US"/>
          </a:p>
        </p:txBody>
      </p:sp>
      <p:sp>
        <p:nvSpPr>
          <p:cNvPr id="47107" name="Rectangle 2"/>
          <p:cNvSpPr>
            <a:spLocks noGrp="1" noRot="1" noChangeAspect="1" noChangeArrowheads="1" noTextEdit="1"/>
          </p:cNvSpPr>
          <p:nvPr>
            <p:ph type="sldImg"/>
          </p:nvPr>
        </p:nvSpPr>
        <p:spPr>
          <a:xfrm>
            <a:off x="1144588" y="687388"/>
            <a:ext cx="4568825" cy="3425825"/>
          </a:xfrm>
          <a:ln/>
        </p:spPr>
      </p:sp>
      <p:sp>
        <p:nvSpPr>
          <p:cNvPr id="47108"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53E85AD-E24E-46C5-A271-E7F8DF0DB725}" type="slidenum">
              <a:rPr lang="en-US"/>
              <a:pPr/>
              <a:t>21</a:t>
            </a:fld>
            <a:endParaRPr lang="en-US"/>
          </a:p>
        </p:txBody>
      </p:sp>
      <p:sp>
        <p:nvSpPr>
          <p:cNvPr id="48131" name="Rectangle 2"/>
          <p:cNvSpPr>
            <a:spLocks noGrp="1" noRot="1" noChangeAspect="1" noChangeArrowheads="1" noTextEdit="1"/>
          </p:cNvSpPr>
          <p:nvPr>
            <p:ph type="sldImg"/>
          </p:nvPr>
        </p:nvSpPr>
        <p:spPr>
          <a:xfrm>
            <a:off x="1144588" y="687388"/>
            <a:ext cx="4568825" cy="3425825"/>
          </a:xfrm>
          <a:ln/>
        </p:spPr>
      </p:sp>
      <p:sp>
        <p:nvSpPr>
          <p:cNvPr id="48132"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FBF593-BE59-43FD-AEE3-178EE5B92022}" type="slidenum">
              <a:rPr lang="en-US"/>
              <a:pPr/>
              <a:t>24</a:t>
            </a:fld>
            <a:endParaRPr lang="en-US"/>
          </a:p>
        </p:txBody>
      </p:sp>
      <p:sp>
        <p:nvSpPr>
          <p:cNvPr id="51203" name="Rectangle 2"/>
          <p:cNvSpPr>
            <a:spLocks noGrp="1" noRot="1" noChangeAspect="1" noChangeArrowheads="1" noTextEdit="1"/>
          </p:cNvSpPr>
          <p:nvPr>
            <p:ph type="sldImg"/>
          </p:nvPr>
        </p:nvSpPr>
        <p:spPr>
          <a:xfrm>
            <a:off x="1144588" y="687388"/>
            <a:ext cx="4568825" cy="3425825"/>
          </a:xfrm>
          <a:ln/>
        </p:spPr>
      </p:sp>
      <p:sp>
        <p:nvSpPr>
          <p:cNvPr id="51204"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90739B8-445C-4F1A-80A0-FFF4941A8077}" type="slidenum">
              <a:rPr lang="en-US"/>
              <a:pPr/>
              <a:t>25</a:t>
            </a:fld>
            <a:endParaRPr lang="en-US"/>
          </a:p>
        </p:txBody>
      </p:sp>
      <p:sp>
        <p:nvSpPr>
          <p:cNvPr id="52227" name="Shape 1"/>
          <p:cNvSpPr>
            <a:spLocks noGrp="1" noRot="1" noChangeAspect="1" noTextEdit="1"/>
          </p:cNvSpPr>
          <p:nvPr>
            <p:ph type="sldImg"/>
          </p:nvPr>
        </p:nvSpPr>
        <p:spPr>
          <a:ln/>
        </p:spPr>
      </p:sp>
      <p:sp>
        <p:nvSpPr>
          <p:cNvPr id="52228"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90739B8-445C-4F1A-80A0-FFF4941A8077}" type="slidenum">
              <a:rPr lang="en-US"/>
              <a:pPr/>
              <a:t>26</a:t>
            </a:fld>
            <a:endParaRPr lang="en-US"/>
          </a:p>
        </p:txBody>
      </p:sp>
      <p:sp>
        <p:nvSpPr>
          <p:cNvPr id="52227" name="Shape 1"/>
          <p:cNvSpPr>
            <a:spLocks noGrp="1" noRot="1" noChangeAspect="1" noTextEdit="1"/>
          </p:cNvSpPr>
          <p:nvPr>
            <p:ph type="sldImg"/>
          </p:nvPr>
        </p:nvSpPr>
        <p:spPr>
          <a:ln/>
        </p:spPr>
      </p:sp>
      <p:sp>
        <p:nvSpPr>
          <p:cNvPr id="52228"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65EB4CF-7526-4558-AB1E-7BB3382CAE8C}" type="slidenum">
              <a:rPr lang="en-US"/>
              <a:pPr/>
              <a:t>27</a:t>
            </a:fld>
            <a:endParaRPr lang="en-US"/>
          </a:p>
        </p:txBody>
      </p:sp>
      <p:sp>
        <p:nvSpPr>
          <p:cNvPr id="55299" name="Shape 1"/>
          <p:cNvSpPr>
            <a:spLocks noGrp="1" noRot="1" noChangeAspect="1" noTextEdit="1"/>
          </p:cNvSpPr>
          <p:nvPr>
            <p:ph type="sldImg"/>
          </p:nvPr>
        </p:nvSpPr>
        <p:spPr>
          <a:ln/>
        </p:spPr>
      </p:sp>
      <p:sp>
        <p:nvSpPr>
          <p:cNvPr id="55300"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network coding?</a:t>
            </a:r>
          </a:p>
          <a:p>
            <a:endParaRPr lang="en-US" dirty="0" smtClean="0"/>
          </a:p>
          <a:p>
            <a:r>
              <a:rPr lang="en-US" dirty="0" smtClean="0"/>
              <a:t>NC</a:t>
            </a:r>
            <a:r>
              <a:rPr lang="en-US" baseline="0" dirty="0" smtClean="0"/>
              <a:t> is any extension of typical store and forward networks. Today, routers receive packets, store them and forward them. In network coding, routers still store and forward packets, but they mix or code the content of these packets before forwarding. </a:t>
            </a:r>
            <a:endParaRPr lang="en-US" dirty="0"/>
          </a:p>
        </p:txBody>
      </p:sp>
      <p:sp>
        <p:nvSpPr>
          <p:cNvPr id="4" name="Slide Number Placeholder 3"/>
          <p:cNvSpPr>
            <a:spLocks noGrp="1"/>
          </p:cNvSpPr>
          <p:nvPr>
            <p:ph type="sldNum" sz="quarter" idx="10"/>
          </p:nvPr>
        </p:nvSpPr>
        <p:spPr/>
        <p:txBody>
          <a:bodyPr/>
          <a:lstStyle/>
          <a:p>
            <a:pPr>
              <a:defRPr/>
            </a:pPr>
            <a:fld id="{DF5EDE1E-CDA2-4D85-9702-AED2087F89C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A473259-2708-4B80-A9D8-92D8E1979D89}" type="slidenum">
              <a:rPr lang="en-US"/>
              <a:pPr/>
              <a:t>28</a:t>
            </a:fld>
            <a:endParaRPr lang="en-US"/>
          </a:p>
        </p:txBody>
      </p:sp>
      <p:sp>
        <p:nvSpPr>
          <p:cNvPr id="56323" name="Shape 1"/>
          <p:cNvSpPr>
            <a:spLocks noGrp="1" noRot="1" noChangeAspect="1" noTextEdit="1"/>
          </p:cNvSpPr>
          <p:nvPr>
            <p:ph type="sldImg"/>
          </p:nvPr>
        </p:nvSpPr>
        <p:spPr>
          <a:ln/>
        </p:spPr>
      </p:sp>
      <p:sp>
        <p:nvSpPr>
          <p:cNvPr id="56324"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75D1099-62E4-4597-A099-15BE7FBA653B}" type="slidenum">
              <a:rPr lang="en-US"/>
              <a:pPr/>
              <a:t>29</a:t>
            </a:fld>
            <a:endParaRPr lang="en-US"/>
          </a:p>
        </p:txBody>
      </p:sp>
      <p:sp>
        <p:nvSpPr>
          <p:cNvPr id="57347" name="Shape 1"/>
          <p:cNvSpPr>
            <a:spLocks noGrp="1" noRot="1" noChangeAspect="1" noTextEdit="1"/>
          </p:cNvSpPr>
          <p:nvPr>
            <p:ph type="sldImg"/>
          </p:nvPr>
        </p:nvSpPr>
        <p:spPr>
          <a:ln/>
        </p:spPr>
      </p:sp>
      <p:sp>
        <p:nvSpPr>
          <p:cNvPr id="57348"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AE97974-6B09-4A18-B5DB-3940294FC028}" type="slidenum">
              <a:rPr lang="en-US"/>
              <a:pPr/>
              <a:t>30</a:t>
            </a:fld>
            <a:endParaRPr lang="en-US"/>
          </a:p>
        </p:txBody>
      </p:sp>
      <p:sp>
        <p:nvSpPr>
          <p:cNvPr id="58371" name="Shape 1"/>
          <p:cNvSpPr>
            <a:spLocks noGrp="1" noRot="1" noChangeAspect="1" noTextEdit="1"/>
          </p:cNvSpPr>
          <p:nvPr>
            <p:ph type="sldImg"/>
          </p:nvPr>
        </p:nvSpPr>
        <p:spPr>
          <a:ln/>
        </p:spPr>
      </p:sp>
      <p:sp>
        <p:nvSpPr>
          <p:cNvPr id="58372"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887944F-01A9-457E-AB2F-4933E9EA1910}" type="slidenum">
              <a:rPr lang="en-US"/>
              <a:pPr/>
              <a:t>31</a:t>
            </a:fld>
            <a:endParaRPr lang="en-US"/>
          </a:p>
        </p:txBody>
      </p:sp>
      <p:sp>
        <p:nvSpPr>
          <p:cNvPr id="59395" name="Shape 1"/>
          <p:cNvSpPr>
            <a:spLocks noGrp="1" noRot="1" noChangeAspect="1" noTextEdit="1"/>
          </p:cNvSpPr>
          <p:nvPr>
            <p:ph type="sldImg"/>
          </p:nvPr>
        </p:nvSpPr>
        <p:spPr>
          <a:ln/>
        </p:spPr>
      </p:sp>
      <p:sp>
        <p:nvSpPr>
          <p:cNvPr id="59396"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6BDF2B0-FECA-42DB-9C08-6F42A20F7457}" type="slidenum">
              <a:rPr lang="en-US"/>
              <a:pPr/>
              <a:t>32</a:t>
            </a:fld>
            <a:endParaRPr lang="en-US"/>
          </a:p>
        </p:txBody>
      </p:sp>
      <p:sp>
        <p:nvSpPr>
          <p:cNvPr id="60419" name="Shape 1"/>
          <p:cNvSpPr>
            <a:spLocks noGrp="1" noRot="1" noChangeAspect="1" noTextEdit="1"/>
          </p:cNvSpPr>
          <p:nvPr>
            <p:ph type="sldImg"/>
          </p:nvPr>
        </p:nvSpPr>
        <p:spPr>
          <a:ln/>
        </p:spPr>
      </p:sp>
      <p:sp>
        <p:nvSpPr>
          <p:cNvPr id="60420" name="Shape 2"/>
          <p:cNvSpPr>
            <a:spLocks noGrp="1"/>
          </p:cNvSpPr>
          <p:nvPr>
            <p:ph type="body" idx="1"/>
          </p:nvPr>
        </p:nvSpPr>
        <p:spPr>
          <a:xfrm>
            <a:off x="685800" y="4343400"/>
            <a:ext cx="5486400" cy="4114800"/>
          </a:xfrm>
          <a:noFill/>
          <a:ln/>
        </p:spPr>
        <p:txBody>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5BE93-BBB5-4E1C-B8C6-30997DB63E3D}"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5BE93-BBB5-4E1C-B8C6-30997DB63E3D}"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5BE93-BBB5-4E1C-B8C6-30997DB63E3D}"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5BE93-BBB5-4E1C-B8C6-30997DB63E3D}"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DCD08BF-D957-467A-9DE9-F8F996E9210C}" type="slidenum">
              <a:rPr lang="en-US"/>
              <a:pPr/>
              <a:t>37</a:t>
            </a:fld>
            <a:endParaRPr lang="en-US"/>
          </a:p>
        </p:txBody>
      </p:sp>
      <p:sp>
        <p:nvSpPr>
          <p:cNvPr id="62467" name="Rectangle 2"/>
          <p:cNvSpPr>
            <a:spLocks noGrp="1" noRot="1" noChangeAspect="1" noChangeArrowheads="1" noTextEdit="1"/>
          </p:cNvSpPr>
          <p:nvPr>
            <p:ph type="sldImg"/>
          </p:nvPr>
        </p:nvSpPr>
        <p:spPr>
          <a:xfrm>
            <a:off x="1144588" y="687388"/>
            <a:ext cx="4568825" cy="3425825"/>
          </a:xfrm>
          <a:ln/>
        </p:spPr>
      </p:sp>
      <p:sp>
        <p:nvSpPr>
          <p:cNvPr id="62468"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t>To see why such coding might make sense, let us take an example. </a:t>
            </a:r>
          </a:p>
          <a:p>
            <a:r>
              <a:rPr lang="en-US" dirty="0" smtClean="0"/>
              <a:t>The source wants to multicast two messages a</a:t>
            </a:r>
            <a:r>
              <a:rPr lang="en-US" baseline="0" dirty="0" smtClean="0"/>
              <a:t> </a:t>
            </a:r>
            <a:r>
              <a:rPr lang="en-US" dirty="0" smtClean="0"/>
              <a:t>and b, to both destinations. Each link has a capacity of one message</a:t>
            </a:r>
            <a:r>
              <a:rPr lang="en-US" baseline="0" dirty="0" smtClean="0"/>
              <a:t> per time unit.  How can you do it?</a:t>
            </a:r>
            <a:r>
              <a:rPr lang="en-US" dirty="0" smtClean="0"/>
              <a:t> </a:t>
            </a:r>
          </a:p>
        </p:txBody>
      </p:sp>
      <p:sp>
        <p:nvSpPr>
          <p:cNvPr id="34820" name="Slide Number Placeholder 3"/>
          <p:cNvSpPr>
            <a:spLocks noGrp="1"/>
          </p:cNvSpPr>
          <p:nvPr>
            <p:ph type="sldNum" sz="quarter" idx="5"/>
          </p:nvPr>
        </p:nvSpPr>
        <p:spPr>
          <a:noFill/>
        </p:spPr>
        <p:txBody>
          <a:bodyPr/>
          <a:lstStyle/>
          <a:p>
            <a:fld id="{EAB781C1-5BCF-4989-8E88-C42114A9DCF0}"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3E286F6-1CD7-4A7E-8EDB-4F42D9DE19EF}" type="slidenum">
              <a:rPr lang="en-US"/>
              <a:pPr/>
              <a:t>38</a:t>
            </a:fld>
            <a:endParaRPr lang="en-US"/>
          </a:p>
        </p:txBody>
      </p:sp>
      <p:sp>
        <p:nvSpPr>
          <p:cNvPr id="63491" name="Rectangle 2"/>
          <p:cNvSpPr>
            <a:spLocks noGrp="1" noRot="1" noChangeAspect="1" noChangeArrowheads="1" noTextEdit="1"/>
          </p:cNvSpPr>
          <p:nvPr>
            <p:ph type="sldImg"/>
          </p:nvPr>
        </p:nvSpPr>
        <p:spPr>
          <a:xfrm>
            <a:off x="1144588" y="687388"/>
            <a:ext cx="4568825" cy="3425825"/>
          </a:xfrm>
          <a:ln/>
        </p:spPr>
      </p:sp>
      <p:sp>
        <p:nvSpPr>
          <p:cNvPr id="63492"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C91E34-0326-4881-A200-697132F29333}" type="slidenum">
              <a:rPr lang="en-US"/>
              <a:pPr/>
              <a:t>39</a:t>
            </a:fld>
            <a:endParaRPr lang="en-US"/>
          </a:p>
        </p:txBody>
      </p:sp>
      <p:sp>
        <p:nvSpPr>
          <p:cNvPr id="64515" name="Rectangle 2"/>
          <p:cNvSpPr>
            <a:spLocks noGrp="1" noRot="1" noChangeAspect="1" noChangeArrowheads="1" noTextEdit="1"/>
          </p:cNvSpPr>
          <p:nvPr>
            <p:ph type="sldImg"/>
          </p:nvPr>
        </p:nvSpPr>
        <p:spPr>
          <a:xfrm>
            <a:off x="1144588" y="687388"/>
            <a:ext cx="4568825" cy="3425825"/>
          </a:xfrm>
          <a:ln/>
        </p:spPr>
      </p:sp>
      <p:sp>
        <p:nvSpPr>
          <p:cNvPr id="64516"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6471A7B-9973-42A4-8B02-29DB24F0D8E3}" type="slidenum">
              <a:rPr lang="en-US"/>
              <a:pPr/>
              <a:t>40</a:t>
            </a:fld>
            <a:endParaRPr lang="en-US"/>
          </a:p>
        </p:txBody>
      </p:sp>
      <p:sp>
        <p:nvSpPr>
          <p:cNvPr id="65539" name="Rectangle 2"/>
          <p:cNvSpPr>
            <a:spLocks noGrp="1" noRot="1" noChangeAspect="1" noChangeArrowheads="1" noTextEdit="1"/>
          </p:cNvSpPr>
          <p:nvPr>
            <p:ph type="sldImg"/>
          </p:nvPr>
        </p:nvSpPr>
        <p:spPr>
          <a:xfrm>
            <a:off x="1144588" y="687388"/>
            <a:ext cx="4568825" cy="3425825"/>
          </a:xfrm>
          <a:ln/>
        </p:spPr>
      </p:sp>
      <p:sp>
        <p:nvSpPr>
          <p:cNvPr id="65540"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70CC43D-9CB6-423A-AC04-0C4909D00742}" type="slidenum">
              <a:rPr lang="en-US"/>
              <a:pPr/>
              <a:t>41</a:t>
            </a:fld>
            <a:endParaRPr lang="en-US"/>
          </a:p>
        </p:txBody>
      </p:sp>
      <p:sp>
        <p:nvSpPr>
          <p:cNvPr id="66563" name="Rectangle 2"/>
          <p:cNvSpPr>
            <a:spLocks noGrp="1" noRot="1" noChangeAspect="1" noChangeArrowheads="1" noTextEdit="1"/>
          </p:cNvSpPr>
          <p:nvPr>
            <p:ph type="sldImg"/>
          </p:nvPr>
        </p:nvSpPr>
        <p:spPr>
          <a:xfrm>
            <a:off x="1144588" y="687388"/>
            <a:ext cx="4568825" cy="3425825"/>
          </a:xfrm>
          <a:ln/>
        </p:spPr>
      </p:sp>
      <p:sp>
        <p:nvSpPr>
          <p:cNvPr id="66564"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463C7BA-1000-418D-96B3-DB7E1065DD03}" type="slidenum">
              <a:rPr lang="en-US"/>
              <a:pPr/>
              <a:t>42</a:t>
            </a:fld>
            <a:endParaRPr lang="en-US"/>
          </a:p>
        </p:txBody>
      </p:sp>
      <p:sp>
        <p:nvSpPr>
          <p:cNvPr id="67587" name="Rectangle 2"/>
          <p:cNvSpPr>
            <a:spLocks noGrp="1" noRot="1" noChangeAspect="1" noChangeArrowheads="1" noTextEdit="1"/>
          </p:cNvSpPr>
          <p:nvPr>
            <p:ph type="sldImg"/>
          </p:nvPr>
        </p:nvSpPr>
        <p:spPr>
          <a:xfrm>
            <a:off x="1144588" y="687388"/>
            <a:ext cx="4568825" cy="3425825"/>
          </a:xfrm>
          <a:ln/>
        </p:spPr>
      </p:sp>
      <p:sp>
        <p:nvSpPr>
          <p:cNvPr id="67588"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hape 1"/>
          <p:cNvSpPr>
            <a:spLocks noGrp="1" noRot="1" noChangeAspect="1" noTextEdit="1"/>
          </p:cNvSpPr>
          <p:nvPr>
            <p:ph type="sldImg"/>
          </p:nvPr>
        </p:nvSpPr>
        <p:spPr>
          <a:ln/>
        </p:spPr>
      </p:sp>
      <p:sp>
        <p:nvSpPr>
          <p:cNvPr id="87042" name="Shape 2"/>
          <p:cNvSpPr>
            <a:spLocks noGrp="1"/>
          </p:cNvSpPr>
          <p:nvPr>
            <p:ph type="body" idx="1"/>
          </p:nvPr>
        </p:nvSpPr>
        <p:spPr>
          <a:noFill/>
          <a:ln/>
        </p:spPr>
        <p:txBody>
          <a:bodyPr/>
          <a:lstStyle/>
          <a:p>
            <a:pPr eaLnBrk="1" hangingPunct="1">
              <a:spcBef>
                <a:spcPct val="0"/>
              </a:spcBef>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D644B38-9768-423D-B1B7-7DC65DE7047D}" type="slidenum">
              <a:rPr lang="en-US"/>
              <a:pPr/>
              <a:t>44</a:t>
            </a:fld>
            <a:endParaRPr lang="en-US"/>
          </a:p>
        </p:txBody>
      </p:sp>
      <p:sp>
        <p:nvSpPr>
          <p:cNvPr id="68611" name="Rectangle 2"/>
          <p:cNvSpPr>
            <a:spLocks noGrp="1" noRot="1" noChangeAspect="1" noChangeArrowheads="1" noTextEdit="1"/>
          </p:cNvSpPr>
          <p:nvPr>
            <p:ph type="sldImg"/>
          </p:nvPr>
        </p:nvSpPr>
        <p:spPr>
          <a:xfrm>
            <a:off x="1144588" y="687388"/>
            <a:ext cx="4568825" cy="3425825"/>
          </a:xfrm>
          <a:ln/>
        </p:spPr>
      </p:sp>
      <p:sp>
        <p:nvSpPr>
          <p:cNvPr id="68612"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
          <p:cNvSpPr>
            <a:spLocks noGrp="1" noRot="1" noChangeAspect="1" noTextEdit="1"/>
          </p:cNvSpPr>
          <p:nvPr>
            <p:ph type="sldImg"/>
          </p:nvPr>
        </p:nvSpPr>
        <p:spPr>
          <a:ln/>
        </p:spPr>
      </p:sp>
      <p:sp>
        <p:nvSpPr>
          <p:cNvPr id="3" name="Notes Placeholder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
          <p:cNvSpPr>
            <a:spLocks noGrp="1" noRot="1" noChangeAspect="1" noTextEdit="1"/>
          </p:cNvSpPr>
          <p:nvPr>
            <p:ph type="sldImg"/>
          </p:nvPr>
        </p:nvSpPr>
        <p:spPr>
          <a:ln/>
        </p:spPr>
      </p:sp>
      <p:sp>
        <p:nvSpPr>
          <p:cNvPr id="3" name="Notes Placeholder 2"/>
          <p:cNvSpPr>
            <a:spLocks noGrp="1"/>
          </p:cNvSpPr>
          <p:nvPr>
            <p:ph type="body" idx="1"/>
          </p:nvPr>
        </p:nvSpPr>
        <p:spPr>
          <a:noFill/>
          <a:ln/>
        </p:spPr>
        <p:txBody>
          <a:bodyPr/>
          <a:lstStyle/>
          <a:p>
            <a:pPr eaLnBrk="1" hangingPunct="1">
              <a:spcBef>
                <a:spcPct val="0"/>
              </a:spcBef>
            </a:pPr>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5BE93-BBB5-4E1C-B8C6-30997DB63E3D}" type="slidenum">
              <a:rPr lang="en-US" smtClean="0"/>
              <a:pPr/>
              <a:t>53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EAB781C1-5BCF-4989-8E88-C42114A9DCF0}"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Rot="1" noChangeAspect="1" noTextEdit="1"/>
          </p:cNvSpPr>
          <p:nvPr>
            <p:ph type="sldImg"/>
          </p:nvPr>
        </p:nvSpPr>
        <p:spPr>
          <a:noFill/>
          <a:ln>
            <a:solidFill>
              <a:srgbClr val="000000"/>
            </a:solidFill>
            <a:miter lim="800000"/>
            <a:headEnd/>
            <a:tailEnd/>
          </a:ln>
        </p:spPr>
      </p:sp>
      <p:sp>
        <p:nvSpPr>
          <p:cNvPr id="94211"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Rot="1" noChangeAspect="1" noTextEdit="1"/>
          </p:cNvSpPr>
          <p:nvPr>
            <p:ph type="sldImg"/>
          </p:nvPr>
        </p:nvSpPr>
        <p:spPr>
          <a:noFill/>
          <a:ln>
            <a:solidFill>
              <a:srgbClr val="000000"/>
            </a:solidFill>
            <a:miter lim="800000"/>
            <a:headEnd/>
            <a:tailEnd/>
          </a:ln>
        </p:spPr>
      </p:sp>
      <p:sp>
        <p:nvSpPr>
          <p:cNvPr id="95235"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Rot="1" noChangeAspect="1" noTextEdit="1"/>
          </p:cNvSpPr>
          <p:nvPr>
            <p:ph type="sldImg"/>
          </p:nvPr>
        </p:nvSpPr>
        <p:spPr>
          <a:noFill/>
          <a:ln>
            <a:solidFill>
              <a:srgbClr val="000000"/>
            </a:solidFill>
            <a:miter lim="800000"/>
            <a:headEnd/>
            <a:tailEnd/>
          </a:ln>
        </p:spPr>
      </p:sp>
      <p:sp>
        <p:nvSpPr>
          <p:cNvPr id="96259"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Rot="1" noChangeAspect="1" noTextEdit="1"/>
          </p:cNvSpPr>
          <p:nvPr>
            <p:ph type="sldImg"/>
          </p:nvPr>
        </p:nvSpPr>
        <p:spPr>
          <a:noFill/>
          <a:ln>
            <a:solidFill>
              <a:srgbClr val="000000"/>
            </a:solidFill>
            <a:miter lim="800000"/>
            <a:headEnd/>
            <a:tailEnd/>
          </a:ln>
        </p:spPr>
      </p:sp>
      <p:sp>
        <p:nvSpPr>
          <p:cNvPr id="9728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noFill/>
          <a:ln>
            <a:solidFill>
              <a:srgbClr val="000000"/>
            </a:solidFill>
            <a:miter lim="800000"/>
            <a:headEnd/>
            <a:tailEnd/>
          </a:ln>
        </p:spPr>
      </p:sp>
      <p:sp>
        <p:nvSpPr>
          <p:cNvPr id="98307" name="Notes Placeholder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noFill/>
          <a:ln>
            <a:solidFill>
              <a:srgbClr val="000000"/>
            </a:solidFill>
            <a:miter lim="800000"/>
            <a:headEnd/>
            <a:tailEnd/>
          </a:ln>
        </p:spPr>
      </p:sp>
      <p:sp>
        <p:nvSpPr>
          <p:cNvPr id="99331" name="Notes Placeholder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Rot="1" noChangeAspect="1" noTextEdit="1"/>
          </p:cNvSpPr>
          <p:nvPr>
            <p:ph type="sldImg"/>
          </p:nvPr>
        </p:nvSpPr>
        <p:spPr>
          <a:noFill/>
          <a:ln>
            <a:solidFill>
              <a:srgbClr val="000000"/>
            </a:solidFill>
            <a:miter lim="800000"/>
            <a:headEnd/>
            <a:tailEnd/>
          </a:ln>
        </p:spPr>
      </p:sp>
      <p:sp>
        <p:nvSpPr>
          <p:cNvPr id="100355"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Rot="1" noChangeAspect="1" noTextEdit="1"/>
          </p:cNvSpPr>
          <p:nvPr>
            <p:ph type="sldImg"/>
          </p:nvPr>
        </p:nvSpPr>
        <p:spPr>
          <a:noFill/>
          <a:ln>
            <a:solidFill>
              <a:srgbClr val="000000"/>
            </a:solidFill>
            <a:miter lim="800000"/>
            <a:headEnd/>
            <a:tailEnd/>
          </a:ln>
        </p:spPr>
      </p:sp>
      <p:sp>
        <p:nvSpPr>
          <p:cNvPr id="101379"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Rot="1" noChangeAspect="1" noTextEdit="1"/>
          </p:cNvSpPr>
          <p:nvPr>
            <p:ph type="sldImg"/>
          </p:nvPr>
        </p:nvSpPr>
        <p:spPr>
          <a:noFill/>
          <a:ln>
            <a:solidFill>
              <a:srgbClr val="000000"/>
            </a:solidFill>
            <a:miter lim="800000"/>
            <a:headEnd/>
            <a:tailEnd/>
          </a:ln>
        </p:spPr>
      </p:sp>
      <p:sp>
        <p:nvSpPr>
          <p:cNvPr id="10240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Rot="1" noChangeAspect="1" noTextEdit="1"/>
          </p:cNvSpPr>
          <p:nvPr>
            <p:ph type="sldImg"/>
          </p:nvPr>
        </p:nvSpPr>
        <p:spPr>
          <a:noFill/>
          <a:ln>
            <a:solidFill>
              <a:srgbClr val="000000"/>
            </a:solidFill>
            <a:miter lim="800000"/>
            <a:headEnd/>
            <a:tailEnd/>
          </a:ln>
        </p:spPr>
      </p:sp>
      <p:sp>
        <p:nvSpPr>
          <p:cNvPr id="10240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a virtual link; remind them of digital</a:t>
            </a:r>
            <a:r>
              <a:rPr lang="en-US" baseline="0" dirty="0" smtClean="0"/>
              <a:t> fountain</a:t>
            </a:r>
            <a:endParaRPr lang="en-US" dirty="0"/>
          </a:p>
        </p:txBody>
      </p:sp>
      <p:sp>
        <p:nvSpPr>
          <p:cNvPr id="4" name="Slide Number Placeholder 3"/>
          <p:cNvSpPr>
            <a:spLocks noGrp="1"/>
          </p:cNvSpPr>
          <p:nvPr>
            <p:ph type="sldNum" sz="quarter" idx="10"/>
          </p:nvPr>
        </p:nvSpPr>
        <p:spPr/>
        <p:txBody>
          <a:bodyPr/>
          <a:lstStyle/>
          <a:p>
            <a:pPr>
              <a:defRPr/>
            </a:pPr>
            <a:fld id="{DF5EDE1E-CDA2-4D85-9702-AED2087F89CD}" type="slidenum">
              <a:rPr lang="en-US" smtClean="0"/>
              <a:pPr>
                <a:defRPr/>
              </a:pPr>
              <a:t>10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Rot="1" noChangeAspect="1" noTextEdit="1"/>
          </p:cNvSpPr>
          <p:nvPr>
            <p:ph type="sldImg"/>
          </p:nvPr>
        </p:nvSpPr>
        <p:spPr>
          <a:noFill/>
          <a:ln>
            <a:solidFill>
              <a:srgbClr val="000000"/>
            </a:solidFill>
            <a:miter lim="800000"/>
            <a:headEnd/>
            <a:tailEnd/>
          </a:ln>
        </p:spPr>
      </p:sp>
      <p:sp>
        <p:nvSpPr>
          <p:cNvPr id="103427"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Grp="1" noRot="1" noChangeAspect="1" noTextEdit="1"/>
          </p:cNvSpPr>
          <p:nvPr>
            <p:ph type="sldImg"/>
          </p:nvPr>
        </p:nvSpPr>
        <p:spPr>
          <a:noFill/>
          <a:ln>
            <a:solidFill>
              <a:srgbClr val="000000"/>
            </a:solidFill>
            <a:miter lim="800000"/>
            <a:headEnd/>
            <a:tailEnd/>
          </a:ln>
        </p:spPr>
      </p:sp>
      <p:sp>
        <p:nvSpPr>
          <p:cNvPr id="104451"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35BE93-BBB5-4E1C-B8C6-30997DB63E3D}" type="slidenum">
              <a:rPr lang="en-US" smtClean="0"/>
              <a:pPr/>
              <a:t>66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Grp="1" noRot="1" noChangeAspect="1" noTextEdit="1"/>
          </p:cNvSpPr>
          <p:nvPr>
            <p:ph type="sldImg"/>
          </p:nvPr>
        </p:nvSpPr>
        <p:spPr>
          <a:noFill/>
          <a:ln>
            <a:solidFill>
              <a:srgbClr val="000000"/>
            </a:solidFill>
            <a:miter lim="800000"/>
            <a:headEnd/>
            <a:tailEnd/>
          </a:ln>
        </p:spPr>
      </p:sp>
      <p:sp>
        <p:nvSpPr>
          <p:cNvPr id="105475"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TextEdit="1"/>
          </p:cNvSpPr>
          <p:nvPr>
            <p:ph type="sldImg"/>
          </p:nvPr>
        </p:nvSpPr>
        <p:spPr>
          <a:noFill/>
          <a:ln>
            <a:solidFill>
              <a:srgbClr val="000000"/>
            </a:solidFill>
            <a:miter lim="800000"/>
            <a:headEnd/>
            <a:tailEnd/>
          </a:ln>
        </p:spPr>
      </p:sp>
      <p:sp>
        <p:nvSpPr>
          <p:cNvPr id="106499"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a virtual link; remind them of digital</a:t>
            </a:r>
            <a:r>
              <a:rPr lang="en-US" baseline="0" dirty="0" smtClean="0"/>
              <a:t> fountain</a:t>
            </a:r>
            <a:endParaRPr lang="en-US" dirty="0"/>
          </a:p>
        </p:txBody>
      </p:sp>
      <p:sp>
        <p:nvSpPr>
          <p:cNvPr id="4" name="Slide Number Placeholder 3"/>
          <p:cNvSpPr>
            <a:spLocks noGrp="1"/>
          </p:cNvSpPr>
          <p:nvPr>
            <p:ph type="sldNum" sz="quarter" idx="10"/>
          </p:nvPr>
        </p:nvSpPr>
        <p:spPr/>
        <p:txBody>
          <a:bodyPr/>
          <a:lstStyle/>
          <a:p>
            <a:pPr>
              <a:defRPr/>
            </a:pPr>
            <a:fld id="{DF5EDE1E-CDA2-4D85-9702-AED2087F89CD}" type="slidenum">
              <a:rPr lang="en-US" smtClean="0"/>
              <a:pPr>
                <a:defRPr/>
              </a:pPr>
              <a:t>11</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Rot="1" noChangeAspect="1" noTextEdit="1"/>
          </p:cNvSpPr>
          <p:nvPr>
            <p:ph type="sldImg"/>
          </p:nvPr>
        </p:nvSpPr>
        <p:spPr>
          <a:noFill/>
          <a:ln>
            <a:solidFill>
              <a:srgbClr val="000000"/>
            </a:solidFill>
            <a:miter lim="800000"/>
            <a:headEnd/>
            <a:tailEnd/>
          </a:ln>
        </p:spPr>
      </p:sp>
      <p:sp>
        <p:nvSpPr>
          <p:cNvPr id="107523" name="Rectangle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noFill/>
          <a:ln>
            <a:solidFill>
              <a:srgbClr val="000000"/>
            </a:solidFill>
            <a:miter lim="800000"/>
            <a:headEnd/>
            <a:tailEnd/>
          </a:ln>
        </p:spPr>
      </p:sp>
      <p:sp>
        <p:nvSpPr>
          <p:cNvPr id="116739" name="Notes Placeholder 2"/>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35BE93-BBB5-4E1C-B8C6-30997DB63E3D}" type="slidenum">
              <a:rPr lang="en-US" smtClean="0"/>
              <a:pPr/>
              <a:t>79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201EBB8-6EF6-40CC-A53A-698C11E02072}" type="slidenum">
              <a:rPr lang="en-US">
                <a:latin typeface="Arial" charset="0"/>
              </a:rPr>
              <a:pPr/>
              <a:t>12</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smtClean="0">
                <a:latin typeface="Arial" charset="0"/>
              </a:rPr>
              <a:t>Waiting time to collect the r</a:t>
            </a:r>
            <a:r>
              <a:rPr lang="en-US" baseline="0" dirty="0" smtClean="0">
                <a:latin typeface="Arial" charset="0"/>
              </a:rPr>
              <a:t> unique element given r-1 unique is 1/</a:t>
            </a:r>
            <a:r>
              <a:rPr lang="en-US" baseline="0" dirty="0" err="1" smtClean="0">
                <a:latin typeface="Arial" charset="0"/>
              </a:rPr>
              <a:t>p_r</a:t>
            </a:r>
            <a:endParaRPr lang="en-US" baseline="0" dirty="0" smtClean="0">
              <a:latin typeface="Arial" charset="0"/>
            </a:endParaRPr>
          </a:p>
          <a:p>
            <a:pPr eaLnBrk="1" hangingPunct="1"/>
            <a:r>
              <a:rPr lang="en-US" baseline="0" dirty="0" err="1" smtClean="0">
                <a:latin typeface="Arial" charset="0"/>
              </a:rPr>
              <a:t>P_r</a:t>
            </a:r>
            <a:r>
              <a:rPr lang="en-US" baseline="0" dirty="0" smtClean="0">
                <a:latin typeface="Arial" charset="0"/>
              </a:rPr>
              <a:t> = 1-(r-1/N)</a:t>
            </a:r>
          </a:p>
          <a:p>
            <a:pPr eaLnBrk="1" hangingPunct="1"/>
            <a:r>
              <a:rPr lang="en-US" baseline="0" dirty="0" smtClean="0">
                <a:latin typeface="Arial" charset="0"/>
              </a:rPr>
              <a:t>Total waiting time is Sum of these waiting times from 1 until N</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8FBF3EA-EE26-4124-9BC2-174050D07E11}" type="slidenum">
              <a:rPr lang="en-US"/>
              <a:pPr/>
              <a:t>13</a:t>
            </a:fld>
            <a:endParaRPr lang="en-US"/>
          </a:p>
        </p:txBody>
      </p:sp>
      <p:sp>
        <p:nvSpPr>
          <p:cNvPr id="49155" name="Rectangle 2"/>
          <p:cNvSpPr>
            <a:spLocks noGrp="1" noRot="1" noChangeAspect="1" noChangeArrowheads="1" noTextEdit="1"/>
          </p:cNvSpPr>
          <p:nvPr>
            <p:ph type="sldImg"/>
          </p:nvPr>
        </p:nvSpPr>
        <p:spPr>
          <a:xfrm>
            <a:off x="1144588" y="687388"/>
            <a:ext cx="4568825" cy="3425825"/>
          </a:xfrm>
          <a:ln/>
        </p:spPr>
      </p:sp>
      <p:sp>
        <p:nvSpPr>
          <p:cNvPr id="49156" name="Rectangle 3"/>
          <p:cNvSpPr>
            <a:spLocks noGrp="1" noChangeArrowheads="1"/>
          </p:cNvSpPr>
          <p:nvPr>
            <p:ph type="body" idx="1"/>
          </p:nvPr>
        </p:nvSpPr>
        <p:spPr>
          <a:xfrm>
            <a:off x="914400" y="4337050"/>
            <a:ext cx="5029200" cy="4673600"/>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CEE0A23-2953-4028-88EE-4E88A53D878D}"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3E9CB7-B08A-4105-A478-689D2F6694D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D98A9-E79E-4ED1-BBE7-97F720BDF285}"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58E5B-8F7E-4435-BD9D-E6DB84B1CED4}"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rtlCol="0"/>
          <a:lstStyle>
            <a:lvl1pPr>
              <a:defRPr b="0">
                <a:solidFill>
                  <a:srgbClr val="0070C0"/>
                </a:solidFill>
              </a:defRPr>
            </a:lvl1pPr>
          </a:lstStyle>
          <a:p>
            <a:r>
              <a:rPr lang="en-US" dirty="0"/>
              <a:t>Click to edit Master title style</a:t>
            </a:r>
          </a:p>
        </p:txBody>
      </p:sp>
      <p:sp>
        <p:nvSpPr>
          <p:cNvPr id="4" name="Rectangle 1397763"/>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a:p>
        </p:txBody>
      </p:sp>
      <p:sp>
        <p:nvSpPr>
          <p:cNvPr id="5" name="Rectangle 139776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D438ECC1-5DFA-4046-AC21-3B04F1C77F6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7763"/>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dirty="0"/>
          </a:p>
        </p:txBody>
      </p:sp>
      <p:sp>
        <p:nvSpPr>
          <p:cNvPr id="5" name="Rectangle 139776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dirty="0"/>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D438ECC1-5DFA-4046-AC21-3B04F1C77F6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7DE170-6DFE-4D80-9B70-795B9B9F8CA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ECDEA8-40A7-4268-90FA-F7F635F4A4C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5FE35-86F9-4547-B088-32E8BF9FC76A}"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18C789-42EB-4560-BE60-E3F589B223B5}"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A718D67-47C1-49FB-ACE6-257956FDE285}"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0D09FB-4D6A-49EA-96FF-6943C571501B}"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925E90-7807-4AB1-894C-DB83FF823A1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7C32B4-4318-44D3-BC72-3ED2CB11D2F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1"/>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8650753-BEF5-4B60-AC07-B3D6AE6280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4000" b="1">
          <a:solidFill>
            <a:srgbClr val="0070C0"/>
          </a:solidFill>
          <a:latin typeface="+mj-lt"/>
          <a:ea typeface="+mj-ea"/>
          <a:cs typeface="+mj-cs"/>
        </a:defRPr>
      </a:lvl1pPr>
      <a:lvl2pPr algn="ctr" rtl="0" eaLnBrk="0" fontAlgn="base" hangingPunct="0">
        <a:spcBef>
          <a:spcPct val="0"/>
        </a:spcBef>
        <a:spcAft>
          <a:spcPct val="0"/>
        </a:spcAft>
        <a:defRPr sz="4000">
          <a:solidFill>
            <a:srgbClr val="0070C0"/>
          </a:solidFill>
          <a:latin typeface="Comic Sans MS" pitchFamily="66" charset="0"/>
        </a:defRPr>
      </a:lvl2pPr>
      <a:lvl3pPr algn="ctr" rtl="0" eaLnBrk="0" fontAlgn="base" hangingPunct="0">
        <a:spcBef>
          <a:spcPct val="0"/>
        </a:spcBef>
        <a:spcAft>
          <a:spcPct val="0"/>
        </a:spcAft>
        <a:defRPr sz="4000">
          <a:solidFill>
            <a:srgbClr val="0070C0"/>
          </a:solidFill>
          <a:latin typeface="Comic Sans MS" pitchFamily="66" charset="0"/>
        </a:defRPr>
      </a:lvl3pPr>
      <a:lvl4pPr algn="ctr" rtl="0" eaLnBrk="0" fontAlgn="base" hangingPunct="0">
        <a:spcBef>
          <a:spcPct val="0"/>
        </a:spcBef>
        <a:spcAft>
          <a:spcPct val="0"/>
        </a:spcAft>
        <a:defRPr sz="4000">
          <a:solidFill>
            <a:srgbClr val="0070C0"/>
          </a:solidFill>
          <a:latin typeface="Comic Sans MS" pitchFamily="66" charset="0"/>
        </a:defRPr>
      </a:lvl4pPr>
      <a:lvl5pPr algn="ctr" rtl="0" eaLnBrk="0" fontAlgn="base" hangingPunct="0">
        <a:spcBef>
          <a:spcPct val="0"/>
        </a:spcBef>
        <a:spcAft>
          <a:spcPct val="0"/>
        </a:spcAft>
        <a:defRPr sz="4000">
          <a:solidFill>
            <a:srgbClr val="0070C0"/>
          </a:solidFill>
          <a:latin typeface="Comic Sans MS" pitchFamily="66" charset="0"/>
        </a:defRPr>
      </a:lvl5pPr>
      <a:lvl6pPr marL="457200" algn="ctr" rtl="0" fontAlgn="base">
        <a:spcBef>
          <a:spcPct val="0"/>
        </a:spcBef>
        <a:spcAft>
          <a:spcPct val="0"/>
        </a:spcAft>
        <a:defRPr sz="4000">
          <a:solidFill>
            <a:srgbClr val="0070C0"/>
          </a:solidFill>
          <a:latin typeface="Comic Sans MS" pitchFamily="66" charset="0"/>
        </a:defRPr>
      </a:lvl6pPr>
      <a:lvl7pPr marL="914400" algn="ctr" rtl="0" fontAlgn="base">
        <a:spcBef>
          <a:spcPct val="0"/>
        </a:spcBef>
        <a:spcAft>
          <a:spcPct val="0"/>
        </a:spcAft>
        <a:defRPr sz="4000">
          <a:solidFill>
            <a:srgbClr val="0070C0"/>
          </a:solidFill>
          <a:latin typeface="Comic Sans MS" pitchFamily="66" charset="0"/>
        </a:defRPr>
      </a:lvl7pPr>
      <a:lvl8pPr marL="1371600" algn="ctr" rtl="0" fontAlgn="base">
        <a:spcBef>
          <a:spcPct val="0"/>
        </a:spcBef>
        <a:spcAft>
          <a:spcPct val="0"/>
        </a:spcAft>
        <a:defRPr sz="4000">
          <a:solidFill>
            <a:srgbClr val="0070C0"/>
          </a:solidFill>
          <a:latin typeface="Comic Sans MS" pitchFamily="66" charset="0"/>
        </a:defRPr>
      </a:lvl8pPr>
      <a:lvl9pPr marL="1828800" algn="ctr" rtl="0" fontAlgn="base">
        <a:spcBef>
          <a:spcPct val="0"/>
        </a:spcBef>
        <a:spcAft>
          <a:spcPct val="0"/>
        </a:spcAft>
        <a:defRPr sz="4000">
          <a:solidFill>
            <a:srgbClr val="0070C0"/>
          </a:solidFill>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rgbClr val="000000"/>
          </a:solidFill>
          <a:latin typeface="+mn-lt"/>
          <a:ea typeface="+mn-ea"/>
          <a:cs typeface="+mn-cs"/>
        </a:defRPr>
      </a:lvl1pPr>
      <a:lvl2pPr marL="457200" algn="l" rtl="0" eaLnBrk="0" fontAlgn="base" hangingPunct="0">
        <a:spcBef>
          <a:spcPct val="20000"/>
        </a:spcBef>
        <a:spcAft>
          <a:spcPct val="0"/>
        </a:spcAft>
        <a:buBlip>
          <a:blip r:embed="rId16"/>
        </a:buBlip>
        <a:defRPr sz="2400">
          <a:solidFill>
            <a:srgbClr val="00000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defRPr sz="2000">
          <a:solidFill>
            <a:srgbClr val="0000FF"/>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png"/><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5.vml"/><Relationship Id="rId5" Type="http://schemas.openxmlformats.org/officeDocument/2006/relationships/oleObject" Target="../embeddings/Microsoft_Office_Excel_97-2003_Worksheet1.xls"/><Relationship Id="rId4"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10.bin"/><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7.png"/><Relationship Id="rId4"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oleObject" Target="../embeddings/oleObject12.bin"/><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7.png"/><Relationship Id="rId4"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52.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730375"/>
            <a:ext cx="8991600" cy="1470025"/>
          </a:xfrm>
        </p:spPr>
        <p:txBody>
          <a:bodyPr/>
          <a:lstStyle/>
          <a:p>
            <a:pPr eaLnBrk="1" hangingPunct="1"/>
            <a:r>
              <a:rPr lang="en-US" sz="4400" b="1" dirty="0" smtClean="0"/>
              <a:t>Wireless Network </a:t>
            </a:r>
            <a:r>
              <a:rPr lang="en-US" sz="4400" b="1" dirty="0" smtClean="0"/>
              <a:t>Coding</a:t>
            </a:r>
            <a:endParaRPr lang="en-US" sz="3200" b="1" dirty="0" smtClean="0"/>
          </a:p>
        </p:txBody>
      </p:sp>
      <p:sp>
        <p:nvSpPr>
          <p:cNvPr id="3075" name="Rectangle 3"/>
          <p:cNvSpPr>
            <a:spLocks noGrp="1" noChangeArrowheads="1"/>
          </p:cNvSpPr>
          <p:nvPr>
            <p:ph type="subTitle" idx="1"/>
          </p:nvPr>
        </p:nvSpPr>
        <p:spPr>
          <a:xfrm>
            <a:off x="914400" y="3581400"/>
            <a:ext cx="7239000" cy="762000"/>
          </a:xfrm>
        </p:spPr>
        <p:txBody>
          <a:bodyPr/>
          <a:lstStyle/>
          <a:p>
            <a:pPr eaLnBrk="1" hangingPunct="1"/>
            <a:r>
              <a:rPr lang="en-US" sz="3600" dirty="0" err="1" smtClean="0"/>
              <a:t>Sachin</a:t>
            </a:r>
            <a:r>
              <a:rPr lang="en-US" sz="3600" dirty="0" smtClean="0"/>
              <a:t> </a:t>
            </a:r>
            <a:r>
              <a:rPr lang="en-US" sz="3600" dirty="0" err="1" smtClean="0"/>
              <a:t>Katti</a:t>
            </a:r>
            <a:endParaRPr lang="en-US" sz="3600" dirty="0" smtClean="0"/>
          </a:p>
          <a:p>
            <a:pPr eaLnBrk="1" hangingPunct="1"/>
            <a:r>
              <a:rPr lang="en-US" sz="3600" dirty="0" smtClean="0"/>
              <a:t>Assistant Professor</a:t>
            </a:r>
          </a:p>
          <a:p>
            <a:pPr eaLnBrk="1" hangingPunct="1"/>
            <a:r>
              <a:rPr lang="en-US" sz="3600" dirty="0" smtClean="0"/>
              <a:t>EE &amp; CS, Stanford University</a:t>
            </a:r>
            <a:endParaRPr lang="en-US" sz="36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Robustness to Packet Loss</a:t>
            </a:r>
          </a:p>
        </p:txBody>
      </p:sp>
      <p:sp>
        <p:nvSpPr>
          <p:cNvPr id="16387" name="Content Placeholder 2"/>
          <p:cNvSpPr>
            <a:spLocks noGrp="1"/>
          </p:cNvSpPr>
          <p:nvPr>
            <p:ph idx="1"/>
          </p:nvPr>
        </p:nvSpPr>
        <p:spPr>
          <a:xfrm>
            <a:off x="457200" y="3429000"/>
            <a:ext cx="8305800" cy="2438400"/>
          </a:xfrm>
        </p:spPr>
        <p:txBody>
          <a:bodyPr/>
          <a:lstStyle/>
          <a:p>
            <a:r>
              <a:rPr lang="en-US" dirty="0" smtClean="0"/>
              <a:t>With source coding, the maximum rate is  (1-</a:t>
            </a:r>
            <a:r>
              <a:rPr lang="el-GR" dirty="0" smtClean="0"/>
              <a:t> ε</a:t>
            </a:r>
            <a:r>
              <a:rPr lang="en-US" dirty="0" smtClean="0"/>
              <a:t>)(1-</a:t>
            </a:r>
            <a:r>
              <a:rPr lang="el-GR" dirty="0" smtClean="0"/>
              <a:t> ε</a:t>
            </a:r>
            <a:r>
              <a:rPr lang="en-US" dirty="0" smtClean="0"/>
              <a:t>)</a:t>
            </a:r>
          </a:p>
          <a:p>
            <a:pPr lvl="1"/>
            <a:r>
              <a:rPr lang="en-US" dirty="0" smtClean="0"/>
              <a:t>E.g., </a:t>
            </a:r>
            <a:r>
              <a:rPr lang="el-GR" dirty="0" smtClean="0"/>
              <a:t>ε</a:t>
            </a:r>
            <a:r>
              <a:rPr lang="en-US" dirty="0" smtClean="0"/>
              <a:t>=0.05;</a:t>
            </a:r>
            <a:r>
              <a:rPr lang="en-US" dirty="0" smtClean="0">
                <a:sym typeface="Wingdings" pitchFamily="2" charset="2"/>
              </a:rPr>
              <a:t> of each 100 packets 10% should be redundancy  data rate = 0.9</a:t>
            </a:r>
            <a:endParaRPr lang="en-US" dirty="0" smtClean="0"/>
          </a:p>
          <a:p>
            <a:r>
              <a:rPr lang="en-US" dirty="0" smtClean="0"/>
              <a:t>With network coding, the maximum rate is (1-</a:t>
            </a:r>
            <a:r>
              <a:rPr lang="el-GR" dirty="0" smtClean="0"/>
              <a:t> ε</a:t>
            </a:r>
            <a:r>
              <a:rPr lang="en-US" dirty="0" smtClean="0"/>
              <a:t>)</a:t>
            </a:r>
          </a:p>
          <a:p>
            <a:pPr lvl="1">
              <a:buNone/>
            </a:pPr>
            <a:endParaRPr lang="en-US" dirty="0" smtClean="0"/>
          </a:p>
        </p:txBody>
      </p:sp>
      <p:sp>
        <p:nvSpPr>
          <p:cNvPr id="16388" name="Oval 3"/>
          <p:cNvSpPr>
            <a:spLocks noChangeArrowheads="1"/>
          </p:cNvSpPr>
          <p:nvPr/>
        </p:nvSpPr>
        <p:spPr bwMode="auto">
          <a:xfrm>
            <a:off x="7010400" y="2209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a:t>
            </a:r>
            <a:endParaRPr lang="pl-PL" sz="2000" b="1" i="1">
              <a:cs typeface="Arial" pitchFamily="34" charset="0"/>
            </a:endParaRPr>
          </a:p>
        </p:txBody>
      </p:sp>
      <p:sp>
        <p:nvSpPr>
          <p:cNvPr id="16389" name="Oval 5"/>
          <p:cNvSpPr>
            <a:spLocks noChangeArrowheads="1"/>
          </p:cNvSpPr>
          <p:nvPr/>
        </p:nvSpPr>
        <p:spPr bwMode="auto">
          <a:xfrm>
            <a:off x="1524000" y="2209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src</a:t>
            </a:r>
            <a:endParaRPr lang="pl-PL" sz="2000" b="1" i="1">
              <a:cs typeface="Arial" pitchFamily="34" charset="0"/>
            </a:endParaRPr>
          </a:p>
        </p:txBody>
      </p:sp>
      <p:cxnSp>
        <p:nvCxnSpPr>
          <p:cNvPr id="7" name="AutoShape 5"/>
          <p:cNvCxnSpPr>
            <a:cxnSpLocks noChangeShapeType="1"/>
            <a:stCxn id="16392" idx="6"/>
            <a:endCxn id="16388" idx="2"/>
          </p:cNvCxnSpPr>
          <p:nvPr/>
        </p:nvCxnSpPr>
        <p:spPr bwMode="auto">
          <a:xfrm>
            <a:off x="4859338" y="2497138"/>
            <a:ext cx="2151062" cy="3175"/>
          </a:xfrm>
          <a:prstGeom prst="straightConnector1">
            <a:avLst/>
          </a:prstGeom>
          <a:noFill/>
          <a:ln w="19050">
            <a:solidFill>
              <a:schemeClr val="tx1"/>
            </a:solidFill>
            <a:round/>
            <a:headEnd/>
            <a:tailEnd type="triangle" w="lg" len="lg"/>
          </a:ln>
        </p:spPr>
      </p:cxnSp>
      <p:cxnSp>
        <p:nvCxnSpPr>
          <p:cNvPr id="8" name="AutoShape 5"/>
          <p:cNvCxnSpPr>
            <a:cxnSpLocks noChangeShapeType="1"/>
            <a:stCxn id="16389" idx="6"/>
            <a:endCxn id="16392" idx="2"/>
          </p:cNvCxnSpPr>
          <p:nvPr/>
        </p:nvCxnSpPr>
        <p:spPr bwMode="auto">
          <a:xfrm>
            <a:off x="2100263" y="2497138"/>
            <a:ext cx="2182812" cy="3175"/>
          </a:xfrm>
          <a:prstGeom prst="straightConnector1">
            <a:avLst/>
          </a:prstGeom>
          <a:noFill/>
          <a:ln w="19050">
            <a:solidFill>
              <a:schemeClr val="tx1"/>
            </a:solidFill>
            <a:round/>
            <a:headEnd/>
            <a:tailEnd type="triangle" w="lg" len="lg"/>
          </a:ln>
        </p:spPr>
      </p:cxnSp>
      <p:sp>
        <p:nvSpPr>
          <p:cNvPr id="16392" name="Oval 8"/>
          <p:cNvSpPr>
            <a:spLocks noChangeArrowheads="1"/>
          </p:cNvSpPr>
          <p:nvPr/>
        </p:nvSpPr>
        <p:spPr bwMode="auto">
          <a:xfrm>
            <a:off x="4283075" y="2209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R</a:t>
            </a:r>
            <a:endParaRPr lang="pl-PL" sz="2000" b="1" i="1">
              <a:cs typeface="Arial" pitchFamily="34" charset="0"/>
            </a:endParaRPr>
          </a:p>
        </p:txBody>
      </p:sp>
      <p:sp>
        <p:nvSpPr>
          <p:cNvPr id="10" name="TextBox 9"/>
          <p:cNvSpPr txBox="1">
            <a:spLocks noChangeArrowheads="1"/>
          </p:cNvSpPr>
          <p:nvPr/>
        </p:nvSpPr>
        <p:spPr bwMode="auto">
          <a:xfrm>
            <a:off x="2971800" y="2438400"/>
            <a:ext cx="457200" cy="523875"/>
          </a:xfrm>
          <a:prstGeom prst="rect">
            <a:avLst/>
          </a:prstGeom>
          <a:noFill/>
          <a:ln w="9525">
            <a:noFill/>
            <a:miter lim="800000"/>
            <a:headEnd/>
            <a:tailEnd/>
          </a:ln>
        </p:spPr>
        <p:txBody>
          <a:bodyPr>
            <a:spAutoFit/>
          </a:bodyPr>
          <a:lstStyle/>
          <a:p>
            <a:r>
              <a:rPr lang="en-US" sz="2800" b="1"/>
              <a:t>ε</a:t>
            </a:r>
          </a:p>
        </p:txBody>
      </p:sp>
      <p:sp>
        <p:nvSpPr>
          <p:cNvPr id="22" name="TextBox 21"/>
          <p:cNvSpPr txBox="1"/>
          <p:nvPr/>
        </p:nvSpPr>
        <p:spPr>
          <a:xfrm>
            <a:off x="609600" y="1290638"/>
            <a:ext cx="4876800" cy="461962"/>
          </a:xfrm>
          <a:prstGeom prst="rect">
            <a:avLst/>
          </a:prstGeom>
          <a:noFill/>
        </p:spPr>
        <p:txBody>
          <a:bodyPr>
            <a:spAutoFit/>
          </a:bodyPr>
          <a:lstStyle/>
          <a:p>
            <a:pPr>
              <a:defRPr/>
            </a:pPr>
            <a:r>
              <a:rPr lang="en-US" sz="2400" dirty="0">
                <a:latin typeface="+mn-lt"/>
              </a:rPr>
              <a:t>Each link has a loss </a:t>
            </a:r>
            <a:r>
              <a:rPr lang="en-US" sz="2400" dirty="0" smtClean="0">
                <a:latin typeface="+mn-lt"/>
              </a:rPr>
              <a:t>rate </a:t>
            </a:r>
            <a:r>
              <a:rPr lang="en-US" sz="2400" dirty="0">
                <a:latin typeface="+mn-lt"/>
              </a:rPr>
              <a:t>of </a:t>
            </a:r>
            <a:r>
              <a:rPr lang="el-GR" sz="2400" dirty="0">
                <a:latin typeface="+mn-lt"/>
              </a:rPr>
              <a:t>ε</a:t>
            </a:r>
            <a:endParaRPr lang="en-US" sz="2400" dirty="0">
              <a:latin typeface="+mn-lt"/>
            </a:endParaRPr>
          </a:p>
        </p:txBody>
      </p:sp>
      <p:sp>
        <p:nvSpPr>
          <p:cNvPr id="12" name="Oval 11"/>
          <p:cNvSpPr/>
          <p:nvPr/>
        </p:nvSpPr>
        <p:spPr>
          <a:xfrm>
            <a:off x="2057400" y="2057400"/>
            <a:ext cx="5029200" cy="914400"/>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5486400" y="1447800"/>
            <a:ext cx="3657600" cy="707886"/>
          </a:xfrm>
          <a:prstGeom prst="rect">
            <a:avLst/>
          </a:prstGeom>
          <a:noFill/>
        </p:spPr>
        <p:txBody>
          <a:bodyPr wrap="square" rtlCol="0">
            <a:spAutoFit/>
          </a:bodyPr>
          <a:lstStyle/>
          <a:p>
            <a:r>
              <a:rPr lang="en-US" sz="2000" dirty="0" smtClean="0">
                <a:solidFill>
                  <a:srgbClr val="FF0000"/>
                </a:solidFill>
                <a:latin typeface="+mn-lt"/>
              </a:rPr>
              <a:t>Virtual link </a:t>
            </a:r>
          </a:p>
          <a:p>
            <a:r>
              <a:rPr lang="en-US" sz="2000" dirty="0" smtClean="0">
                <a:solidFill>
                  <a:srgbClr val="FF0000"/>
                </a:solidFill>
                <a:latin typeface="+mn-lt"/>
              </a:rPr>
              <a:t>Delivery Prob. = (1-</a:t>
            </a:r>
            <a:r>
              <a:rPr lang="el-GR" sz="2000" dirty="0" smtClean="0">
                <a:solidFill>
                  <a:srgbClr val="FF0000"/>
                </a:solidFill>
                <a:latin typeface="+mn-lt"/>
              </a:rPr>
              <a:t> ε</a:t>
            </a:r>
            <a:r>
              <a:rPr lang="en-US" sz="2000" dirty="0" smtClean="0">
                <a:solidFill>
                  <a:srgbClr val="FF0000"/>
                </a:solidFill>
                <a:latin typeface="+mn-lt"/>
              </a:rPr>
              <a:t>)(1-</a:t>
            </a:r>
            <a:r>
              <a:rPr lang="el-GR" sz="2000" dirty="0" smtClean="0">
                <a:solidFill>
                  <a:srgbClr val="FF0000"/>
                </a:solidFill>
                <a:latin typeface="+mn-lt"/>
              </a:rPr>
              <a:t> ε</a:t>
            </a:r>
            <a:r>
              <a:rPr lang="en-US" sz="2000" dirty="0" smtClean="0">
                <a:solidFill>
                  <a:srgbClr val="FF0000"/>
                </a:solidFill>
                <a:latin typeface="+mn-lt"/>
              </a:rPr>
              <a:t>)</a:t>
            </a:r>
            <a:endParaRPr lang="en-US" sz="2000" dirty="0">
              <a:solidFill>
                <a:srgbClr val="FF0000"/>
              </a:solidFill>
              <a:latin typeface="+mn-lt"/>
            </a:endParaRPr>
          </a:p>
        </p:txBody>
      </p:sp>
      <p:sp>
        <p:nvSpPr>
          <p:cNvPr id="14" name="TextBox 13"/>
          <p:cNvSpPr txBox="1">
            <a:spLocks noChangeArrowheads="1"/>
          </p:cNvSpPr>
          <p:nvPr/>
        </p:nvSpPr>
        <p:spPr bwMode="auto">
          <a:xfrm>
            <a:off x="5715000" y="2362200"/>
            <a:ext cx="457200" cy="523875"/>
          </a:xfrm>
          <a:prstGeom prst="rect">
            <a:avLst/>
          </a:prstGeom>
          <a:noFill/>
          <a:ln w="9525">
            <a:noFill/>
            <a:miter lim="800000"/>
            <a:headEnd/>
            <a:tailEnd/>
          </a:ln>
        </p:spPr>
        <p:txBody>
          <a:bodyPr>
            <a:spAutoFit/>
          </a:bodyPr>
          <a:lstStyle/>
          <a:p>
            <a:r>
              <a:rPr lang="en-US" sz="2800" b="1" dirty="0"/>
              <a:t>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7">
                                            <p:txEl>
                                              <p:pRg st="2" end="2"/>
                                            </p:txEl>
                                          </p:spTgt>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16388" grpId="0" animBg="1"/>
      <p:bldP spid="16389" grpId="0" animBg="1"/>
      <p:bldP spid="16392" grpId="0" animBg="1"/>
      <p:bldP spid="10" grpId="0"/>
      <p:bldP spid="22" grpId="0"/>
      <p:bldP spid="12" grpId="0" animBg="1"/>
      <p:bldP spid="12" grpId="1" animBg="1"/>
      <p:bldP spid="13" grpId="0"/>
      <p:bldP spid="13"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Robustness to Packet Loss</a:t>
            </a:r>
          </a:p>
        </p:txBody>
      </p:sp>
      <p:sp>
        <p:nvSpPr>
          <p:cNvPr id="16387" name="Content Placeholder 2"/>
          <p:cNvSpPr>
            <a:spLocks noGrp="1"/>
          </p:cNvSpPr>
          <p:nvPr>
            <p:ph idx="1"/>
          </p:nvPr>
        </p:nvSpPr>
        <p:spPr>
          <a:xfrm>
            <a:off x="457200" y="3429000"/>
            <a:ext cx="8305800" cy="2438400"/>
          </a:xfrm>
        </p:spPr>
        <p:txBody>
          <a:bodyPr/>
          <a:lstStyle/>
          <a:p>
            <a:r>
              <a:rPr lang="en-US" dirty="0" smtClean="0"/>
              <a:t>With source coding, the maximum rate is  (1-</a:t>
            </a:r>
            <a:r>
              <a:rPr lang="el-GR" dirty="0" smtClean="0"/>
              <a:t> ε</a:t>
            </a:r>
            <a:r>
              <a:rPr lang="en-US" dirty="0" smtClean="0"/>
              <a:t>)(1-</a:t>
            </a:r>
            <a:r>
              <a:rPr lang="el-GR" dirty="0" smtClean="0"/>
              <a:t> ε</a:t>
            </a:r>
            <a:r>
              <a:rPr lang="en-US" dirty="0" smtClean="0"/>
              <a:t>)</a:t>
            </a:r>
          </a:p>
          <a:p>
            <a:pPr lvl="1"/>
            <a:r>
              <a:rPr lang="en-US" dirty="0" smtClean="0"/>
              <a:t>E.g., </a:t>
            </a:r>
            <a:r>
              <a:rPr lang="el-GR" dirty="0" smtClean="0"/>
              <a:t>ε</a:t>
            </a:r>
            <a:r>
              <a:rPr lang="en-US" dirty="0" smtClean="0"/>
              <a:t>=0.05;</a:t>
            </a:r>
            <a:r>
              <a:rPr lang="en-US" dirty="0" smtClean="0">
                <a:sym typeface="Wingdings" pitchFamily="2" charset="2"/>
              </a:rPr>
              <a:t> of each 100 packets 10% should be redundancy  data rate = 0.9</a:t>
            </a:r>
            <a:endParaRPr lang="en-US" dirty="0" smtClean="0"/>
          </a:p>
          <a:p>
            <a:r>
              <a:rPr lang="en-US" dirty="0" smtClean="0"/>
              <a:t>With network coding, the maximum rate is (1-</a:t>
            </a:r>
            <a:r>
              <a:rPr lang="el-GR" dirty="0" smtClean="0"/>
              <a:t> ε</a:t>
            </a:r>
            <a:r>
              <a:rPr lang="en-US" dirty="0" smtClean="0"/>
              <a:t>)</a:t>
            </a:r>
          </a:p>
          <a:p>
            <a:pPr lvl="1"/>
            <a:r>
              <a:rPr lang="en-US" dirty="0" smtClean="0"/>
              <a:t>E.g., </a:t>
            </a:r>
            <a:r>
              <a:rPr lang="el-GR" dirty="0" smtClean="0"/>
              <a:t>ε</a:t>
            </a:r>
            <a:r>
              <a:rPr lang="en-US" dirty="0" smtClean="0"/>
              <a:t>= 0.05;</a:t>
            </a:r>
            <a:r>
              <a:rPr lang="en-US" dirty="0" smtClean="0">
                <a:sym typeface="Wingdings" pitchFamily="2" charset="2"/>
              </a:rPr>
              <a:t> of each 100 packets only 5% should be redundancy data rate =0.95</a:t>
            </a:r>
            <a:endParaRPr lang="en-US" dirty="0" smtClean="0"/>
          </a:p>
        </p:txBody>
      </p:sp>
      <p:sp>
        <p:nvSpPr>
          <p:cNvPr id="16388" name="Oval 3"/>
          <p:cNvSpPr>
            <a:spLocks noChangeArrowheads="1"/>
          </p:cNvSpPr>
          <p:nvPr/>
        </p:nvSpPr>
        <p:spPr bwMode="auto">
          <a:xfrm>
            <a:off x="7010400" y="2209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a:t>
            </a:r>
            <a:endParaRPr lang="pl-PL" sz="2000" b="1" i="1">
              <a:cs typeface="Arial" pitchFamily="34" charset="0"/>
            </a:endParaRPr>
          </a:p>
        </p:txBody>
      </p:sp>
      <p:sp>
        <p:nvSpPr>
          <p:cNvPr id="16389" name="Oval 5"/>
          <p:cNvSpPr>
            <a:spLocks noChangeArrowheads="1"/>
          </p:cNvSpPr>
          <p:nvPr/>
        </p:nvSpPr>
        <p:spPr bwMode="auto">
          <a:xfrm>
            <a:off x="1524000" y="2209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src</a:t>
            </a:r>
            <a:endParaRPr lang="pl-PL" sz="2000" b="1" i="1">
              <a:cs typeface="Arial" pitchFamily="34" charset="0"/>
            </a:endParaRPr>
          </a:p>
        </p:txBody>
      </p:sp>
      <p:cxnSp>
        <p:nvCxnSpPr>
          <p:cNvPr id="7" name="AutoShape 5"/>
          <p:cNvCxnSpPr>
            <a:cxnSpLocks noChangeShapeType="1"/>
            <a:stCxn id="16392" idx="6"/>
            <a:endCxn id="16388" idx="2"/>
          </p:cNvCxnSpPr>
          <p:nvPr/>
        </p:nvCxnSpPr>
        <p:spPr bwMode="auto">
          <a:xfrm>
            <a:off x="4859338" y="2497138"/>
            <a:ext cx="2151062" cy="3175"/>
          </a:xfrm>
          <a:prstGeom prst="straightConnector1">
            <a:avLst/>
          </a:prstGeom>
          <a:noFill/>
          <a:ln w="19050">
            <a:solidFill>
              <a:schemeClr val="tx1"/>
            </a:solidFill>
            <a:round/>
            <a:headEnd/>
            <a:tailEnd type="triangle" w="lg" len="lg"/>
          </a:ln>
        </p:spPr>
      </p:cxnSp>
      <p:cxnSp>
        <p:nvCxnSpPr>
          <p:cNvPr id="8" name="AutoShape 5"/>
          <p:cNvCxnSpPr>
            <a:cxnSpLocks noChangeShapeType="1"/>
            <a:stCxn id="16389" idx="6"/>
            <a:endCxn id="16392" idx="2"/>
          </p:cNvCxnSpPr>
          <p:nvPr/>
        </p:nvCxnSpPr>
        <p:spPr bwMode="auto">
          <a:xfrm>
            <a:off x="2100263" y="2497138"/>
            <a:ext cx="2182812" cy="3175"/>
          </a:xfrm>
          <a:prstGeom prst="straightConnector1">
            <a:avLst/>
          </a:prstGeom>
          <a:noFill/>
          <a:ln w="19050">
            <a:solidFill>
              <a:schemeClr val="tx1"/>
            </a:solidFill>
            <a:round/>
            <a:headEnd/>
            <a:tailEnd type="triangle" w="lg" len="lg"/>
          </a:ln>
        </p:spPr>
      </p:cxnSp>
      <p:sp>
        <p:nvSpPr>
          <p:cNvPr id="16392" name="Oval 8"/>
          <p:cNvSpPr>
            <a:spLocks noChangeArrowheads="1"/>
          </p:cNvSpPr>
          <p:nvPr/>
        </p:nvSpPr>
        <p:spPr bwMode="auto">
          <a:xfrm>
            <a:off x="4283075" y="2209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R</a:t>
            </a:r>
            <a:endParaRPr lang="pl-PL" sz="2000" b="1" i="1">
              <a:cs typeface="Arial" pitchFamily="34" charset="0"/>
            </a:endParaRPr>
          </a:p>
        </p:txBody>
      </p:sp>
      <p:sp>
        <p:nvSpPr>
          <p:cNvPr id="10" name="TextBox 9"/>
          <p:cNvSpPr txBox="1">
            <a:spLocks noChangeArrowheads="1"/>
          </p:cNvSpPr>
          <p:nvPr/>
        </p:nvSpPr>
        <p:spPr bwMode="auto">
          <a:xfrm>
            <a:off x="2971800" y="2438400"/>
            <a:ext cx="457200" cy="523875"/>
          </a:xfrm>
          <a:prstGeom prst="rect">
            <a:avLst/>
          </a:prstGeom>
          <a:noFill/>
          <a:ln w="9525">
            <a:noFill/>
            <a:miter lim="800000"/>
            <a:headEnd/>
            <a:tailEnd/>
          </a:ln>
        </p:spPr>
        <p:txBody>
          <a:bodyPr>
            <a:spAutoFit/>
          </a:bodyPr>
          <a:lstStyle/>
          <a:p>
            <a:r>
              <a:rPr lang="en-US" sz="2800" b="1"/>
              <a:t>ε</a:t>
            </a:r>
          </a:p>
        </p:txBody>
      </p:sp>
      <p:sp>
        <p:nvSpPr>
          <p:cNvPr id="21" name="TextBox 20"/>
          <p:cNvSpPr txBox="1">
            <a:spLocks noChangeArrowheads="1"/>
          </p:cNvSpPr>
          <p:nvPr/>
        </p:nvSpPr>
        <p:spPr bwMode="auto">
          <a:xfrm>
            <a:off x="5715000" y="2362200"/>
            <a:ext cx="457200" cy="523875"/>
          </a:xfrm>
          <a:prstGeom prst="rect">
            <a:avLst/>
          </a:prstGeom>
          <a:noFill/>
          <a:ln w="9525">
            <a:noFill/>
            <a:miter lim="800000"/>
            <a:headEnd/>
            <a:tailEnd/>
          </a:ln>
        </p:spPr>
        <p:txBody>
          <a:bodyPr>
            <a:spAutoFit/>
          </a:bodyPr>
          <a:lstStyle/>
          <a:p>
            <a:r>
              <a:rPr lang="en-US" sz="2800" b="1" dirty="0"/>
              <a:t>ε</a:t>
            </a:r>
          </a:p>
        </p:txBody>
      </p:sp>
      <p:sp>
        <p:nvSpPr>
          <p:cNvPr id="22" name="TextBox 21"/>
          <p:cNvSpPr txBox="1"/>
          <p:nvPr/>
        </p:nvSpPr>
        <p:spPr>
          <a:xfrm>
            <a:off x="609600" y="1290638"/>
            <a:ext cx="4876800" cy="461962"/>
          </a:xfrm>
          <a:prstGeom prst="rect">
            <a:avLst/>
          </a:prstGeom>
          <a:noFill/>
        </p:spPr>
        <p:txBody>
          <a:bodyPr>
            <a:spAutoFit/>
          </a:bodyPr>
          <a:lstStyle/>
          <a:p>
            <a:pPr>
              <a:defRPr/>
            </a:pPr>
            <a:r>
              <a:rPr lang="en-US" sz="2400" dirty="0">
                <a:latin typeface="+mn-lt"/>
              </a:rPr>
              <a:t>Each link has a loss </a:t>
            </a:r>
            <a:r>
              <a:rPr lang="en-US" sz="2400" dirty="0" smtClean="0">
                <a:latin typeface="+mn-lt"/>
              </a:rPr>
              <a:t>rate </a:t>
            </a:r>
            <a:r>
              <a:rPr lang="en-US" sz="2400" dirty="0">
                <a:latin typeface="+mn-lt"/>
              </a:rPr>
              <a:t>of </a:t>
            </a:r>
            <a:r>
              <a:rPr lang="el-GR" sz="2400" dirty="0">
                <a:latin typeface="+mn-lt"/>
              </a:rPr>
              <a:t>ε</a:t>
            </a:r>
            <a:endParaRPr lang="en-US" sz="2400" dirty="0">
              <a:latin typeface="+mn-lt"/>
            </a:endParaRPr>
          </a:p>
        </p:txBody>
      </p:sp>
      <p:sp>
        <p:nvSpPr>
          <p:cNvPr id="12" name="Oval 11"/>
          <p:cNvSpPr/>
          <p:nvPr/>
        </p:nvSpPr>
        <p:spPr>
          <a:xfrm>
            <a:off x="2057400" y="2286000"/>
            <a:ext cx="2286000" cy="609600"/>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TextBox 12"/>
          <p:cNvSpPr txBox="1"/>
          <p:nvPr/>
        </p:nvSpPr>
        <p:spPr>
          <a:xfrm>
            <a:off x="2057400" y="1501914"/>
            <a:ext cx="2362200" cy="707886"/>
          </a:xfrm>
          <a:prstGeom prst="rect">
            <a:avLst/>
          </a:prstGeom>
          <a:noFill/>
        </p:spPr>
        <p:txBody>
          <a:bodyPr wrap="square" rtlCol="0">
            <a:spAutoFit/>
          </a:bodyPr>
          <a:lstStyle/>
          <a:p>
            <a:endParaRPr lang="en-US" sz="2000" dirty="0" smtClean="0">
              <a:solidFill>
                <a:srgbClr val="FF0000"/>
              </a:solidFill>
              <a:latin typeface="+mn-lt"/>
            </a:endParaRPr>
          </a:p>
          <a:p>
            <a:r>
              <a:rPr lang="en-US" sz="2000" dirty="0" smtClean="0">
                <a:solidFill>
                  <a:srgbClr val="FF0000"/>
                </a:solidFill>
                <a:latin typeface="+mn-lt"/>
              </a:rPr>
              <a:t>Delivery = (1-</a:t>
            </a:r>
            <a:r>
              <a:rPr lang="el-GR" sz="2000" dirty="0" smtClean="0">
                <a:solidFill>
                  <a:srgbClr val="FF0000"/>
                </a:solidFill>
                <a:latin typeface="+mn-lt"/>
              </a:rPr>
              <a:t> ε</a:t>
            </a:r>
            <a:r>
              <a:rPr lang="en-US" sz="2000" dirty="0" smtClean="0">
                <a:solidFill>
                  <a:srgbClr val="FF0000"/>
                </a:solidFill>
                <a:latin typeface="+mn-lt"/>
              </a:rPr>
              <a:t>)</a:t>
            </a:r>
            <a:endParaRPr lang="en-US" sz="2000" dirty="0">
              <a:solidFill>
                <a:srgbClr val="FF0000"/>
              </a:solidFill>
              <a:latin typeface="+mn-lt"/>
            </a:endParaRPr>
          </a:p>
        </p:txBody>
      </p:sp>
      <p:sp>
        <p:nvSpPr>
          <p:cNvPr id="14" name="Oval 13"/>
          <p:cNvSpPr/>
          <p:nvPr/>
        </p:nvSpPr>
        <p:spPr>
          <a:xfrm>
            <a:off x="4800600" y="2231886"/>
            <a:ext cx="2286000" cy="609600"/>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TextBox 14"/>
          <p:cNvSpPr txBox="1"/>
          <p:nvPr/>
        </p:nvSpPr>
        <p:spPr>
          <a:xfrm>
            <a:off x="4800600" y="1447800"/>
            <a:ext cx="2362200" cy="707886"/>
          </a:xfrm>
          <a:prstGeom prst="rect">
            <a:avLst/>
          </a:prstGeom>
          <a:noFill/>
        </p:spPr>
        <p:txBody>
          <a:bodyPr wrap="square" rtlCol="0">
            <a:spAutoFit/>
          </a:bodyPr>
          <a:lstStyle/>
          <a:p>
            <a:endParaRPr lang="en-US" sz="2000" dirty="0" smtClean="0">
              <a:solidFill>
                <a:srgbClr val="FF0000"/>
              </a:solidFill>
              <a:latin typeface="+mn-lt"/>
            </a:endParaRPr>
          </a:p>
          <a:p>
            <a:r>
              <a:rPr lang="en-US" sz="2000" dirty="0" smtClean="0">
                <a:solidFill>
                  <a:srgbClr val="FF0000"/>
                </a:solidFill>
                <a:latin typeface="+mn-lt"/>
              </a:rPr>
              <a:t>Delivery = (1-</a:t>
            </a:r>
            <a:r>
              <a:rPr lang="el-GR" sz="2000" dirty="0" smtClean="0">
                <a:solidFill>
                  <a:srgbClr val="FF0000"/>
                </a:solidFill>
                <a:latin typeface="+mn-lt"/>
              </a:rPr>
              <a:t> ε</a:t>
            </a:r>
            <a:r>
              <a:rPr lang="en-US" sz="2000" dirty="0" smtClean="0">
                <a:solidFill>
                  <a:srgbClr val="FF0000"/>
                </a:solidFill>
                <a:latin typeface="+mn-lt"/>
              </a:rPr>
              <a:t>)</a:t>
            </a:r>
            <a:endParaRPr lang="en-US" sz="2000" dirty="0">
              <a:solidFill>
                <a:srgbClr val="FF0000"/>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85800"/>
            <a:ext cx="8229600" cy="1143000"/>
          </a:xfrm>
        </p:spPr>
        <p:txBody>
          <a:bodyPr/>
          <a:lstStyle/>
          <a:p>
            <a:pPr eaLnBrk="1" hangingPunct="1"/>
            <a:r>
              <a:rPr lang="en-US" sz="3200" b="1" dirty="0" smtClean="0">
                <a:solidFill>
                  <a:schemeClr val="tx1"/>
                </a:solidFill>
              </a:rPr>
              <a:t>Coupon Collector Problem</a:t>
            </a:r>
          </a:p>
        </p:txBody>
      </p:sp>
      <p:sp>
        <p:nvSpPr>
          <p:cNvPr id="7171" name="Rectangle 3"/>
          <p:cNvSpPr>
            <a:spLocks noGrp="1" noChangeArrowheads="1"/>
          </p:cNvSpPr>
          <p:nvPr>
            <p:ph type="body" idx="1"/>
          </p:nvPr>
        </p:nvSpPr>
        <p:spPr>
          <a:xfrm>
            <a:off x="76200" y="1798637"/>
            <a:ext cx="9144000" cy="3078163"/>
          </a:xfrm>
        </p:spPr>
        <p:txBody>
          <a:bodyPr/>
          <a:lstStyle/>
          <a:p>
            <a:pPr marL="0" indent="0" eaLnBrk="1" hangingPunct="1">
              <a:spcBef>
                <a:spcPts val="0"/>
              </a:spcBef>
            </a:pPr>
            <a:r>
              <a:rPr lang="en-US" u="sng" dirty="0" smtClean="0"/>
              <a:t>Problem:</a:t>
            </a:r>
            <a:r>
              <a:rPr lang="en-US" i="1" dirty="0" smtClean="0"/>
              <a:t> n</a:t>
            </a:r>
            <a:r>
              <a:rPr lang="en-US" dirty="0" smtClean="0"/>
              <a:t> unique coupons; a collector samples </a:t>
            </a:r>
            <a:r>
              <a:rPr lang="en-US" dirty="0" smtClean="0">
                <a:solidFill>
                  <a:srgbClr val="0070C0"/>
                </a:solidFill>
              </a:rPr>
              <a:t>randomly</a:t>
            </a:r>
            <a:endParaRPr lang="en-US" u="sng" dirty="0" smtClean="0">
              <a:solidFill>
                <a:srgbClr val="0070C0"/>
              </a:solidFill>
            </a:endParaRPr>
          </a:p>
          <a:p>
            <a:pPr lvl="4" eaLnBrk="1" hangingPunct="1">
              <a:spcBef>
                <a:spcPts val="0"/>
              </a:spcBef>
            </a:pPr>
            <a:endParaRPr lang="en-US" sz="600" dirty="0" smtClean="0"/>
          </a:p>
          <a:p>
            <a:pPr marL="0" indent="0" eaLnBrk="1" hangingPunct="1">
              <a:spcBef>
                <a:spcPts val="0"/>
              </a:spcBef>
            </a:pPr>
            <a:r>
              <a:rPr lang="en-US" dirty="0" smtClean="0"/>
              <a:t>Without coding</a:t>
            </a:r>
          </a:p>
          <a:p>
            <a:pPr lvl="1" eaLnBrk="1" hangingPunct="1">
              <a:spcBef>
                <a:spcPts val="0"/>
              </a:spcBef>
            </a:pPr>
            <a:r>
              <a:rPr lang="en-US" dirty="0" smtClean="0"/>
              <a:t>Need a sample size of about </a:t>
            </a:r>
            <a:r>
              <a:rPr lang="en-US" i="1" dirty="0" err="1" smtClean="0">
                <a:solidFill>
                  <a:srgbClr val="0070C0"/>
                </a:solidFill>
              </a:rPr>
              <a:t>nlog</a:t>
            </a:r>
            <a:r>
              <a:rPr lang="en-US" i="1" dirty="0" smtClean="0">
                <a:solidFill>
                  <a:srgbClr val="0070C0"/>
                </a:solidFill>
              </a:rPr>
              <a:t>(n)</a:t>
            </a:r>
            <a:r>
              <a:rPr lang="en-US" dirty="0" smtClean="0">
                <a:solidFill>
                  <a:srgbClr val="0070C0"/>
                </a:solidFill>
              </a:rPr>
              <a:t>  </a:t>
            </a:r>
            <a:r>
              <a:rPr lang="en-US" dirty="0" smtClean="0"/>
              <a:t>to collect all unique coupons</a:t>
            </a:r>
            <a:endParaRPr lang="en-US" i="1" dirty="0" smtClean="0"/>
          </a:p>
          <a:p>
            <a:pPr marL="0" indent="0" eaLnBrk="1" hangingPunct="1">
              <a:spcBef>
                <a:spcPts val="0"/>
              </a:spcBef>
            </a:pPr>
            <a:r>
              <a:rPr lang="en-US" dirty="0" smtClean="0"/>
              <a:t>With random coding</a:t>
            </a:r>
          </a:p>
          <a:p>
            <a:pPr lvl="1" eaLnBrk="1" hangingPunct="1">
              <a:spcBef>
                <a:spcPts val="0"/>
              </a:spcBef>
            </a:pPr>
            <a:r>
              <a:rPr lang="en-US" dirty="0" smtClean="0"/>
              <a:t>Need </a:t>
            </a:r>
            <a:r>
              <a:rPr lang="en-US" i="1" dirty="0" smtClean="0">
                <a:solidFill>
                  <a:srgbClr val="0070C0"/>
                </a:solidFill>
              </a:rPr>
              <a:t>n</a:t>
            </a:r>
            <a:r>
              <a:rPr lang="en-US" dirty="0" smtClean="0"/>
              <a:t> samples to collect all unique coupons</a:t>
            </a:r>
          </a:p>
          <a:p>
            <a:pPr lvl="1" eaLnBrk="1" hangingPunct="1">
              <a:spcBef>
                <a:spcPts val="0"/>
              </a:spcBef>
            </a:pPr>
            <a:r>
              <a:rPr lang="en-US" dirty="0" smtClean="0"/>
              <a:t> e.g., 3 coupons c1, c2 and c3</a:t>
            </a: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rgbClr val="0070C0"/>
                </a:solidFill>
                <a:latin typeface="+mj-lt"/>
                <a:ea typeface="+mj-ea"/>
                <a:cs typeface="+mj-cs"/>
              </a:rPr>
              <a:t>Robustness to Randomness</a:t>
            </a:r>
            <a:endParaRPr kumimoji="0" lang="en-US" sz="4000" b="0" i="0" u="none" strike="noStrike" kern="0" cap="none" spc="0" normalizeH="0" baseline="0" noProof="0" dirty="0" smtClean="0">
              <a:ln>
                <a:noFill/>
              </a:ln>
              <a:solidFill>
                <a:srgbClr val="0070C0"/>
              </a:solidFill>
              <a:effectLst/>
              <a:uLnTx/>
              <a:uFillTx/>
              <a:latin typeface="+mj-lt"/>
              <a:ea typeface="+mj-ea"/>
              <a:cs typeface="+mj-cs"/>
            </a:endParaRPr>
          </a:p>
        </p:txBody>
      </p:sp>
      <p:sp>
        <p:nvSpPr>
          <p:cNvPr id="5" name="TextBox 4"/>
          <p:cNvSpPr txBox="1"/>
          <p:nvPr/>
        </p:nvSpPr>
        <p:spPr>
          <a:xfrm>
            <a:off x="5105400" y="5267980"/>
            <a:ext cx="4419600" cy="523220"/>
          </a:xfrm>
          <a:prstGeom prst="rect">
            <a:avLst/>
          </a:prstGeom>
          <a:noFill/>
        </p:spPr>
        <p:txBody>
          <a:bodyPr wrap="square" rtlCol="0">
            <a:spAutoFit/>
          </a:bodyPr>
          <a:lstStyle/>
          <a:p>
            <a:r>
              <a:rPr lang="en-US" sz="2800" b="1" dirty="0" smtClean="0">
                <a:latin typeface="+mn-lt"/>
                <a:cs typeface="Arial" pitchFamily="34" charset="0"/>
              </a:rPr>
              <a:t>Y</a:t>
            </a:r>
            <a:r>
              <a:rPr lang="en-US" sz="2800" b="1" baseline="-25000" dirty="0" smtClean="0">
                <a:latin typeface="+mn-lt"/>
                <a:cs typeface="Arial" pitchFamily="34" charset="0"/>
              </a:rPr>
              <a:t>2 </a:t>
            </a:r>
            <a:r>
              <a:rPr lang="en-US" sz="2800" b="1" dirty="0" smtClean="0">
                <a:latin typeface="+mn-lt"/>
                <a:cs typeface="Arial" pitchFamily="34" charset="0"/>
              </a:rPr>
              <a:t>= 5 c</a:t>
            </a:r>
            <a:r>
              <a:rPr lang="en-US" sz="2800" b="1" baseline="-25000" dirty="0" smtClean="0">
                <a:latin typeface="+mn-lt"/>
                <a:cs typeface="Arial" pitchFamily="34" charset="0"/>
              </a:rPr>
              <a:t>1</a:t>
            </a:r>
            <a:r>
              <a:rPr lang="en-US" sz="2800" b="1" dirty="0" smtClean="0">
                <a:latin typeface="+mn-lt"/>
                <a:cs typeface="Arial" pitchFamily="34" charset="0"/>
              </a:rPr>
              <a:t> +</a:t>
            </a:r>
            <a:r>
              <a:rPr lang="el-GR" sz="2800" b="1" dirty="0" smtClean="0">
                <a:latin typeface="+mn-lt"/>
                <a:cs typeface="Arial" pitchFamily="34" charset="0"/>
              </a:rPr>
              <a:t> </a:t>
            </a:r>
            <a:r>
              <a:rPr lang="en-US" sz="2800" b="1" dirty="0" smtClean="0">
                <a:latin typeface="+mn-lt"/>
                <a:cs typeface="Arial" pitchFamily="34" charset="0"/>
              </a:rPr>
              <a:t>c</a:t>
            </a:r>
            <a:r>
              <a:rPr lang="en-US" sz="2800" b="1" baseline="-25000" dirty="0" smtClean="0">
                <a:latin typeface="+mn-lt"/>
                <a:cs typeface="Arial" pitchFamily="34" charset="0"/>
              </a:rPr>
              <a:t>2</a:t>
            </a:r>
            <a:r>
              <a:rPr lang="en-US" sz="2800" b="1" dirty="0" smtClean="0">
                <a:latin typeface="+mn-lt"/>
                <a:cs typeface="Arial" pitchFamily="34" charset="0"/>
              </a:rPr>
              <a:t> + 7c</a:t>
            </a:r>
            <a:r>
              <a:rPr lang="en-US" sz="2800" b="1" baseline="-25000" dirty="0" smtClean="0">
                <a:latin typeface="+mn-lt"/>
                <a:cs typeface="Arial" pitchFamily="34" charset="0"/>
              </a:rPr>
              <a:t>3</a:t>
            </a:r>
            <a:r>
              <a:rPr lang="en-US" sz="2800" b="1" dirty="0" smtClean="0">
                <a:latin typeface="+mn-lt"/>
                <a:cs typeface="Arial" pitchFamily="34" charset="0"/>
              </a:rPr>
              <a:t>  </a:t>
            </a:r>
            <a:endParaRPr lang="en-US" sz="2800" b="1" dirty="0">
              <a:latin typeface="+mn-lt"/>
              <a:cs typeface="Arial" pitchFamily="34" charset="0"/>
            </a:endParaRPr>
          </a:p>
        </p:txBody>
      </p:sp>
      <p:sp>
        <p:nvSpPr>
          <p:cNvPr id="6" name="TextBox 5"/>
          <p:cNvSpPr txBox="1"/>
          <p:nvPr/>
        </p:nvSpPr>
        <p:spPr>
          <a:xfrm>
            <a:off x="5105400" y="4810780"/>
            <a:ext cx="4419600" cy="523220"/>
          </a:xfrm>
          <a:prstGeom prst="rect">
            <a:avLst/>
          </a:prstGeom>
          <a:noFill/>
        </p:spPr>
        <p:txBody>
          <a:bodyPr wrap="square" rtlCol="0">
            <a:spAutoFit/>
          </a:bodyPr>
          <a:lstStyle/>
          <a:p>
            <a:r>
              <a:rPr lang="en-US" sz="2800" b="1" dirty="0" smtClean="0">
                <a:latin typeface="+mn-lt"/>
                <a:cs typeface="Arial" pitchFamily="34" charset="0"/>
              </a:rPr>
              <a:t>Y</a:t>
            </a:r>
            <a:r>
              <a:rPr lang="en-US" sz="2800" b="1" baseline="-25000" dirty="0" smtClean="0">
                <a:latin typeface="+mn-lt"/>
                <a:cs typeface="Arial" pitchFamily="34" charset="0"/>
              </a:rPr>
              <a:t>1 </a:t>
            </a:r>
            <a:r>
              <a:rPr lang="en-US" sz="2800" b="1" dirty="0" smtClean="0">
                <a:latin typeface="+mn-lt"/>
                <a:cs typeface="Arial" pitchFamily="34" charset="0"/>
              </a:rPr>
              <a:t>= c</a:t>
            </a:r>
            <a:r>
              <a:rPr lang="en-US" sz="2800" b="1" baseline="-25000" dirty="0" smtClean="0">
                <a:latin typeface="+mn-lt"/>
                <a:cs typeface="Arial" pitchFamily="34" charset="0"/>
              </a:rPr>
              <a:t>1</a:t>
            </a:r>
            <a:r>
              <a:rPr lang="en-US" sz="2800" b="1" dirty="0" smtClean="0">
                <a:latin typeface="+mn-lt"/>
                <a:cs typeface="Arial" pitchFamily="34" charset="0"/>
              </a:rPr>
              <a:t> +</a:t>
            </a:r>
            <a:r>
              <a:rPr lang="el-GR" sz="2800" b="1" dirty="0" smtClean="0">
                <a:latin typeface="+mn-lt"/>
                <a:cs typeface="Arial" pitchFamily="34" charset="0"/>
              </a:rPr>
              <a:t> </a:t>
            </a:r>
            <a:r>
              <a:rPr lang="en-US" sz="2800" b="1" dirty="0" smtClean="0">
                <a:latin typeface="+mn-lt"/>
                <a:cs typeface="Arial" pitchFamily="34" charset="0"/>
              </a:rPr>
              <a:t>3 c</a:t>
            </a:r>
            <a:r>
              <a:rPr lang="en-US" sz="2800" b="1" baseline="-25000" dirty="0" smtClean="0">
                <a:latin typeface="+mn-lt"/>
                <a:cs typeface="Arial" pitchFamily="34" charset="0"/>
              </a:rPr>
              <a:t>2</a:t>
            </a:r>
            <a:r>
              <a:rPr lang="en-US" sz="2800" b="1" dirty="0" smtClean="0">
                <a:latin typeface="+mn-lt"/>
                <a:cs typeface="Arial" pitchFamily="34" charset="0"/>
              </a:rPr>
              <a:t> + 4 c</a:t>
            </a:r>
            <a:r>
              <a:rPr lang="en-US" sz="2800" b="1" baseline="-25000" dirty="0" smtClean="0">
                <a:latin typeface="+mn-lt"/>
                <a:cs typeface="Arial" pitchFamily="34" charset="0"/>
              </a:rPr>
              <a:t>3</a:t>
            </a:r>
            <a:r>
              <a:rPr lang="en-US" sz="2800" b="1" dirty="0" smtClean="0">
                <a:latin typeface="+mn-lt"/>
                <a:cs typeface="Arial" pitchFamily="34" charset="0"/>
              </a:rPr>
              <a:t>  </a:t>
            </a:r>
            <a:endParaRPr lang="en-US" sz="2800" b="1" dirty="0">
              <a:latin typeface="+mn-lt"/>
              <a:cs typeface="Arial" pitchFamily="34" charset="0"/>
            </a:endParaRPr>
          </a:p>
        </p:txBody>
      </p:sp>
      <p:sp>
        <p:nvSpPr>
          <p:cNvPr id="7" name="TextBox 6"/>
          <p:cNvSpPr txBox="1"/>
          <p:nvPr/>
        </p:nvSpPr>
        <p:spPr>
          <a:xfrm>
            <a:off x="5181600" y="5725180"/>
            <a:ext cx="2286000" cy="523220"/>
          </a:xfrm>
          <a:prstGeom prst="rect">
            <a:avLst/>
          </a:prstGeom>
          <a:noFill/>
        </p:spPr>
        <p:txBody>
          <a:bodyPr wrap="square" rtlCol="0">
            <a:spAutoFit/>
          </a:bodyPr>
          <a:lstStyle/>
          <a:p>
            <a:r>
              <a:rPr lang="en-US" sz="2800" b="1" dirty="0" smtClean="0">
                <a:latin typeface="+mn-lt"/>
                <a:cs typeface="Arial" pitchFamily="34" charset="0"/>
              </a:rPr>
              <a:t>Y</a:t>
            </a:r>
            <a:r>
              <a:rPr lang="en-US" sz="2800" b="1" baseline="-25000" dirty="0" smtClean="0">
                <a:latin typeface="+mn-lt"/>
                <a:cs typeface="Arial" pitchFamily="34" charset="0"/>
              </a:rPr>
              <a:t>3 </a:t>
            </a:r>
            <a:r>
              <a:rPr lang="en-US" sz="2800" b="1" dirty="0" smtClean="0">
                <a:latin typeface="+mn-lt"/>
                <a:cs typeface="Arial" pitchFamily="34" charset="0"/>
              </a:rPr>
              <a:t>= c</a:t>
            </a:r>
            <a:r>
              <a:rPr lang="en-US" sz="2800" b="1" baseline="-25000" dirty="0" smtClean="0">
                <a:latin typeface="+mn-lt"/>
                <a:cs typeface="Arial" pitchFamily="34" charset="0"/>
              </a:rPr>
              <a:t>1</a:t>
            </a:r>
            <a:r>
              <a:rPr lang="en-US" sz="2800" b="1" dirty="0" smtClean="0">
                <a:latin typeface="+mn-lt"/>
                <a:cs typeface="Arial" pitchFamily="34" charset="0"/>
              </a:rPr>
              <a:t> + c</a:t>
            </a:r>
            <a:r>
              <a:rPr lang="en-US" sz="2800" b="1" baseline="-25000" dirty="0" smtClean="0">
                <a:latin typeface="+mn-lt"/>
                <a:cs typeface="Arial" pitchFamily="34" charset="0"/>
              </a:rPr>
              <a:t>2</a:t>
            </a:r>
            <a:r>
              <a:rPr lang="en-US" sz="2800" b="1" dirty="0" smtClean="0">
                <a:latin typeface="+mn-lt"/>
                <a:cs typeface="Arial" pitchFamily="34" charset="0"/>
              </a:rPr>
              <a:t>  </a:t>
            </a:r>
            <a:endParaRPr lang="en-US" sz="2800" b="1" dirty="0">
              <a:latin typeface="+mn-l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44450" y="2039937"/>
            <a:ext cx="3757612" cy="828432"/>
          </a:xfrm>
          <a:prstGeom prst="rect">
            <a:avLst/>
          </a:prstGeom>
          <a:noFill/>
          <a:ln w="9525">
            <a:noFill/>
            <a:miter lim="800000"/>
            <a:headEnd/>
            <a:tailEnd/>
          </a:ln>
        </p:spPr>
        <p:txBody>
          <a:bodyPr lIns="90488" tIns="44450" rIns="90488" bIns="44450">
            <a:spAutoFit/>
          </a:bodyPr>
          <a:lstStyle/>
          <a:p>
            <a:pPr marL="284163" indent="-284163" eaLnBrk="0" hangingPunct="0">
              <a:spcBef>
                <a:spcPct val="50000"/>
              </a:spcBef>
              <a:buFontTx/>
              <a:buChar char="•"/>
            </a:pPr>
            <a:r>
              <a:rPr lang="en-US" sz="2400" dirty="0" smtClean="0"/>
              <a:t>Codes packets across connections</a:t>
            </a:r>
            <a:endParaRPr lang="en-US" sz="2400" dirty="0">
              <a:latin typeface="Comic Sans MS" pitchFamily="66" charset="0"/>
            </a:endParaRPr>
          </a:p>
        </p:txBody>
      </p:sp>
      <p:sp>
        <p:nvSpPr>
          <p:cNvPr id="297987" name="Text Box 3"/>
          <p:cNvSpPr txBox="1">
            <a:spLocks noChangeArrowheads="1"/>
          </p:cNvSpPr>
          <p:nvPr/>
        </p:nvSpPr>
        <p:spPr bwMode="auto">
          <a:xfrm>
            <a:off x="19050" y="4341500"/>
            <a:ext cx="4335462" cy="459100"/>
          </a:xfrm>
          <a:prstGeom prst="rect">
            <a:avLst/>
          </a:prstGeom>
          <a:noFill/>
          <a:ln w="9525">
            <a:noFill/>
            <a:miter lim="800000"/>
            <a:headEnd/>
            <a:tailEnd/>
          </a:ln>
        </p:spPr>
        <p:txBody>
          <a:bodyPr lIns="90488" tIns="44450" rIns="90488" bIns="44450">
            <a:spAutoFit/>
          </a:bodyPr>
          <a:lstStyle/>
          <a:p>
            <a:pPr eaLnBrk="0" hangingPunct="0">
              <a:spcBef>
                <a:spcPct val="50000"/>
              </a:spcBef>
              <a:buFontTx/>
              <a:buChar char="•"/>
            </a:pPr>
            <a:r>
              <a:rPr lang="en-US" sz="2400" dirty="0">
                <a:latin typeface="Comic Sans MS" pitchFamily="66" charset="0"/>
              </a:rPr>
              <a:t>  </a:t>
            </a:r>
            <a:r>
              <a:rPr lang="en-US" sz="2400" dirty="0" smtClean="0"/>
              <a:t>Mainly Unicast</a:t>
            </a:r>
            <a:endParaRPr lang="en-US" sz="2400" dirty="0">
              <a:latin typeface="Comic Sans MS" pitchFamily="66" charset="0"/>
            </a:endParaRPr>
          </a:p>
        </p:txBody>
      </p:sp>
      <p:sp>
        <p:nvSpPr>
          <p:cNvPr id="297989" name="Text Box 5"/>
          <p:cNvSpPr txBox="1">
            <a:spLocks noChangeArrowheads="1"/>
          </p:cNvSpPr>
          <p:nvPr/>
        </p:nvSpPr>
        <p:spPr bwMode="auto">
          <a:xfrm>
            <a:off x="152400" y="1246589"/>
            <a:ext cx="4113213" cy="582211"/>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3200" dirty="0" smtClean="0">
                <a:solidFill>
                  <a:srgbClr val="0070C0"/>
                </a:solidFill>
              </a:rPr>
              <a:t>Inter-flow</a:t>
            </a:r>
            <a:endParaRPr lang="en-US" sz="3200" dirty="0">
              <a:solidFill>
                <a:srgbClr val="0070C0"/>
              </a:solidFill>
              <a:latin typeface="Comic Sans MS" pitchFamily="66" charset="0"/>
            </a:endParaRPr>
          </a:p>
        </p:txBody>
      </p:sp>
      <p:sp>
        <p:nvSpPr>
          <p:cNvPr id="17415" name="Rectangle 12"/>
          <p:cNvSpPr>
            <a:spLocks noGrp="1" noChangeArrowheads="1"/>
          </p:cNvSpPr>
          <p:nvPr>
            <p:ph type="title"/>
          </p:nvPr>
        </p:nvSpPr>
        <p:spPr>
          <a:xfrm>
            <a:off x="-238125" y="0"/>
            <a:ext cx="9659938" cy="1143000"/>
          </a:xfrm>
          <a:noFill/>
        </p:spPr>
        <p:txBody>
          <a:bodyPr lIns="90488" tIns="44450" rIns="90488" bIns="44450"/>
          <a:lstStyle/>
          <a:p>
            <a:pPr eaLnBrk="1" hangingPunct="1"/>
            <a:r>
              <a:rPr lang="en-US" dirty="0" smtClean="0"/>
              <a:t>Two Types of Network Coding</a:t>
            </a:r>
            <a:endParaRPr lang="en-US" sz="4000" dirty="0" smtClean="0"/>
          </a:p>
        </p:txBody>
      </p:sp>
      <p:sp>
        <p:nvSpPr>
          <p:cNvPr id="13" name="Text Box 3"/>
          <p:cNvSpPr txBox="1">
            <a:spLocks noChangeArrowheads="1"/>
          </p:cNvSpPr>
          <p:nvPr/>
        </p:nvSpPr>
        <p:spPr bwMode="auto">
          <a:xfrm>
            <a:off x="0" y="3272800"/>
            <a:ext cx="4335462" cy="459100"/>
          </a:xfrm>
          <a:prstGeom prst="rect">
            <a:avLst/>
          </a:prstGeom>
          <a:noFill/>
          <a:ln w="9525">
            <a:noFill/>
            <a:miter lim="800000"/>
            <a:headEnd/>
            <a:tailEnd/>
          </a:ln>
        </p:spPr>
        <p:txBody>
          <a:bodyPr lIns="90488" tIns="44450" rIns="90488" bIns="44450">
            <a:spAutoFit/>
          </a:bodyPr>
          <a:lstStyle/>
          <a:p>
            <a:pPr eaLnBrk="0" hangingPunct="0">
              <a:spcBef>
                <a:spcPct val="50000"/>
              </a:spcBef>
              <a:buFontTx/>
              <a:buChar char="•"/>
            </a:pPr>
            <a:r>
              <a:rPr lang="en-US" sz="2400" dirty="0">
                <a:latin typeface="Comic Sans MS" pitchFamily="66" charset="0"/>
              </a:rPr>
              <a:t>  </a:t>
            </a:r>
            <a:r>
              <a:rPr lang="en-US" sz="2400" dirty="0" smtClean="0"/>
              <a:t>Increases Throughput</a:t>
            </a:r>
            <a:endParaRPr lang="en-US" sz="2400" dirty="0">
              <a:latin typeface="Comic Sans MS" pitchFamily="66" charset="0"/>
            </a:endParaRPr>
          </a:p>
        </p:txBody>
      </p:sp>
      <p:sp>
        <p:nvSpPr>
          <p:cNvPr id="14" name="Text Box 11"/>
          <p:cNvSpPr txBox="1">
            <a:spLocks noChangeArrowheads="1"/>
          </p:cNvSpPr>
          <p:nvPr/>
        </p:nvSpPr>
        <p:spPr bwMode="auto">
          <a:xfrm>
            <a:off x="4752975" y="1981200"/>
            <a:ext cx="4054475" cy="828432"/>
          </a:xfrm>
          <a:prstGeom prst="rect">
            <a:avLst/>
          </a:prstGeom>
          <a:noFill/>
          <a:ln w="9525">
            <a:noFill/>
            <a:miter lim="800000"/>
            <a:headEnd/>
            <a:tailEnd/>
          </a:ln>
        </p:spPr>
        <p:txBody>
          <a:bodyPr lIns="90488" tIns="44450" rIns="90488" bIns="44450">
            <a:spAutoFit/>
          </a:bodyPr>
          <a:lstStyle/>
          <a:p>
            <a:pPr marL="284163" indent="-284163" eaLnBrk="0" hangingPunct="0">
              <a:spcBef>
                <a:spcPct val="50000"/>
              </a:spcBef>
              <a:buFontTx/>
              <a:buChar char="•"/>
            </a:pPr>
            <a:r>
              <a:rPr lang="en-US" sz="2400" dirty="0" smtClean="0"/>
              <a:t>Codes packets within a connection</a:t>
            </a:r>
            <a:endParaRPr lang="en-US" sz="2400" dirty="0">
              <a:latin typeface="Comic Sans MS" pitchFamily="66" charset="0"/>
            </a:endParaRPr>
          </a:p>
        </p:txBody>
      </p:sp>
      <p:sp>
        <p:nvSpPr>
          <p:cNvPr id="15" name="Text Box 12"/>
          <p:cNvSpPr txBox="1">
            <a:spLocks noChangeArrowheads="1"/>
          </p:cNvSpPr>
          <p:nvPr/>
        </p:nvSpPr>
        <p:spPr bwMode="auto">
          <a:xfrm>
            <a:off x="4787900" y="4341500"/>
            <a:ext cx="4491037" cy="403700"/>
          </a:xfrm>
          <a:prstGeom prst="rect">
            <a:avLst/>
          </a:prstGeom>
          <a:noFill/>
          <a:ln w="9525">
            <a:noFill/>
            <a:miter lim="800000"/>
            <a:headEnd/>
            <a:tailEnd/>
          </a:ln>
        </p:spPr>
        <p:txBody>
          <a:bodyPr lIns="90488" tIns="44450" rIns="90488" bIns="44450">
            <a:spAutoFit/>
          </a:bodyPr>
          <a:lstStyle/>
          <a:p>
            <a:pPr marL="228600" indent="-228600" eaLnBrk="0" hangingPunct="0">
              <a:lnSpc>
                <a:spcPct val="85000"/>
              </a:lnSpc>
              <a:spcBef>
                <a:spcPct val="20000"/>
              </a:spcBef>
              <a:buFontTx/>
              <a:buChar char="•"/>
            </a:pPr>
            <a:r>
              <a:rPr lang="en-US" sz="2400" dirty="0" smtClean="0"/>
              <a:t>Mainly multicast</a:t>
            </a:r>
            <a:r>
              <a:rPr lang="en-US" sz="2400" dirty="0" smtClean="0">
                <a:latin typeface="Comic Sans MS" pitchFamily="66" charset="0"/>
              </a:rPr>
              <a:t> </a:t>
            </a:r>
            <a:endParaRPr lang="en-US" sz="2400" dirty="0">
              <a:latin typeface="Comic Sans MS" pitchFamily="66" charset="0"/>
            </a:endParaRPr>
          </a:p>
        </p:txBody>
      </p:sp>
      <p:sp>
        <p:nvSpPr>
          <p:cNvPr id="17" name="Text Box 14"/>
          <p:cNvSpPr txBox="1">
            <a:spLocks noChangeArrowheads="1"/>
          </p:cNvSpPr>
          <p:nvPr/>
        </p:nvSpPr>
        <p:spPr bwMode="auto">
          <a:xfrm>
            <a:off x="4724400" y="1246589"/>
            <a:ext cx="4113212" cy="582211"/>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3200" dirty="0" smtClean="0">
                <a:solidFill>
                  <a:srgbClr val="0070C0"/>
                </a:solidFill>
              </a:rPr>
              <a:t>Intra-flow </a:t>
            </a:r>
            <a:endParaRPr lang="en-US" sz="3200" dirty="0">
              <a:solidFill>
                <a:srgbClr val="0070C0"/>
              </a:solidFill>
              <a:latin typeface="Comic Sans MS" pitchFamily="66" charset="0"/>
            </a:endParaRPr>
          </a:p>
        </p:txBody>
      </p:sp>
      <p:sp>
        <p:nvSpPr>
          <p:cNvPr id="18" name="Line 15"/>
          <p:cNvSpPr>
            <a:spLocks noChangeShapeType="1"/>
          </p:cNvSpPr>
          <p:nvPr/>
        </p:nvSpPr>
        <p:spPr bwMode="auto">
          <a:xfrm flipH="1">
            <a:off x="4572000" y="1282700"/>
            <a:ext cx="45719" cy="5575300"/>
          </a:xfrm>
          <a:prstGeom prst="line">
            <a:avLst/>
          </a:prstGeom>
          <a:noFill/>
          <a:ln w="12700">
            <a:solidFill>
              <a:schemeClr val="tx1"/>
            </a:solidFill>
            <a:round/>
            <a:headEnd/>
            <a:tailEnd/>
          </a:ln>
        </p:spPr>
        <p:txBody>
          <a:bodyPr lIns="90488" tIns="44450" rIns="90488" bIns="44450"/>
          <a:lstStyle/>
          <a:p>
            <a:endParaRPr lang="en-US"/>
          </a:p>
        </p:txBody>
      </p:sp>
      <p:sp>
        <p:nvSpPr>
          <p:cNvPr id="21" name="Text Box 3"/>
          <p:cNvSpPr txBox="1">
            <a:spLocks noChangeArrowheads="1"/>
          </p:cNvSpPr>
          <p:nvPr/>
        </p:nvSpPr>
        <p:spPr bwMode="auto">
          <a:xfrm>
            <a:off x="4791075" y="3274700"/>
            <a:ext cx="4335462" cy="459100"/>
          </a:xfrm>
          <a:prstGeom prst="rect">
            <a:avLst/>
          </a:prstGeom>
          <a:noFill/>
          <a:ln w="9525">
            <a:noFill/>
            <a:miter lim="800000"/>
            <a:headEnd/>
            <a:tailEnd/>
          </a:ln>
        </p:spPr>
        <p:txBody>
          <a:bodyPr lIns="90488" tIns="44450" rIns="90488" bIns="44450">
            <a:spAutoFit/>
          </a:bodyPr>
          <a:lstStyle/>
          <a:p>
            <a:pPr eaLnBrk="0" hangingPunct="0">
              <a:spcBef>
                <a:spcPct val="50000"/>
              </a:spcBef>
              <a:buFontTx/>
              <a:buChar char="•"/>
            </a:pPr>
            <a:r>
              <a:rPr lang="en-US" sz="2400" dirty="0">
                <a:latin typeface="Comic Sans MS" pitchFamily="66" charset="0"/>
              </a:rPr>
              <a:t>  </a:t>
            </a:r>
            <a:r>
              <a:rPr lang="en-US" sz="2400" dirty="0" smtClean="0"/>
              <a:t>Robustness to packet loss</a:t>
            </a:r>
            <a:endParaRPr lang="en-US" sz="2400" dirty="0">
              <a:latin typeface="Comic Sans MS" pitchFamily="6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9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9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p:bldP spid="297987" grpId="0"/>
      <p:bldP spid="297989" grpId="0"/>
      <p:bldP spid="13" grpId="0"/>
      <p:bldP spid="14" grpId="0"/>
      <p:bldP spid="15" grpId="0"/>
      <p:bldP spid="17"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0" y="1219200"/>
            <a:ext cx="8991600" cy="1470025"/>
          </a:xfrm>
        </p:spPr>
        <p:txBody>
          <a:bodyPr/>
          <a:lstStyle/>
          <a:p>
            <a:pPr eaLnBrk="1" hangingPunct="1"/>
            <a:r>
              <a:rPr lang="en-US" sz="4000" dirty="0" smtClean="0">
                <a:solidFill>
                  <a:schemeClr val="tx1"/>
                </a:solidFill>
              </a:rPr>
              <a:t> COPE</a:t>
            </a:r>
            <a:br>
              <a:rPr lang="en-US" sz="4000" dirty="0" smtClean="0">
                <a:solidFill>
                  <a:schemeClr val="tx1"/>
                </a:solidFill>
              </a:rPr>
            </a:br>
            <a:r>
              <a:rPr lang="en-US" sz="4000" dirty="0" smtClean="0">
                <a:solidFill>
                  <a:schemeClr val="tx1"/>
                </a:solidFill>
              </a:rPr>
              <a:t> </a:t>
            </a:r>
            <a:r>
              <a:rPr lang="en-US" sz="3000" dirty="0" smtClean="0">
                <a:solidFill>
                  <a:schemeClr val="tx1"/>
                </a:solidFill>
              </a:rPr>
              <a:t>An Example of Inter-flow Network Coding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6200" y="914400"/>
            <a:ext cx="4724400" cy="3810000"/>
            <a:chOff x="124" y="826"/>
            <a:chExt cx="3515" cy="2760"/>
          </a:xfrm>
        </p:grpSpPr>
        <p:pic>
          <p:nvPicPr>
            <p:cNvPr id="1033" name="Picture 5" descr="x2"/>
            <p:cNvPicPr>
              <a:picLocks noChangeAspect="1" noChangeArrowheads="1"/>
            </p:cNvPicPr>
            <p:nvPr/>
          </p:nvPicPr>
          <p:blipFill>
            <a:blip r:embed="rId4" cstate="print"/>
            <a:srcRect/>
            <a:stretch>
              <a:fillRect/>
            </a:stretch>
          </p:blipFill>
          <p:spPr bwMode="auto">
            <a:xfrm>
              <a:off x="124" y="826"/>
              <a:ext cx="3487" cy="2760"/>
            </a:xfrm>
            <a:prstGeom prst="rect">
              <a:avLst/>
            </a:prstGeom>
            <a:noFill/>
            <a:ln w="9525">
              <a:noFill/>
              <a:miter lim="800000"/>
              <a:headEnd/>
              <a:tailEnd/>
            </a:ln>
          </p:spPr>
        </p:pic>
        <p:sp>
          <p:nvSpPr>
            <p:cNvPr id="1034" name="Text Box 6"/>
            <p:cNvSpPr txBox="1">
              <a:spLocks noChangeArrowheads="1"/>
            </p:cNvSpPr>
            <p:nvPr/>
          </p:nvSpPr>
          <p:spPr bwMode="auto">
            <a:xfrm rot="-5400000">
              <a:off x="2384" y="-19"/>
              <a:ext cx="395" cy="2114"/>
            </a:xfrm>
            <a:prstGeom prst="rect">
              <a:avLst/>
            </a:prstGeom>
            <a:noFill/>
            <a:ln w="9525">
              <a:noFill/>
              <a:miter lim="800000"/>
              <a:headEnd/>
              <a:tailEnd/>
            </a:ln>
          </p:spPr>
          <p:txBody>
            <a:bodyPr vert="eaVert" lIns="90488" tIns="44450" rIns="90488" bIns="44450">
              <a:spAutoFit/>
            </a:bodyPr>
            <a:lstStyle/>
            <a:p>
              <a:pPr eaLnBrk="0" hangingPunct="0">
                <a:spcBef>
                  <a:spcPct val="50000"/>
                </a:spcBef>
              </a:pPr>
              <a:r>
                <a:rPr lang="en-US" sz="2400" b="1"/>
                <a:t>City-wide Network</a:t>
              </a:r>
            </a:p>
          </p:txBody>
        </p:sp>
      </p:grpSp>
      <p:sp>
        <p:nvSpPr>
          <p:cNvPr id="1029" name="Rectangle 7"/>
          <p:cNvSpPr>
            <a:spLocks noChangeArrowheads="1"/>
          </p:cNvSpPr>
          <p:nvPr/>
        </p:nvSpPr>
        <p:spPr bwMode="auto">
          <a:xfrm>
            <a:off x="0" y="76200"/>
            <a:ext cx="9037638" cy="774700"/>
          </a:xfrm>
          <a:prstGeom prst="rect">
            <a:avLst/>
          </a:prstGeom>
          <a:noFill/>
          <a:ln w="9525">
            <a:noFill/>
            <a:miter lim="800000"/>
            <a:headEnd/>
            <a:tailEnd/>
          </a:ln>
        </p:spPr>
        <p:txBody>
          <a:bodyPr lIns="90488" tIns="44450" rIns="90488" bIns="44450" anchor="ctr"/>
          <a:lstStyle/>
          <a:p>
            <a:pPr algn="ctr"/>
            <a:r>
              <a:rPr lang="en-US" sz="3000">
                <a:solidFill>
                  <a:schemeClr val="tx2"/>
                </a:solidFill>
                <a:latin typeface="Comic Sans MS" pitchFamily="66" charset="0"/>
              </a:rPr>
              <a:t>Increased Demands for Wireless Networks </a:t>
            </a:r>
          </a:p>
        </p:txBody>
      </p:sp>
      <p:graphicFrame>
        <p:nvGraphicFramePr>
          <p:cNvPr id="1026" name="Object 8"/>
          <p:cNvGraphicFramePr>
            <a:graphicFrameLocks noChangeAspect="1"/>
          </p:cNvGraphicFramePr>
          <p:nvPr/>
        </p:nvGraphicFramePr>
        <p:xfrm>
          <a:off x="4648200" y="1004888"/>
          <a:ext cx="4556125" cy="3917950"/>
        </p:xfrm>
        <a:graphic>
          <a:graphicData uri="http://schemas.openxmlformats.org/presentationml/2006/ole">
            <p:oleObj spid="_x0000_s99330" name="Bitmap Image" r:id="rId5" imgW="5982535" imgH="4458322" progId="PBrush">
              <p:embed/>
            </p:oleObj>
          </a:graphicData>
        </a:graphic>
      </p:graphicFrame>
      <p:sp>
        <p:nvSpPr>
          <p:cNvPr id="1030" name="Text Box 12"/>
          <p:cNvSpPr txBox="1">
            <a:spLocks noChangeArrowheads="1"/>
          </p:cNvSpPr>
          <p:nvPr/>
        </p:nvSpPr>
        <p:spPr bwMode="auto">
          <a:xfrm>
            <a:off x="4648200" y="990600"/>
            <a:ext cx="2057400" cy="457200"/>
          </a:xfrm>
          <a:prstGeom prst="rect">
            <a:avLst/>
          </a:prstGeom>
          <a:solidFill>
            <a:schemeClr val="bg1"/>
          </a:solidFill>
          <a:ln w="9525">
            <a:noFill/>
            <a:miter lim="800000"/>
            <a:headEnd/>
            <a:tailEnd/>
          </a:ln>
        </p:spPr>
        <p:txBody>
          <a:bodyPr>
            <a:spAutoFit/>
          </a:bodyPr>
          <a:lstStyle/>
          <a:p>
            <a:pPr>
              <a:spcBef>
                <a:spcPct val="50000"/>
              </a:spcBef>
            </a:pPr>
            <a:r>
              <a:rPr lang="en-US" sz="2400" b="1"/>
              <a:t>Digital Home</a:t>
            </a:r>
          </a:p>
        </p:txBody>
      </p:sp>
      <p:grpSp>
        <p:nvGrpSpPr>
          <p:cNvPr id="3" name="Group 14"/>
          <p:cNvGrpSpPr>
            <a:grpSpLocks/>
          </p:cNvGrpSpPr>
          <p:nvPr/>
        </p:nvGrpSpPr>
        <p:grpSpPr bwMode="auto">
          <a:xfrm>
            <a:off x="2286000" y="4037013"/>
            <a:ext cx="4060825" cy="2820987"/>
            <a:chOff x="3234" y="-1"/>
            <a:chExt cx="2798" cy="1995"/>
          </a:xfrm>
        </p:grpSpPr>
        <p:graphicFrame>
          <p:nvGraphicFramePr>
            <p:cNvPr id="1027" name="Object 15"/>
            <p:cNvGraphicFramePr>
              <a:graphicFrameLocks noChangeAspect="1"/>
            </p:cNvGraphicFramePr>
            <p:nvPr/>
          </p:nvGraphicFramePr>
          <p:xfrm>
            <a:off x="3234" y="0"/>
            <a:ext cx="2798" cy="1994"/>
          </p:xfrm>
          <a:graphic>
            <a:graphicData uri="http://schemas.openxmlformats.org/presentationml/2006/ole">
              <p:oleObj spid="_x0000_s99331" name="Bitmap Image" r:id="rId6" imgW="3809524" imgH="2715004" progId="PBrush">
                <p:embed/>
              </p:oleObj>
            </a:graphicData>
          </a:graphic>
        </p:graphicFrame>
        <p:sp>
          <p:nvSpPr>
            <p:cNvPr id="1032" name="Text Box 16"/>
            <p:cNvSpPr txBox="1">
              <a:spLocks noChangeArrowheads="1"/>
            </p:cNvSpPr>
            <p:nvPr/>
          </p:nvSpPr>
          <p:spPr bwMode="auto">
            <a:xfrm rot="-5400000">
              <a:off x="4389" y="-728"/>
              <a:ext cx="644" cy="2098"/>
            </a:xfrm>
            <a:prstGeom prst="rect">
              <a:avLst/>
            </a:prstGeom>
            <a:noFill/>
            <a:ln w="9525">
              <a:noFill/>
              <a:miter lim="800000"/>
              <a:headEnd/>
              <a:tailEnd/>
            </a:ln>
          </p:spPr>
          <p:txBody>
            <a:bodyPr vert="eaVert" lIns="90488" tIns="44450" rIns="90488" bIns="44450">
              <a:spAutoFit/>
            </a:bodyPr>
            <a:lstStyle/>
            <a:p>
              <a:pPr eaLnBrk="0" hangingPunct="0">
                <a:spcBef>
                  <a:spcPct val="50000"/>
                </a:spcBef>
              </a:pPr>
              <a:r>
                <a:rPr lang="en-US" sz="2400" b="1"/>
                <a:t>Emergency Networks</a:t>
              </a:r>
            </a:p>
          </p:txBody>
        </p:sp>
      </p:grpSp>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0188" y="798513"/>
            <a:ext cx="8380412" cy="2401887"/>
          </a:xfrm>
          <a:noFill/>
        </p:spPr>
        <p:txBody>
          <a:bodyPr lIns="90488" tIns="44450" rIns="90488" bIns="44450"/>
          <a:lstStyle/>
          <a:p>
            <a:pPr algn="l" eaLnBrk="1" hangingPunct="1"/>
            <a:r>
              <a:rPr lang="en-US" sz="3600" dirty="0" smtClean="0">
                <a:solidFill>
                  <a:schemeClr val="tx1"/>
                </a:solidFill>
              </a:rPr>
              <a:t>But, wireless networks struggle with </a:t>
            </a:r>
            <a:r>
              <a:rPr lang="en-US" sz="3600" dirty="0" smtClean="0">
                <a:solidFill>
                  <a:srgbClr val="FF0000"/>
                </a:solidFill>
              </a:rPr>
              <a:t>low throughput, </a:t>
            </a:r>
            <a:r>
              <a:rPr lang="en-US" sz="3600" dirty="0" smtClean="0">
                <a:solidFill>
                  <a:schemeClr val="tx1"/>
                </a:solidFill>
              </a:rPr>
              <a:t>particularly in dense deployments</a:t>
            </a:r>
          </a:p>
        </p:txBody>
      </p:sp>
      <p:sp>
        <p:nvSpPr>
          <p:cNvPr id="277507" name="Rectangle 3"/>
          <p:cNvSpPr>
            <a:spLocks noGrp="1" noChangeArrowheads="1"/>
          </p:cNvSpPr>
          <p:nvPr>
            <p:ph type="body" idx="1"/>
          </p:nvPr>
        </p:nvSpPr>
        <p:spPr>
          <a:xfrm>
            <a:off x="381000" y="3810000"/>
            <a:ext cx="8229600" cy="1096963"/>
          </a:xfrm>
          <a:noFill/>
        </p:spPr>
        <p:txBody>
          <a:bodyPr lIns="90488" tIns="44450" rIns="90488" bIns="44450"/>
          <a:lstStyle/>
          <a:p>
            <a:pPr eaLnBrk="1" hangingPunct="1">
              <a:lnSpc>
                <a:spcPct val="80000"/>
              </a:lnSpc>
              <a:buFontTx/>
              <a:buNone/>
            </a:pPr>
            <a:r>
              <a:rPr lang="en-US" sz="3600" dirty="0" smtClean="0"/>
              <a:t>Can network coding help?</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04800" y="103188"/>
            <a:ext cx="8229600" cy="1143000"/>
          </a:xfrm>
        </p:spPr>
        <p:txBody>
          <a:bodyPr/>
          <a:lstStyle/>
          <a:p>
            <a:pPr eaLnBrk="1" hangingPunct="1"/>
            <a:r>
              <a:rPr lang="en-US" smtClean="0"/>
              <a:t>Current Approach</a:t>
            </a:r>
          </a:p>
        </p:txBody>
      </p:sp>
      <p:pic>
        <p:nvPicPr>
          <p:cNvPr id="2053" name="Picture 3" descr="AP"/>
          <p:cNvPicPr>
            <a:picLocks noChangeAspect="1" noChangeArrowheads="1"/>
          </p:cNvPicPr>
          <p:nvPr/>
        </p:nvPicPr>
        <p:blipFill>
          <a:blip r:embed="rId5" cstate="print"/>
          <a:srcRect/>
          <a:stretch>
            <a:fillRect/>
          </a:stretch>
        </p:blipFill>
        <p:spPr bwMode="auto">
          <a:xfrm>
            <a:off x="4094163" y="1963738"/>
            <a:ext cx="823912" cy="563562"/>
          </a:xfrm>
          <a:prstGeom prst="rect">
            <a:avLst/>
          </a:prstGeom>
          <a:noFill/>
          <a:ln w="9525">
            <a:noFill/>
            <a:miter lim="800000"/>
            <a:headEnd/>
            <a:tailEnd/>
          </a:ln>
        </p:spPr>
      </p:pic>
      <p:grpSp>
        <p:nvGrpSpPr>
          <p:cNvPr id="2" name="Group 4"/>
          <p:cNvGrpSpPr>
            <a:grpSpLocks/>
          </p:cNvGrpSpPr>
          <p:nvPr/>
        </p:nvGrpSpPr>
        <p:grpSpPr bwMode="auto">
          <a:xfrm>
            <a:off x="7502525" y="2716213"/>
            <a:ext cx="66675" cy="244475"/>
            <a:chOff x="1426" y="2234"/>
            <a:chExt cx="42" cy="154"/>
          </a:xfrm>
        </p:grpSpPr>
        <p:sp>
          <p:nvSpPr>
            <p:cNvPr id="2073" name="Line 5"/>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2074" name="Oval 6"/>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grpSp>
        <p:nvGrpSpPr>
          <p:cNvPr id="3" name="Group 7"/>
          <p:cNvGrpSpPr>
            <a:grpSpLocks/>
          </p:cNvGrpSpPr>
          <p:nvPr/>
        </p:nvGrpSpPr>
        <p:grpSpPr bwMode="auto">
          <a:xfrm>
            <a:off x="1217613" y="2814638"/>
            <a:ext cx="1606550" cy="1368425"/>
            <a:chOff x="863" y="1881"/>
            <a:chExt cx="1012" cy="862"/>
          </a:xfrm>
        </p:grpSpPr>
        <p:grpSp>
          <p:nvGrpSpPr>
            <p:cNvPr id="4" name="Group 8"/>
            <p:cNvGrpSpPr>
              <a:grpSpLocks/>
            </p:cNvGrpSpPr>
            <p:nvPr/>
          </p:nvGrpSpPr>
          <p:grpSpPr bwMode="auto">
            <a:xfrm>
              <a:off x="863" y="1881"/>
              <a:ext cx="1012" cy="862"/>
              <a:chOff x="779" y="2231"/>
              <a:chExt cx="1012" cy="862"/>
            </a:xfrm>
          </p:grpSpPr>
          <p:graphicFrame>
            <p:nvGraphicFramePr>
              <p:cNvPr id="2051" name="Object 9"/>
              <p:cNvGraphicFramePr>
                <a:graphicFrameLocks noChangeAspect="1"/>
              </p:cNvGraphicFramePr>
              <p:nvPr/>
            </p:nvGraphicFramePr>
            <p:xfrm>
              <a:off x="906" y="2231"/>
              <a:ext cx="519" cy="576"/>
            </p:xfrm>
            <a:graphic>
              <a:graphicData uri="http://schemas.openxmlformats.org/presentationml/2006/ole">
                <p:oleObj spid="_x0000_s100355" name="Photo Editor Photo" r:id="rId6" imgW="2152951" imgH="2400635" progId="">
                  <p:embed/>
                </p:oleObj>
              </a:graphicData>
            </a:graphic>
          </p:graphicFrame>
          <p:grpSp>
            <p:nvGrpSpPr>
              <p:cNvPr id="5" name="Group 10"/>
              <p:cNvGrpSpPr>
                <a:grpSpLocks/>
              </p:cNvGrpSpPr>
              <p:nvPr/>
            </p:nvGrpSpPr>
            <p:grpSpPr bwMode="auto">
              <a:xfrm>
                <a:off x="1300" y="2234"/>
                <a:ext cx="42" cy="154"/>
                <a:chOff x="1426" y="2234"/>
                <a:chExt cx="42" cy="154"/>
              </a:xfrm>
            </p:grpSpPr>
            <p:sp>
              <p:nvSpPr>
                <p:cNvPr id="2071" name="Line 11"/>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2072" name="Oval 12"/>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2070" name="Text Box 13"/>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000" b="1">
                  <a:cs typeface="Arial" pitchFamily="34" charset="0"/>
                </a:endParaRPr>
              </a:p>
            </p:txBody>
          </p:sp>
        </p:grpSp>
        <p:sp>
          <p:nvSpPr>
            <p:cNvPr id="2068" name="Rectangle 14"/>
            <p:cNvSpPr>
              <a:spLocks noChangeArrowheads="1"/>
            </p:cNvSpPr>
            <p:nvPr/>
          </p:nvSpPr>
          <p:spPr bwMode="auto">
            <a:xfrm>
              <a:off x="1160" y="2053"/>
              <a:ext cx="274" cy="211"/>
            </a:xfrm>
            <a:prstGeom prst="rect">
              <a:avLst/>
            </a:prstGeom>
            <a:solidFill>
              <a:srgbClr val="D60093"/>
            </a:solidFill>
            <a:ln w="9525">
              <a:noFill/>
              <a:miter lim="800000"/>
              <a:headEnd/>
              <a:tailEnd/>
            </a:ln>
          </p:spPr>
          <p:txBody>
            <a:bodyPr wrap="none" lIns="90488" tIns="44450" rIns="90488" bIns="44450" anchor="ctr"/>
            <a:lstStyle/>
            <a:p>
              <a:endParaRPr lang="en-US"/>
            </a:p>
          </p:txBody>
        </p:sp>
      </p:grpSp>
      <p:sp>
        <p:nvSpPr>
          <p:cNvPr id="208911" name="Rectangle 15"/>
          <p:cNvSpPr>
            <a:spLocks noChangeArrowheads="1"/>
          </p:cNvSpPr>
          <p:nvPr/>
        </p:nvSpPr>
        <p:spPr bwMode="auto">
          <a:xfrm rot="-1766958">
            <a:off x="2312988" y="2806700"/>
            <a:ext cx="427037" cy="188913"/>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208912" name="Rectangle 16"/>
          <p:cNvSpPr>
            <a:spLocks noChangeArrowheads="1"/>
          </p:cNvSpPr>
          <p:nvPr/>
        </p:nvSpPr>
        <p:spPr bwMode="auto">
          <a:xfrm rot="1373883">
            <a:off x="4938713" y="2244725"/>
            <a:ext cx="427037" cy="188913"/>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208913" name="Rectangle 17"/>
          <p:cNvSpPr>
            <a:spLocks noChangeArrowheads="1"/>
          </p:cNvSpPr>
          <p:nvPr/>
        </p:nvSpPr>
        <p:spPr bwMode="auto">
          <a:xfrm rot="1397671">
            <a:off x="6365875" y="3148013"/>
            <a:ext cx="427038" cy="188912"/>
          </a:xfrm>
          <a:prstGeom prst="rect">
            <a:avLst/>
          </a:prstGeom>
          <a:solidFill>
            <a:srgbClr val="0000CC"/>
          </a:solidFill>
          <a:ln w="9525">
            <a:noFill/>
            <a:miter lim="800000"/>
            <a:headEnd/>
            <a:tailEnd/>
          </a:ln>
        </p:spPr>
        <p:txBody>
          <a:bodyPr wrap="none" lIns="90488" tIns="44450" rIns="90488" bIns="44450" anchor="ctr"/>
          <a:lstStyle/>
          <a:p>
            <a:endParaRPr lang="en-US"/>
          </a:p>
        </p:txBody>
      </p:sp>
      <p:sp>
        <p:nvSpPr>
          <p:cNvPr id="208914" name="Rectangle 18"/>
          <p:cNvSpPr>
            <a:spLocks noChangeArrowheads="1"/>
          </p:cNvSpPr>
          <p:nvPr/>
        </p:nvSpPr>
        <p:spPr bwMode="auto">
          <a:xfrm rot="-1766958">
            <a:off x="3687763" y="2497138"/>
            <a:ext cx="427037" cy="188912"/>
          </a:xfrm>
          <a:prstGeom prst="rect">
            <a:avLst/>
          </a:prstGeom>
          <a:solidFill>
            <a:srgbClr val="0000CC"/>
          </a:solidFill>
          <a:ln w="9525">
            <a:noFill/>
            <a:miter lim="800000"/>
            <a:headEnd/>
            <a:tailEnd/>
          </a:ln>
        </p:spPr>
        <p:txBody>
          <a:bodyPr wrap="none" lIns="90488" tIns="44450" rIns="90488" bIns="44450" anchor="ctr"/>
          <a:lstStyle/>
          <a:p>
            <a:endParaRPr lang="en-US"/>
          </a:p>
        </p:txBody>
      </p:sp>
      <p:sp>
        <p:nvSpPr>
          <p:cNvPr id="2060" name="Text Box 19"/>
          <p:cNvSpPr txBox="1">
            <a:spLocks noChangeArrowheads="1"/>
          </p:cNvSpPr>
          <p:nvPr/>
        </p:nvSpPr>
        <p:spPr bwMode="auto">
          <a:xfrm>
            <a:off x="4052888" y="2490788"/>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grpSp>
        <p:nvGrpSpPr>
          <p:cNvPr id="6" name="Group 20"/>
          <p:cNvGrpSpPr>
            <a:grpSpLocks/>
          </p:cNvGrpSpPr>
          <p:nvPr/>
        </p:nvGrpSpPr>
        <p:grpSpPr bwMode="auto">
          <a:xfrm>
            <a:off x="6843713" y="2701925"/>
            <a:ext cx="823912" cy="914400"/>
            <a:chOff x="4407" y="1810"/>
            <a:chExt cx="519" cy="576"/>
          </a:xfrm>
        </p:grpSpPr>
        <p:graphicFrame>
          <p:nvGraphicFramePr>
            <p:cNvPr id="2050" name="Object 21"/>
            <p:cNvGraphicFramePr>
              <a:graphicFrameLocks noChangeAspect="1"/>
            </p:cNvGraphicFramePr>
            <p:nvPr/>
          </p:nvGraphicFramePr>
          <p:xfrm>
            <a:off x="4407" y="1810"/>
            <a:ext cx="519" cy="576"/>
          </p:xfrm>
          <a:graphic>
            <a:graphicData uri="http://schemas.openxmlformats.org/presentationml/2006/ole">
              <p:oleObj spid="_x0000_s100354" name="Photo Editor Photo" r:id="rId7" imgW="2152951" imgH="2400635" progId="">
                <p:embed/>
              </p:oleObj>
            </a:graphicData>
          </a:graphic>
        </p:graphicFrame>
        <p:sp>
          <p:nvSpPr>
            <p:cNvPr id="2066" name="Rectangle 22"/>
            <p:cNvSpPr>
              <a:spLocks noChangeArrowheads="1"/>
            </p:cNvSpPr>
            <p:nvPr/>
          </p:nvSpPr>
          <p:spPr bwMode="auto">
            <a:xfrm>
              <a:off x="4574" y="1980"/>
              <a:ext cx="274" cy="211"/>
            </a:xfrm>
            <a:prstGeom prst="rect">
              <a:avLst/>
            </a:prstGeom>
            <a:solidFill>
              <a:srgbClr val="0033CC"/>
            </a:solidFill>
            <a:ln w="9525">
              <a:noFill/>
              <a:miter lim="800000"/>
              <a:headEnd/>
              <a:tailEnd/>
            </a:ln>
          </p:spPr>
          <p:txBody>
            <a:bodyPr wrap="none" lIns="90488" tIns="44450" rIns="90488" bIns="44450" anchor="ctr"/>
            <a:lstStyle/>
            <a:p>
              <a:endParaRPr lang="en-US"/>
            </a:p>
          </p:txBody>
        </p:sp>
      </p:grpSp>
      <p:sp>
        <p:nvSpPr>
          <p:cNvPr id="208919" name="Rectangle 23"/>
          <p:cNvSpPr>
            <a:spLocks noChangeArrowheads="1"/>
          </p:cNvSpPr>
          <p:nvPr/>
        </p:nvSpPr>
        <p:spPr bwMode="auto">
          <a:xfrm>
            <a:off x="457200" y="4171950"/>
            <a:ext cx="8001000" cy="533400"/>
          </a:xfrm>
          <a:prstGeom prst="rect">
            <a:avLst/>
          </a:prstGeom>
          <a:noFill/>
          <a:ln w="9525">
            <a:noFill/>
            <a:miter lim="800000"/>
            <a:headEnd/>
            <a:tailEnd/>
          </a:ln>
        </p:spPr>
        <p:txBody>
          <a:bodyPr lIns="90488" tIns="44450" rIns="90488" bIns="44450"/>
          <a:lstStyle/>
          <a:p>
            <a:pPr marL="342900" indent="-342900">
              <a:spcBef>
                <a:spcPct val="20000"/>
              </a:spcBef>
            </a:pPr>
            <a:r>
              <a:rPr lang="en-US" sz="2800">
                <a:latin typeface="Comic Sans MS" pitchFamily="66" charset="0"/>
              </a:rPr>
              <a:t>	Current Approach </a:t>
            </a:r>
            <a:r>
              <a:rPr lang="en-US" sz="2800">
                <a:latin typeface="Comic Sans MS" pitchFamily="66" charset="0"/>
                <a:sym typeface="Wingdings" pitchFamily="2" charset="2"/>
              </a:rPr>
              <a:t> R</a:t>
            </a:r>
            <a:r>
              <a:rPr lang="en-US" sz="2800">
                <a:latin typeface="Comic Sans MS" pitchFamily="66" charset="0"/>
              </a:rPr>
              <a:t>equires </a:t>
            </a:r>
            <a:r>
              <a:rPr lang="en-US" sz="2800">
                <a:solidFill>
                  <a:srgbClr val="0033CC"/>
                </a:solidFill>
                <a:latin typeface="Comic Sans MS" pitchFamily="66" charset="0"/>
              </a:rPr>
              <a:t>4</a:t>
            </a:r>
            <a:r>
              <a:rPr lang="en-US" sz="2800">
                <a:latin typeface="Comic Sans MS" pitchFamily="66" charset="0"/>
              </a:rPr>
              <a:t> transmissions</a:t>
            </a:r>
          </a:p>
        </p:txBody>
      </p:sp>
      <p:sp>
        <p:nvSpPr>
          <p:cNvPr id="208920" name="Rectangle 24"/>
          <p:cNvSpPr>
            <a:spLocks noChangeArrowheads="1"/>
          </p:cNvSpPr>
          <p:nvPr/>
        </p:nvSpPr>
        <p:spPr bwMode="auto">
          <a:xfrm>
            <a:off x="898525" y="5086350"/>
            <a:ext cx="8001000" cy="533400"/>
          </a:xfrm>
          <a:prstGeom prst="rect">
            <a:avLst/>
          </a:prstGeom>
          <a:noFill/>
          <a:ln w="9525">
            <a:noFill/>
            <a:miter lim="800000"/>
            <a:headEnd/>
            <a:tailEnd/>
          </a:ln>
        </p:spPr>
        <p:txBody>
          <a:bodyPr lIns="90488" tIns="44450" rIns="90488" bIns="44450"/>
          <a:lstStyle/>
          <a:p>
            <a:pPr marL="342900" indent="-342900">
              <a:spcBef>
                <a:spcPct val="20000"/>
              </a:spcBef>
            </a:pPr>
            <a:r>
              <a:rPr lang="en-US" sz="2800">
                <a:latin typeface="Comic Sans MS" pitchFamily="66" charset="0"/>
              </a:rPr>
              <a:t>But can we do better?</a:t>
            </a:r>
          </a:p>
        </p:txBody>
      </p:sp>
      <p:sp>
        <p:nvSpPr>
          <p:cNvPr id="2064" name="Text Box 27"/>
          <p:cNvSpPr txBox="1">
            <a:spLocks noChangeArrowheads="1"/>
          </p:cNvSpPr>
          <p:nvPr/>
        </p:nvSpPr>
        <p:spPr bwMode="auto">
          <a:xfrm>
            <a:off x="1371600" y="2362200"/>
            <a:ext cx="1066800" cy="457200"/>
          </a:xfrm>
          <a:prstGeom prst="rect">
            <a:avLst/>
          </a:prstGeom>
          <a:noFill/>
          <a:ln w="9525">
            <a:noFill/>
            <a:miter lim="800000"/>
            <a:headEnd/>
            <a:tailEnd/>
          </a:ln>
        </p:spPr>
        <p:txBody>
          <a:bodyPr>
            <a:spAutoFit/>
          </a:bodyPr>
          <a:lstStyle/>
          <a:p>
            <a:pPr>
              <a:spcBef>
                <a:spcPct val="50000"/>
              </a:spcBef>
            </a:pPr>
            <a:r>
              <a:rPr lang="en-US" sz="2400"/>
              <a:t>Alice</a:t>
            </a:r>
          </a:p>
        </p:txBody>
      </p:sp>
      <p:sp>
        <p:nvSpPr>
          <p:cNvPr id="2065" name="Text Box 28"/>
          <p:cNvSpPr txBox="1">
            <a:spLocks noChangeArrowheads="1"/>
          </p:cNvSpPr>
          <p:nvPr/>
        </p:nvSpPr>
        <p:spPr bwMode="auto">
          <a:xfrm>
            <a:off x="7010400" y="2209800"/>
            <a:ext cx="1066800" cy="457200"/>
          </a:xfrm>
          <a:prstGeom prst="rect">
            <a:avLst/>
          </a:prstGeom>
          <a:noFill/>
          <a:ln w="9525">
            <a:noFill/>
            <a:miter lim="800000"/>
            <a:headEnd/>
            <a:tailEnd/>
          </a:ln>
        </p:spPr>
        <p:txBody>
          <a:bodyPr>
            <a:spAutoFit/>
          </a:bodyPr>
          <a:lstStyle/>
          <a:p>
            <a:pPr>
              <a:spcBef>
                <a:spcPct val="50000"/>
              </a:spcBef>
            </a:pPr>
            <a:r>
              <a:rPr lang="en-US" sz="2400"/>
              <a:t>Bob</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1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1.11111E-6 -7.77778E-6 C 0.0665 -0.03866 0.13299 -0.07709 0.15973 -0.0926 " pathEditMode="relative" ptsTypes="aA">
                                      <p:cBhvr>
                                        <p:cTn id="9" dur="1000" fill="hold"/>
                                        <p:tgtEl>
                                          <p:spTgt spid="208911"/>
                                        </p:tgtEl>
                                        <p:attrNameLst>
                                          <p:attrName>ppt_x</p:attrName>
                                          <p:attrName>ppt_y</p:attrName>
                                        </p:attrNameLst>
                                      </p:cBhvr>
                                    </p:animMotion>
                                  </p:childTnLst>
                                </p:cTn>
                              </p:par>
                            </p:childTnLst>
                          </p:cTn>
                        </p:par>
                        <p:par>
                          <p:cTn id="10" fill="hold">
                            <p:stCondLst>
                              <p:cond delay="1000"/>
                            </p:stCondLst>
                            <p:childTnLst>
                              <p:par>
                                <p:cTn id="11" presetID="1" presetClass="exit" presetSubtype="0" fill="hold" grpId="2" nodeType="afterEffect">
                                  <p:stCondLst>
                                    <p:cond delay="0"/>
                                  </p:stCondLst>
                                  <p:childTnLst>
                                    <p:set>
                                      <p:cBhvr>
                                        <p:cTn id="12" dur="1" fill="hold">
                                          <p:stCondLst>
                                            <p:cond delay="0"/>
                                          </p:stCondLst>
                                        </p:cTn>
                                        <p:tgtEl>
                                          <p:spTgt spid="2089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8912"/>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1" nodeType="afterEffect">
                                  <p:stCondLst>
                                    <p:cond delay="0"/>
                                  </p:stCondLst>
                                  <p:childTnLst>
                                    <p:animMotion origin="layout" path="M 5.55556E-7 -2.96296E-6 C 0.07413 0.04028 0.14843 0.08056 0.18055 0.09908 C 0.21267 0.1176 0.19045 0.10857 0.1927 0.11042 " pathEditMode="relative" ptsTypes="aaA">
                                      <p:cBhvr>
                                        <p:cTn id="19" dur="1000" fill="hold"/>
                                        <p:tgtEl>
                                          <p:spTgt spid="208912"/>
                                        </p:tgtEl>
                                        <p:attrNameLst>
                                          <p:attrName>ppt_x</p:attrName>
                                          <p:attrName>ppt_y</p:attrName>
                                        </p:attrNameLst>
                                      </p:cBhvr>
                                    </p:animMotion>
                                  </p:childTnLst>
                                </p:cTn>
                              </p:par>
                            </p:childTnLst>
                          </p:cTn>
                        </p:par>
                        <p:par>
                          <p:cTn id="20" fill="hold">
                            <p:stCondLst>
                              <p:cond delay="1000"/>
                            </p:stCondLst>
                            <p:childTnLst>
                              <p:par>
                                <p:cTn id="21" presetID="1" presetClass="exit" presetSubtype="0" fill="hold" grpId="2" nodeType="afterEffect">
                                  <p:stCondLst>
                                    <p:cond delay="0"/>
                                  </p:stCondLst>
                                  <p:childTnLst>
                                    <p:set>
                                      <p:cBhvr>
                                        <p:cTn id="22" dur="1" fill="hold">
                                          <p:stCondLst>
                                            <p:cond delay="0"/>
                                          </p:stCondLst>
                                        </p:cTn>
                                        <p:tgtEl>
                                          <p:spTgt spid="2089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913"/>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grpId="1" nodeType="afterEffect">
                                  <p:stCondLst>
                                    <p:cond delay="0"/>
                                  </p:stCondLst>
                                  <p:childTnLst>
                                    <p:animMotion origin="layout" path="M -2.77778E-7 -3.7037E-7 C -0.0717 -0.04259 -0.14323 -0.08518 -0.17187 -0.10254 " pathEditMode="relative" ptsTypes="aA">
                                      <p:cBhvr>
                                        <p:cTn id="29" dur="1000" fill="hold"/>
                                        <p:tgtEl>
                                          <p:spTgt spid="208913"/>
                                        </p:tgtEl>
                                        <p:attrNameLst>
                                          <p:attrName>ppt_x</p:attrName>
                                          <p:attrName>ppt_y</p:attrName>
                                        </p:attrNameLst>
                                      </p:cBhvr>
                                    </p:animMotion>
                                  </p:childTnLst>
                                </p:cTn>
                              </p:par>
                            </p:childTnLst>
                          </p:cTn>
                        </p:par>
                        <p:par>
                          <p:cTn id="30" fill="hold">
                            <p:stCondLst>
                              <p:cond delay="1000"/>
                            </p:stCondLst>
                            <p:childTnLst>
                              <p:par>
                                <p:cTn id="31" presetID="1" presetClass="exit" presetSubtype="0" fill="hold" grpId="2" nodeType="afterEffect">
                                  <p:stCondLst>
                                    <p:cond delay="0"/>
                                  </p:stCondLst>
                                  <p:childTnLst>
                                    <p:set>
                                      <p:cBhvr>
                                        <p:cTn id="32" dur="1" fill="hold">
                                          <p:stCondLst>
                                            <p:cond delay="0"/>
                                          </p:stCondLst>
                                        </p:cTn>
                                        <p:tgtEl>
                                          <p:spTgt spid="2089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8914"/>
                                        </p:tgtEl>
                                        <p:attrNameLst>
                                          <p:attrName>style.visibility</p:attrName>
                                        </p:attrNameLst>
                                      </p:cBhvr>
                                      <p:to>
                                        <p:strVal val="visible"/>
                                      </p:to>
                                    </p:set>
                                  </p:childTnLst>
                                </p:cTn>
                              </p:par>
                            </p:childTnLst>
                          </p:cTn>
                        </p:par>
                        <p:par>
                          <p:cTn id="37" fill="hold">
                            <p:stCondLst>
                              <p:cond delay="0"/>
                            </p:stCondLst>
                            <p:childTnLst>
                              <p:par>
                                <p:cTn id="38" presetID="0" presetClass="path" presetSubtype="0" accel="50000" decel="50000" fill="hold" grpId="1" nodeType="afterEffect">
                                  <p:stCondLst>
                                    <p:cond delay="0"/>
                                  </p:stCondLst>
                                  <p:childTnLst>
                                    <p:animMotion origin="layout" path="M 2.77778E-7 -4.44444E-6 C 2.77778E-7 -4.44444E-6 -0.09635 0.05208 -0.19271 0.10417 " pathEditMode="relative" ptsTypes="aA">
                                      <p:cBhvr>
                                        <p:cTn id="39" dur="1000" fill="hold"/>
                                        <p:tgtEl>
                                          <p:spTgt spid="208914"/>
                                        </p:tgtEl>
                                        <p:attrNameLst>
                                          <p:attrName>ppt_x</p:attrName>
                                          <p:attrName>ppt_y</p:attrName>
                                        </p:attrNameLst>
                                      </p:cBhvr>
                                    </p:animMotion>
                                  </p:childTnLst>
                                </p:cTn>
                              </p:par>
                            </p:childTnLst>
                          </p:cTn>
                        </p:par>
                        <p:par>
                          <p:cTn id="40" fill="hold">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2089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891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89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1" grpId="0" animBg="1"/>
      <p:bldP spid="208911" grpId="1" animBg="1"/>
      <p:bldP spid="208911" grpId="2" animBg="1"/>
      <p:bldP spid="208912" grpId="0" animBg="1"/>
      <p:bldP spid="208912" grpId="1" animBg="1"/>
      <p:bldP spid="208912" grpId="2" animBg="1"/>
      <p:bldP spid="208913" grpId="0" animBg="1"/>
      <p:bldP spid="208913" grpId="1" animBg="1"/>
      <p:bldP spid="208913" grpId="2" animBg="1"/>
      <p:bldP spid="208914" grpId="0" animBg="1"/>
      <p:bldP spid="208914" grpId="1" animBg="1"/>
      <p:bldP spid="208914" grpId="2" animBg="1"/>
      <p:bldP spid="208919" grpId="0" build="p"/>
      <p:bldP spid="20892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04800" y="103188"/>
            <a:ext cx="8229600" cy="1143000"/>
          </a:xfrm>
        </p:spPr>
        <p:txBody>
          <a:bodyPr/>
          <a:lstStyle/>
          <a:p>
            <a:pPr eaLnBrk="1" hangingPunct="1"/>
            <a:r>
              <a:rPr lang="en-US" smtClean="0"/>
              <a:t>COPE</a:t>
            </a:r>
          </a:p>
        </p:txBody>
      </p:sp>
      <p:pic>
        <p:nvPicPr>
          <p:cNvPr id="3077" name="Picture 3" descr="AP"/>
          <p:cNvPicPr>
            <a:picLocks noChangeAspect="1" noChangeArrowheads="1"/>
          </p:cNvPicPr>
          <p:nvPr/>
        </p:nvPicPr>
        <p:blipFill>
          <a:blip r:embed="rId5" cstate="print"/>
          <a:srcRect/>
          <a:stretch>
            <a:fillRect/>
          </a:stretch>
        </p:blipFill>
        <p:spPr bwMode="auto">
          <a:xfrm>
            <a:off x="4094163" y="1963738"/>
            <a:ext cx="823912" cy="563562"/>
          </a:xfrm>
          <a:prstGeom prst="rect">
            <a:avLst/>
          </a:prstGeom>
          <a:noFill/>
          <a:ln w="9525">
            <a:noFill/>
            <a:miter lim="800000"/>
            <a:headEnd/>
            <a:tailEnd/>
          </a:ln>
        </p:spPr>
      </p:pic>
      <p:grpSp>
        <p:nvGrpSpPr>
          <p:cNvPr id="2" name="Group 4"/>
          <p:cNvGrpSpPr>
            <a:grpSpLocks/>
          </p:cNvGrpSpPr>
          <p:nvPr/>
        </p:nvGrpSpPr>
        <p:grpSpPr bwMode="auto">
          <a:xfrm>
            <a:off x="7502525" y="2716213"/>
            <a:ext cx="66675" cy="244475"/>
            <a:chOff x="1426" y="2234"/>
            <a:chExt cx="42" cy="154"/>
          </a:xfrm>
        </p:grpSpPr>
        <p:sp>
          <p:nvSpPr>
            <p:cNvPr id="3131" name="Line 5"/>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3132" name="Oval 6"/>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grpSp>
        <p:nvGrpSpPr>
          <p:cNvPr id="3" name="Group 7"/>
          <p:cNvGrpSpPr>
            <a:grpSpLocks/>
          </p:cNvGrpSpPr>
          <p:nvPr/>
        </p:nvGrpSpPr>
        <p:grpSpPr bwMode="auto">
          <a:xfrm>
            <a:off x="1217613" y="2814638"/>
            <a:ext cx="1606550" cy="1368425"/>
            <a:chOff x="863" y="1881"/>
            <a:chExt cx="1012" cy="862"/>
          </a:xfrm>
        </p:grpSpPr>
        <p:grpSp>
          <p:nvGrpSpPr>
            <p:cNvPr id="4" name="Group 8"/>
            <p:cNvGrpSpPr>
              <a:grpSpLocks/>
            </p:cNvGrpSpPr>
            <p:nvPr/>
          </p:nvGrpSpPr>
          <p:grpSpPr bwMode="auto">
            <a:xfrm>
              <a:off x="863" y="1881"/>
              <a:ext cx="1012" cy="862"/>
              <a:chOff x="779" y="2231"/>
              <a:chExt cx="1012" cy="862"/>
            </a:xfrm>
          </p:grpSpPr>
          <p:graphicFrame>
            <p:nvGraphicFramePr>
              <p:cNvPr id="3075" name="Object 9"/>
              <p:cNvGraphicFramePr>
                <a:graphicFrameLocks noChangeAspect="1"/>
              </p:cNvGraphicFramePr>
              <p:nvPr/>
            </p:nvGraphicFramePr>
            <p:xfrm>
              <a:off x="906" y="2231"/>
              <a:ext cx="519" cy="576"/>
            </p:xfrm>
            <a:graphic>
              <a:graphicData uri="http://schemas.openxmlformats.org/presentationml/2006/ole">
                <p:oleObj spid="_x0000_s101379" name="Photo Editor Photo" r:id="rId6" imgW="2152951" imgH="2400635" progId="">
                  <p:embed/>
                </p:oleObj>
              </a:graphicData>
            </a:graphic>
          </p:graphicFrame>
          <p:grpSp>
            <p:nvGrpSpPr>
              <p:cNvPr id="5" name="Group 10"/>
              <p:cNvGrpSpPr>
                <a:grpSpLocks/>
              </p:cNvGrpSpPr>
              <p:nvPr/>
            </p:nvGrpSpPr>
            <p:grpSpPr bwMode="auto">
              <a:xfrm>
                <a:off x="1300" y="2234"/>
                <a:ext cx="42" cy="154"/>
                <a:chOff x="1426" y="2234"/>
                <a:chExt cx="42" cy="154"/>
              </a:xfrm>
            </p:grpSpPr>
            <p:sp>
              <p:nvSpPr>
                <p:cNvPr id="3129" name="Line 11"/>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3130" name="Oval 12"/>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3128" name="Text Box 13"/>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000" b="1">
                  <a:cs typeface="Arial" pitchFamily="34" charset="0"/>
                </a:endParaRPr>
              </a:p>
            </p:txBody>
          </p:sp>
        </p:grpSp>
        <p:sp>
          <p:nvSpPr>
            <p:cNvPr id="3126" name="Rectangle 14"/>
            <p:cNvSpPr>
              <a:spLocks noChangeArrowheads="1"/>
            </p:cNvSpPr>
            <p:nvPr/>
          </p:nvSpPr>
          <p:spPr bwMode="auto">
            <a:xfrm>
              <a:off x="1160" y="2053"/>
              <a:ext cx="274" cy="211"/>
            </a:xfrm>
            <a:prstGeom prst="rect">
              <a:avLst/>
            </a:prstGeom>
            <a:solidFill>
              <a:srgbClr val="D60093"/>
            </a:solidFill>
            <a:ln w="9525">
              <a:noFill/>
              <a:miter lim="800000"/>
              <a:headEnd/>
              <a:tailEnd/>
            </a:ln>
          </p:spPr>
          <p:txBody>
            <a:bodyPr wrap="none" lIns="90488" tIns="44450" rIns="90488" bIns="44450" anchor="ctr"/>
            <a:lstStyle/>
            <a:p>
              <a:endParaRPr lang="en-US"/>
            </a:p>
          </p:txBody>
        </p:sp>
      </p:grpSp>
      <p:sp>
        <p:nvSpPr>
          <p:cNvPr id="3080" name="Text Box 15"/>
          <p:cNvSpPr txBox="1">
            <a:spLocks noChangeArrowheads="1"/>
          </p:cNvSpPr>
          <p:nvPr/>
        </p:nvSpPr>
        <p:spPr bwMode="auto">
          <a:xfrm>
            <a:off x="4052888" y="2490788"/>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grpSp>
        <p:nvGrpSpPr>
          <p:cNvPr id="7" name="Group 16"/>
          <p:cNvGrpSpPr>
            <a:grpSpLocks/>
          </p:cNvGrpSpPr>
          <p:nvPr/>
        </p:nvGrpSpPr>
        <p:grpSpPr bwMode="auto">
          <a:xfrm>
            <a:off x="6843713" y="2701925"/>
            <a:ext cx="823912" cy="914400"/>
            <a:chOff x="4407" y="1810"/>
            <a:chExt cx="519" cy="576"/>
          </a:xfrm>
        </p:grpSpPr>
        <p:graphicFrame>
          <p:nvGraphicFramePr>
            <p:cNvPr id="3074" name="Object 17"/>
            <p:cNvGraphicFramePr>
              <a:graphicFrameLocks noChangeAspect="1"/>
            </p:cNvGraphicFramePr>
            <p:nvPr/>
          </p:nvGraphicFramePr>
          <p:xfrm>
            <a:off x="4407" y="1810"/>
            <a:ext cx="519" cy="576"/>
          </p:xfrm>
          <a:graphic>
            <a:graphicData uri="http://schemas.openxmlformats.org/presentationml/2006/ole">
              <p:oleObj spid="_x0000_s101378" name="Photo Editor Photo" r:id="rId7" imgW="2152951" imgH="2400635" progId="">
                <p:embed/>
              </p:oleObj>
            </a:graphicData>
          </a:graphic>
        </p:graphicFrame>
        <p:sp>
          <p:nvSpPr>
            <p:cNvPr id="3124" name="Rectangle 18"/>
            <p:cNvSpPr>
              <a:spLocks noChangeArrowheads="1"/>
            </p:cNvSpPr>
            <p:nvPr/>
          </p:nvSpPr>
          <p:spPr bwMode="auto">
            <a:xfrm>
              <a:off x="4574" y="1980"/>
              <a:ext cx="274" cy="211"/>
            </a:xfrm>
            <a:prstGeom prst="rect">
              <a:avLst/>
            </a:prstGeom>
            <a:solidFill>
              <a:srgbClr val="0033CC"/>
            </a:solidFill>
            <a:ln w="9525">
              <a:noFill/>
              <a:miter lim="800000"/>
              <a:headEnd/>
              <a:tailEnd/>
            </a:ln>
          </p:spPr>
          <p:txBody>
            <a:bodyPr wrap="none" lIns="90488" tIns="44450" rIns="90488" bIns="44450" anchor="ctr"/>
            <a:lstStyle/>
            <a:p>
              <a:endParaRPr lang="en-US"/>
            </a:p>
          </p:txBody>
        </p:sp>
      </p:grpSp>
      <p:sp>
        <p:nvSpPr>
          <p:cNvPr id="210963" name="Rectangle 19"/>
          <p:cNvSpPr>
            <a:spLocks noChangeArrowheads="1"/>
          </p:cNvSpPr>
          <p:nvPr/>
        </p:nvSpPr>
        <p:spPr bwMode="auto">
          <a:xfrm>
            <a:off x="520700" y="4418013"/>
            <a:ext cx="8509000" cy="515937"/>
          </a:xfrm>
          <a:prstGeom prst="rect">
            <a:avLst/>
          </a:prstGeom>
          <a:noFill/>
          <a:ln w="9525">
            <a:noFill/>
            <a:miter lim="800000"/>
            <a:headEnd/>
            <a:tailEnd/>
          </a:ln>
        </p:spPr>
        <p:txBody>
          <a:bodyPr lIns="90488" tIns="44450" rIns="90488" bIns="44450"/>
          <a:lstStyle/>
          <a:p>
            <a:pPr marL="342900" indent="-342900">
              <a:spcBef>
                <a:spcPct val="20000"/>
              </a:spcBef>
            </a:pPr>
            <a:r>
              <a:rPr lang="en-US" sz="2800">
                <a:solidFill>
                  <a:srgbClr val="000000"/>
                </a:solidFill>
                <a:latin typeface="Comic Sans MS" pitchFamily="66" charset="0"/>
              </a:rPr>
              <a:t>	Network Coding </a:t>
            </a:r>
            <a:r>
              <a:rPr lang="en-US" sz="2800">
                <a:solidFill>
                  <a:srgbClr val="000000"/>
                </a:solidFill>
                <a:latin typeface="Comic Sans MS" pitchFamily="66" charset="0"/>
                <a:sym typeface="Wingdings" pitchFamily="2" charset="2"/>
              </a:rPr>
              <a:t> </a:t>
            </a:r>
            <a:r>
              <a:rPr lang="en-US" sz="2800">
                <a:solidFill>
                  <a:srgbClr val="0033CC"/>
                </a:solidFill>
                <a:latin typeface="Comic Sans MS" pitchFamily="66" charset="0"/>
              </a:rPr>
              <a:t>3</a:t>
            </a:r>
            <a:r>
              <a:rPr lang="en-US" sz="2800">
                <a:solidFill>
                  <a:srgbClr val="000000"/>
                </a:solidFill>
                <a:latin typeface="Comic Sans MS" pitchFamily="66" charset="0"/>
              </a:rPr>
              <a:t> transmissions instead of </a:t>
            </a:r>
            <a:r>
              <a:rPr lang="en-US" sz="2800">
                <a:solidFill>
                  <a:srgbClr val="0066FF"/>
                </a:solidFill>
                <a:latin typeface="Comic Sans MS" pitchFamily="66" charset="0"/>
              </a:rPr>
              <a:t>4</a:t>
            </a:r>
          </a:p>
        </p:txBody>
      </p:sp>
      <p:sp>
        <p:nvSpPr>
          <p:cNvPr id="47" name="Oval 6"/>
          <p:cNvSpPr>
            <a:spLocks noChangeArrowheads="1"/>
          </p:cNvSpPr>
          <p:nvPr/>
        </p:nvSpPr>
        <p:spPr bwMode="auto">
          <a:xfrm>
            <a:off x="3548063" y="1928813"/>
            <a:ext cx="1709737" cy="1012825"/>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48" name="Oval 7"/>
          <p:cNvSpPr>
            <a:spLocks noChangeArrowheads="1"/>
          </p:cNvSpPr>
          <p:nvPr/>
        </p:nvSpPr>
        <p:spPr bwMode="auto">
          <a:xfrm>
            <a:off x="2447925" y="1023938"/>
            <a:ext cx="4081463" cy="2565400"/>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9" name="Oval 9"/>
          <p:cNvSpPr>
            <a:spLocks noChangeArrowheads="1"/>
          </p:cNvSpPr>
          <p:nvPr/>
        </p:nvSpPr>
        <p:spPr bwMode="auto">
          <a:xfrm>
            <a:off x="1746250" y="452438"/>
            <a:ext cx="5670550" cy="3578225"/>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50" name="Oval 10"/>
          <p:cNvSpPr>
            <a:spLocks noChangeArrowheads="1"/>
          </p:cNvSpPr>
          <p:nvPr/>
        </p:nvSpPr>
        <p:spPr bwMode="auto">
          <a:xfrm>
            <a:off x="1065213" y="-38100"/>
            <a:ext cx="6986587" cy="4560888"/>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23" name="Oval 7"/>
          <p:cNvSpPr>
            <a:spLocks noChangeArrowheads="1"/>
          </p:cNvSpPr>
          <p:nvPr/>
        </p:nvSpPr>
        <p:spPr bwMode="auto">
          <a:xfrm>
            <a:off x="3111500" y="1550988"/>
            <a:ext cx="2640013" cy="1627187"/>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210969" name="Rectangle 25"/>
          <p:cNvSpPr>
            <a:spLocks noChangeArrowheads="1"/>
          </p:cNvSpPr>
          <p:nvPr/>
        </p:nvSpPr>
        <p:spPr bwMode="auto">
          <a:xfrm rot="-1766958">
            <a:off x="2351088" y="2921000"/>
            <a:ext cx="427037" cy="188913"/>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210970" name="Rectangle 26"/>
          <p:cNvSpPr>
            <a:spLocks noChangeArrowheads="1"/>
          </p:cNvSpPr>
          <p:nvPr/>
        </p:nvSpPr>
        <p:spPr bwMode="auto">
          <a:xfrm rot="1397671">
            <a:off x="6470650" y="2984500"/>
            <a:ext cx="427038" cy="188913"/>
          </a:xfrm>
          <a:prstGeom prst="rect">
            <a:avLst/>
          </a:prstGeom>
          <a:solidFill>
            <a:srgbClr val="0033CC"/>
          </a:solidFill>
          <a:ln w="9525">
            <a:noFill/>
            <a:miter lim="800000"/>
            <a:headEnd/>
            <a:tailEnd/>
          </a:ln>
        </p:spPr>
        <p:txBody>
          <a:bodyPr wrap="none" lIns="90488" tIns="44450" rIns="90488" bIns="44450" anchor="ctr"/>
          <a:lstStyle/>
          <a:p>
            <a:endParaRPr lang="en-US"/>
          </a:p>
        </p:txBody>
      </p:sp>
      <p:grpSp>
        <p:nvGrpSpPr>
          <p:cNvPr id="8" name="Group 27"/>
          <p:cNvGrpSpPr>
            <a:grpSpLocks/>
          </p:cNvGrpSpPr>
          <p:nvPr/>
        </p:nvGrpSpPr>
        <p:grpSpPr bwMode="auto">
          <a:xfrm>
            <a:off x="3125788" y="1647825"/>
            <a:ext cx="2628900" cy="515938"/>
            <a:chOff x="1944" y="906"/>
            <a:chExt cx="1656" cy="325"/>
          </a:xfrm>
        </p:grpSpPr>
        <p:sp>
          <p:nvSpPr>
            <p:cNvPr id="3115" name="Rectangle 28"/>
            <p:cNvSpPr>
              <a:spLocks noChangeArrowheads="1"/>
            </p:cNvSpPr>
            <p:nvPr/>
          </p:nvSpPr>
          <p:spPr bwMode="auto">
            <a:xfrm>
              <a:off x="1944" y="1006"/>
              <a:ext cx="279" cy="117"/>
            </a:xfrm>
            <a:prstGeom prst="rect">
              <a:avLst/>
            </a:prstGeom>
            <a:solidFill>
              <a:srgbClr val="0033CC"/>
            </a:solidFill>
            <a:ln w="9525">
              <a:noFill/>
              <a:miter lim="800000"/>
              <a:headEnd/>
              <a:tailEnd/>
            </a:ln>
          </p:spPr>
          <p:txBody>
            <a:bodyPr wrap="none" lIns="90488" tIns="44450" rIns="90488" bIns="44450" anchor="ctr"/>
            <a:lstStyle/>
            <a:p>
              <a:endParaRPr lang="en-US"/>
            </a:p>
          </p:txBody>
        </p:sp>
        <p:sp>
          <p:nvSpPr>
            <p:cNvPr id="3116" name="Rectangle 29"/>
            <p:cNvSpPr>
              <a:spLocks noChangeArrowheads="1"/>
            </p:cNvSpPr>
            <p:nvPr/>
          </p:nvSpPr>
          <p:spPr bwMode="auto">
            <a:xfrm>
              <a:off x="2724" y="1017"/>
              <a:ext cx="288" cy="9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3117" name="Text Box 30"/>
            <p:cNvSpPr txBox="1">
              <a:spLocks noChangeArrowheads="1"/>
            </p:cNvSpPr>
            <p:nvPr/>
          </p:nvSpPr>
          <p:spPr bwMode="auto">
            <a:xfrm>
              <a:off x="2238" y="910"/>
              <a:ext cx="570" cy="286"/>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i="1">
                  <a:solidFill>
                    <a:srgbClr val="000000"/>
                  </a:solidFill>
                  <a:latin typeface="Arial Narrow" pitchFamily="34" charset="0"/>
                </a:rPr>
                <a:t>XOR</a:t>
              </a:r>
            </a:p>
          </p:txBody>
        </p:sp>
        <p:grpSp>
          <p:nvGrpSpPr>
            <p:cNvPr id="9" name="Group 31"/>
            <p:cNvGrpSpPr>
              <a:grpSpLocks/>
            </p:cNvGrpSpPr>
            <p:nvPr/>
          </p:nvGrpSpPr>
          <p:grpSpPr bwMode="auto">
            <a:xfrm>
              <a:off x="3311" y="995"/>
              <a:ext cx="269" cy="131"/>
              <a:chOff x="2730" y="1756"/>
              <a:chExt cx="269" cy="131"/>
            </a:xfrm>
          </p:grpSpPr>
          <p:sp>
            <p:nvSpPr>
              <p:cNvPr id="3120" name="Rectangle 32"/>
              <p:cNvSpPr>
                <a:spLocks noChangeArrowheads="1"/>
              </p:cNvSpPr>
              <p:nvPr/>
            </p:nvSpPr>
            <p:spPr bwMode="auto">
              <a:xfrm>
                <a:off x="2730" y="1768"/>
                <a:ext cx="269" cy="11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3121" name="Line 33"/>
              <p:cNvSpPr>
                <a:spLocks noChangeShapeType="1"/>
              </p:cNvSpPr>
              <p:nvPr/>
            </p:nvSpPr>
            <p:spPr bwMode="auto">
              <a:xfrm>
                <a:off x="2810" y="1756"/>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3122" name="Line 34"/>
              <p:cNvSpPr>
                <a:spLocks noChangeShapeType="1"/>
              </p:cNvSpPr>
              <p:nvPr/>
            </p:nvSpPr>
            <p:spPr bwMode="auto">
              <a:xfrm>
                <a:off x="2731" y="1767"/>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3123" name="Line 35"/>
              <p:cNvSpPr>
                <a:spLocks noChangeShapeType="1"/>
              </p:cNvSpPr>
              <p:nvPr/>
            </p:nvSpPr>
            <p:spPr bwMode="auto">
              <a:xfrm>
                <a:off x="2896" y="1758"/>
                <a:ext cx="91" cy="112"/>
              </a:xfrm>
              <a:prstGeom prst="line">
                <a:avLst/>
              </a:prstGeom>
              <a:noFill/>
              <a:ln w="38100">
                <a:solidFill>
                  <a:srgbClr val="0033CC"/>
                </a:solidFill>
                <a:round/>
                <a:headEnd/>
                <a:tailEnd/>
              </a:ln>
            </p:spPr>
            <p:txBody>
              <a:bodyPr lIns="90488" tIns="44450" rIns="90488" bIns="44450"/>
              <a:lstStyle/>
              <a:p>
                <a:endParaRPr lang="en-US"/>
              </a:p>
            </p:txBody>
          </p:sp>
        </p:grpSp>
        <p:sp>
          <p:nvSpPr>
            <p:cNvPr id="3119" name="Text Box 36"/>
            <p:cNvSpPr txBox="1">
              <a:spLocks noChangeArrowheads="1"/>
            </p:cNvSpPr>
            <p:nvPr/>
          </p:nvSpPr>
          <p:spPr bwMode="auto">
            <a:xfrm>
              <a:off x="3030" y="906"/>
              <a:ext cx="570" cy="3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solidFill>
                    <a:srgbClr val="000000"/>
                  </a:solidFill>
                  <a:latin typeface="Arial Narrow" pitchFamily="34" charset="0"/>
                </a:rPr>
                <a:t>=</a:t>
              </a:r>
            </a:p>
          </p:txBody>
        </p:sp>
      </p:grpSp>
      <p:grpSp>
        <p:nvGrpSpPr>
          <p:cNvPr id="10" name="Group 37"/>
          <p:cNvGrpSpPr>
            <a:grpSpLocks/>
          </p:cNvGrpSpPr>
          <p:nvPr/>
        </p:nvGrpSpPr>
        <p:grpSpPr bwMode="auto">
          <a:xfrm>
            <a:off x="989013" y="3759200"/>
            <a:ext cx="6038850" cy="322263"/>
            <a:chOff x="695" y="2404"/>
            <a:chExt cx="3804" cy="203"/>
          </a:xfrm>
        </p:grpSpPr>
        <p:grpSp>
          <p:nvGrpSpPr>
            <p:cNvPr id="11" name="Group 38"/>
            <p:cNvGrpSpPr>
              <a:grpSpLocks/>
            </p:cNvGrpSpPr>
            <p:nvPr/>
          </p:nvGrpSpPr>
          <p:grpSpPr bwMode="auto">
            <a:xfrm>
              <a:off x="695" y="2476"/>
              <a:ext cx="269" cy="131"/>
              <a:chOff x="2730" y="1756"/>
              <a:chExt cx="269" cy="131"/>
            </a:xfrm>
          </p:grpSpPr>
          <p:sp>
            <p:nvSpPr>
              <p:cNvPr id="3111" name="Rectangle 39"/>
              <p:cNvSpPr>
                <a:spLocks noChangeArrowheads="1"/>
              </p:cNvSpPr>
              <p:nvPr/>
            </p:nvSpPr>
            <p:spPr bwMode="auto">
              <a:xfrm>
                <a:off x="2730" y="1768"/>
                <a:ext cx="269" cy="11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3112" name="Line 40"/>
              <p:cNvSpPr>
                <a:spLocks noChangeShapeType="1"/>
              </p:cNvSpPr>
              <p:nvPr/>
            </p:nvSpPr>
            <p:spPr bwMode="auto">
              <a:xfrm>
                <a:off x="2810" y="1756"/>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3113" name="Line 41"/>
              <p:cNvSpPr>
                <a:spLocks noChangeShapeType="1"/>
              </p:cNvSpPr>
              <p:nvPr/>
            </p:nvSpPr>
            <p:spPr bwMode="auto">
              <a:xfrm>
                <a:off x="2731" y="1767"/>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3114" name="Line 42"/>
              <p:cNvSpPr>
                <a:spLocks noChangeShapeType="1"/>
              </p:cNvSpPr>
              <p:nvPr/>
            </p:nvSpPr>
            <p:spPr bwMode="auto">
              <a:xfrm>
                <a:off x="2896" y="1758"/>
                <a:ext cx="91" cy="112"/>
              </a:xfrm>
              <a:prstGeom prst="line">
                <a:avLst/>
              </a:prstGeom>
              <a:noFill/>
              <a:ln w="38100">
                <a:solidFill>
                  <a:srgbClr val="0033CC"/>
                </a:solidFill>
                <a:round/>
                <a:headEnd/>
                <a:tailEnd/>
              </a:ln>
            </p:spPr>
            <p:txBody>
              <a:bodyPr lIns="90488" tIns="44450" rIns="90488" bIns="44450"/>
              <a:lstStyle/>
              <a:p>
                <a:endParaRPr lang="en-US"/>
              </a:p>
            </p:txBody>
          </p:sp>
        </p:grpSp>
        <p:grpSp>
          <p:nvGrpSpPr>
            <p:cNvPr id="12" name="Group 43"/>
            <p:cNvGrpSpPr>
              <a:grpSpLocks/>
            </p:cNvGrpSpPr>
            <p:nvPr/>
          </p:nvGrpSpPr>
          <p:grpSpPr bwMode="auto">
            <a:xfrm>
              <a:off x="4230" y="2404"/>
              <a:ext cx="269" cy="131"/>
              <a:chOff x="2730" y="1756"/>
              <a:chExt cx="269" cy="131"/>
            </a:xfrm>
          </p:grpSpPr>
          <p:sp>
            <p:nvSpPr>
              <p:cNvPr id="3107" name="Rectangle 44"/>
              <p:cNvSpPr>
                <a:spLocks noChangeArrowheads="1"/>
              </p:cNvSpPr>
              <p:nvPr/>
            </p:nvSpPr>
            <p:spPr bwMode="auto">
              <a:xfrm>
                <a:off x="2730" y="1768"/>
                <a:ext cx="269" cy="11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3108" name="Line 45"/>
              <p:cNvSpPr>
                <a:spLocks noChangeShapeType="1"/>
              </p:cNvSpPr>
              <p:nvPr/>
            </p:nvSpPr>
            <p:spPr bwMode="auto">
              <a:xfrm>
                <a:off x="2810" y="1756"/>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3109" name="Line 46"/>
              <p:cNvSpPr>
                <a:spLocks noChangeShapeType="1"/>
              </p:cNvSpPr>
              <p:nvPr/>
            </p:nvSpPr>
            <p:spPr bwMode="auto">
              <a:xfrm>
                <a:off x="2731" y="1767"/>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3110" name="Line 47"/>
              <p:cNvSpPr>
                <a:spLocks noChangeShapeType="1"/>
              </p:cNvSpPr>
              <p:nvPr/>
            </p:nvSpPr>
            <p:spPr bwMode="auto">
              <a:xfrm>
                <a:off x="2896" y="1758"/>
                <a:ext cx="91" cy="112"/>
              </a:xfrm>
              <a:prstGeom prst="line">
                <a:avLst/>
              </a:prstGeom>
              <a:noFill/>
              <a:ln w="38100">
                <a:solidFill>
                  <a:srgbClr val="0033CC"/>
                </a:solidFill>
                <a:round/>
                <a:headEnd/>
                <a:tailEnd/>
              </a:ln>
            </p:spPr>
            <p:txBody>
              <a:bodyPr lIns="90488" tIns="44450" rIns="90488" bIns="44450"/>
              <a:lstStyle/>
              <a:p>
                <a:endParaRPr lang="en-US"/>
              </a:p>
            </p:txBody>
          </p:sp>
        </p:grpSp>
      </p:grpSp>
      <p:sp>
        <p:nvSpPr>
          <p:cNvPr id="210992" name="Text Box 48"/>
          <p:cNvSpPr txBox="1">
            <a:spLocks noChangeArrowheads="1"/>
          </p:cNvSpPr>
          <p:nvPr/>
        </p:nvSpPr>
        <p:spPr bwMode="auto">
          <a:xfrm>
            <a:off x="1373188" y="3751263"/>
            <a:ext cx="904875" cy="4540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i="1">
                <a:solidFill>
                  <a:srgbClr val="000000"/>
                </a:solidFill>
                <a:latin typeface="Arial Narrow" pitchFamily="34" charset="0"/>
              </a:rPr>
              <a:t>XOR</a:t>
            </a:r>
          </a:p>
        </p:txBody>
      </p:sp>
      <p:grpSp>
        <p:nvGrpSpPr>
          <p:cNvPr id="13" name="Group 49"/>
          <p:cNvGrpSpPr>
            <a:grpSpLocks/>
          </p:cNvGrpSpPr>
          <p:nvPr/>
        </p:nvGrpSpPr>
        <p:grpSpPr bwMode="auto">
          <a:xfrm>
            <a:off x="2541588" y="3732213"/>
            <a:ext cx="784225" cy="515937"/>
            <a:chOff x="1697" y="2387"/>
            <a:chExt cx="494" cy="325"/>
          </a:xfrm>
        </p:grpSpPr>
        <p:sp>
          <p:nvSpPr>
            <p:cNvPr id="3103" name="Rectangle 50"/>
            <p:cNvSpPr>
              <a:spLocks noChangeArrowheads="1"/>
            </p:cNvSpPr>
            <p:nvPr/>
          </p:nvSpPr>
          <p:spPr bwMode="auto">
            <a:xfrm>
              <a:off x="1912" y="2486"/>
              <a:ext cx="279" cy="117"/>
            </a:xfrm>
            <a:prstGeom prst="rect">
              <a:avLst/>
            </a:prstGeom>
            <a:solidFill>
              <a:srgbClr val="0033CC"/>
            </a:solidFill>
            <a:ln w="9525">
              <a:noFill/>
              <a:miter lim="800000"/>
              <a:headEnd/>
              <a:tailEnd/>
            </a:ln>
          </p:spPr>
          <p:txBody>
            <a:bodyPr wrap="none" lIns="90488" tIns="44450" rIns="90488" bIns="44450" anchor="ctr"/>
            <a:lstStyle/>
            <a:p>
              <a:endParaRPr lang="en-US"/>
            </a:p>
          </p:txBody>
        </p:sp>
        <p:sp>
          <p:nvSpPr>
            <p:cNvPr id="3104" name="Text Box 51"/>
            <p:cNvSpPr txBox="1">
              <a:spLocks noChangeArrowheads="1"/>
            </p:cNvSpPr>
            <p:nvPr/>
          </p:nvSpPr>
          <p:spPr bwMode="auto">
            <a:xfrm>
              <a:off x="1697" y="2387"/>
              <a:ext cx="312" cy="3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solidFill>
                    <a:srgbClr val="000000"/>
                  </a:solidFill>
                  <a:latin typeface="Arial Narrow" pitchFamily="34" charset="0"/>
                </a:rPr>
                <a:t>=</a:t>
              </a:r>
            </a:p>
          </p:txBody>
        </p:sp>
      </p:grpSp>
      <p:sp>
        <p:nvSpPr>
          <p:cNvPr id="210996" name="Rectangle 52"/>
          <p:cNvSpPr>
            <a:spLocks noChangeArrowheads="1"/>
          </p:cNvSpPr>
          <p:nvPr/>
        </p:nvSpPr>
        <p:spPr bwMode="auto">
          <a:xfrm>
            <a:off x="2092325" y="3897313"/>
            <a:ext cx="463550" cy="188912"/>
          </a:xfrm>
          <a:prstGeom prst="rect">
            <a:avLst/>
          </a:prstGeom>
          <a:solidFill>
            <a:srgbClr val="D60093"/>
          </a:solidFill>
          <a:ln w="9525">
            <a:noFill/>
            <a:miter lim="800000"/>
            <a:headEnd/>
            <a:tailEnd/>
          </a:ln>
        </p:spPr>
        <p:txBody>
          <a:bodyPr wrap="none" lIns="90488" tIns="44450" rIns="90488" bIns="44450" anchor="ctr"/>
          <a:lstStyle/>
          <a:p>
            <a:endParaRPr lang="en-US"/>
          </a:p>
        </p:txBody>
      </p:sp>
      <p:grpSp>
        <p:nvGrpSpPr>
          <p:cNvPr id="14" name="Group 53"/>
          <p:cNvGrpSpPr>
            <a:grpSpLocks/>
          </p:cNvGrpSpPr>
          <p:nvPr/>
        </p:nvGrpSpPr>
        <p:grpSpPr bwMode="auto">
          <a:xfrm>
            <a:off x="6973888" y="3605213"/>
            <a:ext cx="1939925" cy="515937"/>
            <a:chOff x="4489" y="2307"/>
            <a:chExt cx="1222" cy="325"/>
          </a:xfrm>
        </p:grpSpPr>
        <p:sp>
          <p:nvSpPr>
            <p:cNvPr id="3099" name="Rectangle 54"/>
            <p:cNvSpPr>
              <a:spLocks noChangeArrowheads="1"/>
            </p:cNvSpPr>
            <p:nvPr/>
          </p:nvSpPr>
          <p:spPr bwMode="auto">
            <a:xfrm>
              <a:off x="5432" y="2406"/>
              <a:ext cx="279" cy="117"/>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3100" name="Text Box 55"/>
            <p:cNvSpPr txBox="1">
              <a:spLocks noChangeArrowheads="1"/>
            </p:cNvSpPr>
            <p:nvPr/>
          </p:nvSpPr>
          <p:spPr bwMode="auto">
            <a:xfrm>
              <a:off x="4489" y="2327"/>
              <a:ext cx="570" cy="286"/>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i="1">
                  <a:solidFill>
                    <a:srgbClr val="000000"/>
                  </a:solidFill>
                  <a:latin typeface="Arial Narrow" pitchFamily="34" charset="0"/>
                </a:rPr>
                <a:t>XOR</a:t>
              </a:r>
            </a:p>
          </p:txBody>
        </p:sp>
        <p:sp>
          <p:nvSpPr>
            <p:cNvPr id="3101" name="Text Box 56"/>
            <p:cNvSpPr txBox="1">
              <a:spLocks noChangeArrowheads="1"/>
            </p:cNvSpPr>
            <p:nvPr/>
          </p:nvSpPr>
          <p:spPr bwMode="auto">
            <a:xfrm>
              <a:off x="5217" y="2307"/>
              <a:ext cx="289" cy="3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solidFill>
                    <a:srgbClr val="000000"/>
                  </a:solidFill>
                  <a:latin typeface="Arial Narrow" pitchFamily="34" charset="0"/>
                </a:rPr>
                <a:t>=</a:t>
              </a:r>
            </a:p>
          </p:txBody>
        </p:sp>
        <p:sp>
          <p:nvSpPr>
            <p:cNvPr id="3102" name="Rectangle 57"/>
            <p:cNvSpPr>
              <a:spLocks noChangeArrowheads="1"/>
            </p:cNvSpPr>
            <p:nvPr/>
          </p:nvSpPr>
          <p:spPr bwMode="auto">
            <a:xfrm>
              <a:off x="4948" y="2419"/>
              <a:ext cx="292" cy="119"/>
            </a:xfrm>
            <a:prstGeom prst="rect">
              <a:avLst/>
            </a:prstGeom>
            <a:solidFill>
              <a:srgbClr val="0033CC"/>
            </a:solidFill>
            <a:ln w="9525">
              <a:noFill/>
              <a:miter lim="800000"/>
              <a:headEnd/>
              <a:tailEnd/>
            </a:ln>
          </p:spPr>
          <p:txBody>
            <a:bodyPr wrap="none" lIns="90488" tIns="44450" rIns="90488" bIns="44450" anchor="ctr"/>
            <a:lstStyle/>
            <a:p>
              <a:endParaRPr lang="en-US"/>
            </a:p>
          </p:txBody>
        </p:sp>
      </p:grpSp>
      <p:sp>
        <p:nvSpPr>
          <p:cNvPr id="6" name="Text Box 40"/>
          <p:cNvSpPr txBox="1">
            <a:spLocks noChangeArrowheads="1"/>
          </p:cNvSpPr>
          <p:nvPr/>
        </p:nvSpPr>
        <p:spPr bwMode="auto">
          <a:xfrm>
            <a:off x="552450" y="5175250"/>
            <a:ext cx="8237538" cy="1400175"/>
          </a:xfrm>
          <a:prstGeom prst="rect">
            <a:avLst/>
          </a:prstGeom>
          <a:solidFill>
            <a:srgbClr val="2424B2"/>
          </a:solidFill>
          <a:ln w="9525" algn="ctr">
            <a:solidFill>
              <a:srgbClr val="7F7F7F"/>
            </a:solidFill>
            <a:miter lim="800000"/>
            <a:headEnd/>
            <a:tailEnd/>
          </a:ln>
          <a:effectLst>
            <a:outerShdw dist="107763" dir="2700000" algn="ctr" rotWithShape="0">
              <a:srgbClr val="000000">
                <a:alpha val="50000"/>
              </a:srgbClr>
            </a:outerShdw>
          </a:effectLst>
        </p:spPr>
        <p:txBody>
          <a:bodyPr lIns="90488" tIns="182880" rIns="90488" bIns="182880"/>
          <a:lstStyle/>
          <a:p>
            <a:pPr algn="ctr" eaLnBrk="0" hangingPunct="0">
              <a:spcBef>
                <a:spcPts val="600"/>
              </a:spcBef>
              <a:defRPr/>
            </a:pPr>
            <a:r>
              <a:rPr lang="en-US" sz="3200">
                <a:solidFill>
                  <a:schemeClr val="bg1"/>
                </a:solidFill>
                <a:latin typeface="+mn-lt"/>
              </a:rPr>
              <a:t>Network Coding Increases Throughput</a:t>
            </a:r>
            <a:endParaRPr lang="en-US" sz="3200" b="1" u="sng">
              <a:solidFill>
                <a:schemeClr val="bg1"/>
              </a:solidFill>
              <a:latin typeface="+mn-lt"/>
            </a:endParaRPr>
          </a:p>
        </p:txBody>
      </p:sp>
      <p:sp>
        <p:nvSpPr>
          <p:cNvPr id="3097" name="Text Box 61"/>
          <p:cNvSpPr txBox="1">
            <a:spLocks noChangeArrowheads="1"/>
          </p:cNvSpPr>
          <p:nvPr/>
        </p:nvSpPr>
        <p:spPr bwMode="auto">
          <a:xfrm>
            <a:off x="1371600" y="2362200"/>
            <a:ext cx="1066800" cy="457200"/>
          </a:xfrm>
          <a:prstGeom prst="rect">
            <a:avLst/>
          </a:prstGeom>
          <a:noFill/>
          <a:ln w="9525">
            <a:noFill/>
            <a:miter lim="800000"/>
            <a:headEnd/>
            <a:tailEnd/>
          </a:ln>
        </p:spPr>
        <p:txBody>
          <a:bodyPr>
            <a:spAutoFit/>
          </a:bodyPr>
          <a:lstStyle/>
          <a:p>
            <a:pPr>
              <a:spcBef>
                <a:spcPct val="50000"/>
              </a:spcBef>
            </a:pPr>
            <a:r>
              <a:rPr lang="en-US" sz="2400"/>
              <a:t>Alice</a:t>
            </a:r>
          </a:p>
        </p:txBody>
      </p:sp>
      <p:sp>
        <p:nvSpPr>
          <p:cNvPr id="3098" name="Text Box 62"/>
          <p:cNvSpPr txBox="1">
            <a:spLocks noChangeArrowheads="1"/>
          </p:cNvSpPr>
          <p:nvPr/>
        </p:nvSpPr>
        <p:spPr bwMode="auto">
          <a:xfrm>
            <a:off x="7010400" y="2209800"/>
            <a:ext cx="1066800" cy="457200"/>
          </a:xfrm>
          <a:prstGeom prst="rect">
            <a:avLst/>
          </a:prstGeom>
          <a:noFill/>
          <a:ln w="9525">
            <a:noFill/>
            <a:miter lim="800000"/>
            <a:headEnd/>
            <a:tailEnd/>
          </a:ln>
        </p:spPr>
        <p:txBody>
          <a:bodyPr>
            <a:spAutoFit/>
          </a:bodyPr>
          <a:lstStyle/>
          <a:p>
            <a:pPr>
              <a:spcBef>
                <a:spcPct val="50000"/>
              </a:spcBef>
            </a:pPr>
            <a:r>
              <a:rPr lang="en-US" sz="2400"/>
              <a:t>Bob</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6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1.11111E-6 -7.77778E-6 C 0.0665 -0.03866 0.13299 -0.07709 0.15973 -0.0926 " pathEditMode="relative" ptsTypes="aA">
                                      <p:cBhvr>
                                        <p:cTn id="9" dur="1000" fill="hold"/>
                                        <p:tgtEl>
                                          <p:spTgt spid="210969"/>
                                        </p:tgtEl>
                                        <p:attrNameLst>
                                          <p:attrName>ppt_x</p:attrName>
                                          <p:attrName>ppt_y</p:attrName>
                                        </p:attrNameLst>
                                      </p:cBhvr>
                                    </p:animMotion>
                                  </p:childTnLst>
                                </p:cTn>
                              </p:par>
                            </p:childTnLst>
                          </p:cTn>
                        </p:par>
                        <p:par>
                          <p:cTn id="10" fill="hold">
                            <p:stCondLst>
                              <p:cond delay="1000"/>
                            </p:stCondLst>
                            <p:childTnLst>
                              <p:par>
                                <p:cTn id="11" presetID="1" presetClass="exit" presetSubtype="0" fill="hold" grpId="2" nodeType="afterEffect">
                                  <p:stCondLst>
                                    <p:cond delay="0"/>
                                  </p:stCondLst>
                                  <p:childTnLst>
                                    <p:set>
                                      <p:cBhvr>
                                        <p:cTn id="12" dur="1" fill="hold">
                                          <p:stCondLst>
                                            <p:cond delay="0"/>
                                          </p:stCondLst>
                                        </p:cTn>
                                        <p:tgtEl>
                                          <p:spTgt spid="21096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0970"/>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1" nodeType="afterEffect">
                                  <p:stCondLst>
                                    <p:cond delay="0"/>
                                  </p:stCondLst>
                                  <p:childTnLst>
                                    <p:animMotion origin="layout" path="M -2.77778E-7 -3.7037E-7 C -0.0717 -0.04259 -0.14323 -0.08518 -0.17187 -0.10254 " pathEditMode="relative" ptsTypes="aA">
                                      <p:cBhvr>
                                        <p:cTn id="19" dur="1000" fill="hold"/>
                                        <p:tgtEl>
                                          <p:spTgt spid="210970"/>
                                        </p:tgtEl>
                                        <p:attrNameLst>
                                          <p:attrName>ppt_x</p:attrName>
                                          <p:attrName>ppt_y</p:attrName>
                                        </p:attrNameLst>
                                      </p:cBhvr>
                                    </p:animMotion>
                                  </p:childTnLst>
                                </p:cTn>
                              </p:par>
                            </p:childTnLst>
                          </p:cTn>
                        </p:par>
                        <p:par>
                          <p:cTn id="20" fill="hold">
                            <p:stCondLst>
                              <p:cond delay="1000"/>
                            </p:stCondLst>
                            <p:childTnLst>
                              <p:par>
                                <p:cTn id="21" presetID="1" presetClass="exit" presetSubtype="0" fill="hold" grpId="2" nodeType="afterEffect">
                                  <p:stCondLst>
                                    <p:cond delay="0"/>
                                  </p:stCondLst>
                                  <p:childTnLst>
                                    <p:set>
                                      <p:cBhvr>
                                        <p:cTn id="22" dur="1" fill="hold">
                                          <p:stCondLst>
                                            <p:cond delay="0"/>
                                          </p:stCondLst>
                                        </p:cTn>
                                        <p:tgtEl>
                                          <p:spTgt spid="2109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47"/>
                                        </p:tgtEl>
                                        <p:attrNameLst>
                                          <p:attrName>style.visibility</p:attrName>
                                        </p:attrNameLst>
                                      </p:cBhvr>
                                      <p:to>
                                        <p:strVal val="visible"/>
                                      </p:to>
                                    </p:set>
                                  </p:childTnLst>
                                </p:cTn>
                              </p:par>
                            </p:childTnLst>
                          </p:cTn>
                        </p:par>
                        <p:par>
                          <p:cTn id="31" fill="hold">
                            <p:stCondLst>
                              <p:cond delay="100"/>
                            </p:stCondLst>
                            <p:childTnLst>
                              <p:par>
                                <p:cTn id="32" presetID="1" presetClass="exit" presetSubtype="0" fill="hold" grpId="1" nodeType="afterEffect">
                                  <p:stCondLst>
                                    <p:cond delay="100"/>
                                  </p:stCondLst>
                                  <p:childTnLst>
                                    <p:set>
                                      <p:cBhvr>
                                        <p:cTn id="33" dur="1" fill="hold">
                                          <p:stCondLst>
                                            <p:cond delay="0"/>
                                          </p:stCondLst>
                                        </p:cTn>
                                        <p:tgtEl>
                                          <p:spTgt spid="47"/>
                                        </p:tgtEl>
                                        <p:attrNameLst>
                                          <p:attrName>style.visibility</p:attrName>
                                        </p:attrNameLst>
                                      </p:cBhvr>
                                      <p:to>
                                        <p:strVal val="hidden"/>
                                      </p:to>
                                    </p:set>
                                  </p:childTnLst>
                                </p:cTn>
                              </p:par>
                            </p:childTnLst>
                          </p:cTn>
                        </p:par>
                        <p:par>
                          <p:cTn id="34" fill="hold">
                            <p:stCondLst>
                              <p:cond delay="200"/>
                            </p:stCondLst>
                            <p:childTnLst>
                              <p:par>
                                <p:cTn id="35" presetID="1"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200"/>
                            </p:stCondLst>
                            <p:childTnLst>
                              <p:par>
                                <p:cTn id="38" presetID="1" presetClass="exit" presetSubtype="0" fill="hold" grpId="1" nodeType="afterEffect">
                                  <p:stCondLst>
                                    <p:cond delay="100"/>
                                  </p:stCondLst>
                                  <p:childTnLst>
                                    <p:set>
                                      <p:cBhvr>
                                        <p:cTn id="39" dur="1" fill="hold">
                                          <p:stCondLst>
                                            <p:cond delay="0"/>
                                          </p:stCondLst>
                                        </p:cTn>
                                        <p:tgtEl>
                                          <p:spTgt spid="23"/>
                                        </p:tgtEl>
                                        <p:attrNameLst>
                                          <p:attrName>style.visibility</p:attrName>
                                        </p:attrNameLst>
                                      </p:cBhvr>
                                      <p:to>
                                        <p:strVal val="hidden"/>
                                      </p:to>
                                    </p:set>
                                  </p:childTnLst>
                                </p:cTn>
                              </p:par>
                            </p:childTnLst>
                          </p:cTn>
                        </p:par>
                        <p:par>
                          <p:cTn id="40" fill="hold">
                            <p:stCondLst>
                              <p:cond delay="300"/>
                            </p:stCondLst>
                            <p:childTnLst>
                              <p:par>
                                <p:cTn id="41" presetID="1"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par>
                          <p:cTn id="43" fill="hold">
                            <p:stCondLst>
                              <p:cond delay="300"/>
                            </p:stCondLst>
                            <p:childTnLst>
                              <p:par>
                                <p:cTn id="44" presetID="1" presetClass="exit" presetSubtype="0" fill="hold" grpId="1" nodeType="afterEffect">
                                  <p:stCondLst>
                                    <p:cond delay="100"/>
                                  </p:stCondLst>
                                  <p:childTnLst>
                                    <p:set>
                                      <p:cBhvr>
                                        <p:cTn id="45" dur="1" fill="hold">
                                          <p:stCondLst>
                                            <p:cond delay="0"/>
                                          </p:stCondLst>
                                        </p:cTn>
                                        <p:tgtEl>
                                          <p:spTgt spid="48"/>
                                        </p:tgtEl>
                                        <p:attrNameLst>
                                          <p:attrName>style.visibility</p:attrName>
                                        </p:attrNameLst>
                                      </p:cBhvr>
                                      <p:to>
                                        <p:strVal val="hidden"/>
                                      </p:to>
                                    </p:set>
                                  </p:childTnLst>
                                </p:cTn>
                              </p:par>
                            </p:childTnLst>
                          </p:cTn>
                        </p:par>
                        <p:par>
                          <p:cTn id="46" fill="hold">
                            <p:stCondLst>
                              <p:cond delay="400"/>
                            </p:stCondLst>
                            <p:childTnLst>
                              <p:par>
                                <p:cTn id="47" presetID="1"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00"/>
                            </p:stCondLst>
                            <p:childTnLst>
                              <p:par>
                                <p:cTn id="50" presetID="1" presetClass="exit" presetSubtype="0" fill="hold" grpId="1" nodeType="afterEffect">
                                  <p:stCondLst>
                                    <p:cond delay="100"/>
                                  </p:stCondLst>
                                  <p:childTnLst>
                                    <p:set>
                                      <p:cBhvr>
                                        <p:cTn id="51" dur="1" fill="hold">
                                          <p:stCondLst>
                                            <p:cond delay="0"/>
                                          </p:stCondLst>
                                        </p:cTn>
                                        <p:tgtEl>
                                          <p:spTgt spid="49"/>
                                        </p:tgtEl>
                                        <p:attrNameLst>
                                          <p:attrName>style.visibility</p:attrName>
                                        </p:attrNameLst>
                                      </p:cBhvr>
                                      <p:to>
                                        <p:strVal val="hidden"/>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par>
                          <p:cTn id="55" fill="hold">
                            <p:stCondLst>
                              <p:cond delay="500"/>
                            </p:stCondLst>
                            <p:childTnLst>
                              <p:par>
                                <p:cTn id="56" presetID="1" presetClass="entr" presetSubtype="0" fill="hold" nodeType="afterEffect">
                                  <p:stCondLst>
                                    <p:cond delay="500"/>
                                  </p:stCondLst>
                                  <p:childTnLst>
                                    <p:set>
                                      <p:cBhvr>
                                        <p:cTn id="57" dur="1" fill="hold">
                                          <p:stCondLst>
                                            <p:cond delay="0"/>
                                          </p:stCondLst>
                                        </p:cTn>
                                        <p:tgtEl>
                                          <p:spTgt spid="10"/>
                                        </p:tgtEl>
                                        <p:attrNameLst>
                                          <p:attrName>style.visibility</p:attrName>
                                        </p:attrNameLst>
                                      </p:cBhvr>
                                      <p:to>
                                        <p:strVal val="visible"/>
                                      </p:to>
                                    </p:set>
                                  </p:childTnLst>
                                </p:cTn>
                              </p:par>
                            </p:childTnLst>
                          </p:cTn>
                        </p:par>
                        <p:par>
                          <p:cTn id="58" fill="hold">
                            <p:stCondLst>
                              <p:cond delay="1000"/>
                            </p:stCondLst>
                            <p:childTnLst>
                              <p:par>
                                <p:cTn id="59" presetID="1" presetClass="exit" presetSubtype="0" fill="hold" grpId="1" nodeType="afterEffect">
                                  <p:stCondLst>
                                    <p:cond delay="500"/>
                                  </p:stCondLst>
                                  <p:childTnLst>
                                    <p:set>
                                      <p:cBhvr>
                                        <p:cTn id="60" dur="1" fill="hold">
                                          <p:stCondLst>
                                            <p:cond delay="0"/>
                                          </p:stCondLst>
                                        </p:cTn>
                                        <p:tgtEl>
                                          <p:spTgt spid="5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099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099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0963">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63" grpId="0" build="p"/>
      <p:bldP spid="47" grpId="0" animBg="1"/>
      <p:bldP spid="47" grpId="1" animBg="1"/>
      <p:bldP spid="48" grpId="0" animBg="1"/>
      <p:bldP spid="48" grpId="1" animBg="1"/>
      <p:bldP spid="49" grpId="0" animBg="1"/>
      <p:bldP spid="49" grpId="1" animBg="1"/>
      <p:bldP spid="50" grpId="0" animBg="1"/>
      <p:bldP spid="50" grpId="1" animBg="1"/>
      <p:bldP spid="23" grpId="0" animBg="1"/>
      <p:bldP spid="23" grpId="1" animBg="1"/>
      <p:bldP spid="210969" grpId="0" animBg="1"/>
      <p:bldP spid="210969" grpId="1" animBg="1"/>
      <p:bldP spid="210969" grpId="2" animBg="1"/>
      <p:bldP spid="210970" grpId="0" animBg="1"/>
      <p:bldP spid="210970" grpId="1" animBg="1"/>
      <p:bldP spid="210970" grpId="2" animBg="1"/>
      <p:bldP spid="210992" grpId="0"/>
      <p:bldP spid="210996"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t>Beyond Duplex Communications</a:t>
            </a:r>
          </a:p>
        </p:txBody>
      </p:sp>
      <p:grpSp>
        <p:nvGrpSpPr>
          <p:cNvPr id="2" name="Group 3"/>
          <p:cNvGrpSpPr>
            <a:grpSpLocks/>
          </p:cNvGrpSpPr>
          <p:nvPr/>
        </p:nvGrpSpPr>
        <p:grpSpPr bwMode="auto">
          <a:xfrm>
            <a:off x="1927225" y="1749425"/>
            <a:ext cx="5421313" cy="2697163"/>
            <a:chOff x="1118" y="1006"/>
            <a:chExt cx="3415" cy="1699"/>
          </a:xfrm>
        </p:grpSpPr>
        <p:sp>
          <p:nvSpPr>
            <p:cNvPr id="14342" name="Oval 4"/>
            <p:cNvSpPr>
              <a:spLocks noChangeArrowheads="1"/>
            </p:cNvSpPr>
            <p:nvPr/>
          </p:nvSpPr>
          <p:spPr bwMode="auto">
            <a:xfrm>
              <a:off x="1118" y="1006"/>
              <a:ext cx="302" cy="316"/>
            </a:xfrm>
            <a:prstGeom prst="ellipse">
              <a:avLst/>
            </a:prstGeom>
            <a:solidFill>
              <a:srgbClr val="CC0099"/>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S1</a:t>
              </a:r>
            </a:p>
          </p:txBody>
        </p:sp>
        <p:sp>
          <p:nvSpPr>
            <p:cNvPr id="14343" name="Oval 5"/>
            <p:cNvSpPr>
              <a:spLocks noChangeArrowheads="1"/>
            </p:cNvSpPr>
            <p:nvPr/>
          </p:nvSpPr>
          <p:spPr bwMode="auto">
            <a:xfrm>
              <a:off x="4164" y="1006"/>
              <a:ext cx="302" cy="316"/>
            </a:xfrm>
            <a:prstGeom prst="ellipse">
              <a:avLst/>
            </a:prstGeom>
            <a:solidFill>
              <a:srgbClr val="0000FF"/>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S2</a:t>
              </a:r>
            </a:p>
          </p:txBody>
        </p:sp>
        <p:sp>
          <p:nvSpPr>
            <p:cNvPr id="14344" name="Oval 6"/>
            <p:cNvSpPr>
              <a:spLocks noChangeArrowheads="1"/>
            </p:cNvSpPr>
            <p:nvPr/>
          </p:nvSpPr>
          <p:spPr bwMode="auto">
            <a:xfrm>
              <a:off x="4231" y="2389"/>
              <a:ext cx="302" cy="316"/>
            </a:xfrm>
            <a:prstGeom prst="ellipse">
              <a:avLst/>
            </a:prstGeom>
            <a:solidFill>
              <a:srgbClr val="CC0099"/>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D1</a:t>
              </a:r>
            </a:p>
          </p:txBody>
        </p:sp>
        <p:sp>
          <p:nvSpPr>
            <p:cNvPr id="14345" name="Oval 7"/>
            <p:cNvSpPr>
              <a:spLocks noChangeArrowheads="1"/>
            </p:cNvSpPr>
            <p:nvPr/>
          </p:nvSpPr>
          <p:spPr bwMode="auto">
            <a:xfrm>
              <a:off x="1129" y="2388"/>
              <a:ext cx="302" cy="316"/>
            </a:xfrm>
            <a:prstGeom prst="ellipse">
              <a:avLst/>
            </a:prstGeom>
            <a:solidFill>
              <a:srgbClr val="0000FF"/>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D2</a:t>
              </a:r>
            </a:p>
          </p:txBody>
        </p:sp>
        <p:sp>
          <p:nvSpPr>
            <p:cNvPr id="14346" name="Freeform 8"/>
            <p:cNvSpPr>
              <a:spLocks/>
            </p:cNvSpPr>
            <p:nvPr/>
          </p:nvSpPr>
          <p:spPr bwMode="auto">
            <a:xfrm>
              <a:off x="1413" y="1295"/>
              <a:ext cx="2774" cy="1164"/>
            </a:xfrm>
            <a:custGeom>
              <a:avLst/>
              <a:gdLst>
                <a:gd name="T0" fmla="*/ 0 w 2774"/>
                <a:gd name="T1" fmla="*/ 0 h 1164"/>
                <a:gd name="T2" fmla="*/ 1515 w 2774"/>
                <a:gd name="T3" fmla="*/ 558 h 1164"/>
                <a:gd name="T4" fmla="*/ 2774 w 2774"/>
                <a:gd name="T5" fmla="*/ 1164 h 1164"/>
                <a:gd name="T6" fmla="*/ 0 60000 65536"/>
                <a:gd name="T7" fmla="*/ 0 60000 65536"/>
                <a:gd name="T8" fmla="*/ 0 60000 65536"/>
                <a:gd name="T9" fmla="*/ 0 w 2774"/>
                <a:gd name="T10" fmla="*/ 0 h 1164"/>
                <a:gd name="T11" fmla="*/ 2774 w 2774"/>
                <a:gd name="T12" fmla="*/ 1164 h 1164"/>
              </a:gdLst>
              <a:ahLst/>
              <a:cxnLst>
                <a:cxn ang="T6">
                  <a:pos x="T0" y="T1"/>
                </a:cxn>
                <a:cxn ang="T7">
                  <a:pos x="T2" y="T3"/>
                </a:cxn>
                <a:cxn ang="T8">
                  <a:pos x="T4" y="T5"/>
                </a:cxn>
              </a:cxnLst>
              <a:rect l="T9" t="T10" r="T11" b="T12"/>
              <a:pathLst>
                <a:path w="2774" h="1164">
                  <a:moveTo>
                    <a:pt x="0" y="0"/>
                  </a:moveTo>
                  <a:cubicBezTo>
                    <a:pt x="526" y="182"/>
                    <a:pt x="1053" y="364"/>
                    <a:pt x="1515" y="558"/>
                  </a:cubicBezTo>
                  <a:cubicBezTo>
                    <a:pt x="1977" y="752"/>
                    <a:pt x="2375" y="958"/>
                    <a:pt x="2774" y="1164"/>
                  </a:cubicBezTo>
                </a:path>
              </a:pathLst>
            </a:custGeom>
            <a:noFill/>
            <a:ln w="19050">
              <a:solidFill>
                <a:srgbClr val="CC0099"/>
              </a:solidFill>
              <a:prstDash val="dash"/>
              <a:round/>
              <a:headEnd/>
              <a:tailEnd type="triangle" w="lg" len="med"/>
            </a:ln>
          </p:spPr>
          <p:txBody>
            <a:bodyPr lIns="90488" tIns="44450" rIns="90488" bIns="44450"/>
            <a:lstStyle/>
            <a:p>
              <a:endParaRPr lang="en-US"/>
            </a:p>
          </p:txBody>
        </p:sp>
        <p:sp>
          <p:nvSpPr>
            <p:cNvPr id="14347" name="Freeform 9"/>
            <p:cNvSpPr>
              <a:spLocks/>
            </p:cNvSpPr>
            <p:nvPr/>
          </p:nvSpPr>
          <p:spPr bwMode="auto">
            <a:xfrm>
              <a:off x="1460" y="1260"/>
              <a:ext cx="2738" cy="1307"/>
            </a:xfrm>
            <a:custGeom>
              <a:avLst/>
              <a:gdLst>
                <a:gd name="T0" fmla="*/ 2850 w 2850"/>
                <a:gd name="T1" fmla="*/ 0 h 1366"/>
                <a:gd name="T2" fmla="*/ 1478 w 2850"/>
                <a:gd name="T3" fmla="*/ 617 h 1366"/>
                <a:gd name="T4" fmla="*/ 736 w 2850"/>
                <a:gd name="T5" fmla="*/ 1039 h 1366"/>
                <a:gd name="T6" fmla="*/ 0 w 2850"/>
                <a:gd name="T7" fmla="*/ 1366 h 1366"/>
                <a:gd name="T8" fmla="*/ 0 60000 65536"/>
                <a:gd name="T9" fmla="*/ 0 60000 65536"/>
                <a:gd name="T10" fmla="*/ 0 60000 65536"/>
                <a:gd name="T11" fmla="*/ 0 60000 65536"/>
                <a:gd name="T12" fmla="*/ 0 w 2850"/>
                <a:gd name="T13" fmla="*/ 0 h 1366"/>
                <a:gd name="T14" fmla="*/ 2850 w 2850"/>
                <a:gd name="T15" fmla="*/ 1366 h 1366"/>
              </a:gdLst>
              <a:ahLst/>
              <a:cxnLst>
                <a:cxn ang="T8">
                  <a:pos x="T0" y="T1"/>
                </a:cxn>
                <a:cxn ang="T9">
                  <a:pos x="T2" y="T3"/>
                </a:cxn>
                <a:cxn ang="T10">
                  <a:pos x="T4" y="T5"/>
                </a:cxn>
                <a:cxn ang="T11">
                  <a:pos x="T6" y="T7"/>
                </a:cxn>
              </a:cxnLst>
              <a:rect l="T12" t="T13" r="T14" b="T15"/>
              <a:pathLst>
                <a:path w="2850" h="1366">
                  <a:moveTo>
                    <a:pt x="2850" y="0"/>
                  </a:moveTo>
                  <a:cubicBezTo>
                    <a:pt x="2340" y="222"/>
                    <a:pt x="1830" y="444"/>
                    <a:pt x="1478" y="617"/>
                  </a:cubicBezTo>
                  <a:cubicBezTo>
                    <a:pt x="1126" y="790"/>
                    <a:pt x="982" y="914"/>
                    <a:pt x="736" y="1039"/>
                  </a:cubicBezTo>
                  <a:cubicBezTo>
                    <a:pt x="490" y="1164"/>
                    <a:pt x="245" y="1265"/>
                    <a:pt x="0" y="1366"/>
                  </a:cubicBezTo>
                </a:path>
              </a:pathLst>
            </a:custGeom>
            <a:noFill/>
            <a:ln w="19050">
              <a:solidFill>
                <a:srgbClr val="0000FF"/>
              </a:solidFill>
              <a:prstDash val="dash"/>
              <a:round/>
              <a:headEnd/>
              <a:tailEnd type="triangle" w="lg" len="med"/>
            </a:ln>
          </p:spPr>
          <p:txBody>
            <a:bodyPr lIns="90488" tIns="44450" rIns="90488" bIns="44450"/>
            <a:lstStyle/>
            <a:p>
              <a:endParaRPr lang="en-US"/>
            </a:p>
          </p:txBody>
        </p:sp>
        <p:sp>
          <p:nvSpPr>
            <p:cNvPr id="14348" name="Text Box 10"/>
            <p:cNvSpPr txBox="1">
              <a:spLocks noChangeArrowheads="1"/>
            </p:cNvSpPr>
            <p:nvPr/>
          </p:nvSpPr>
          <p:spPr bwMode="auto">
            <a:xfrm>
              <a:off x="2599" y="1948"/>
              <a:ext cx="936" cy="248"/>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000" b="1">
                <a:cs typeface="Arial" pitchFamily="34" charset="0"/>
              </a:endParaRPr>
            </a:p>
          </p:txBody>
        </p:sp>
        <p:pic>
          <p:nvPicPr>
            <p:cNvPr id="14349" name="Picture 11" descr="AP"/>
            <p:cNvPicPr>
              <a:picLocks noChangeAspect="1" noChangeArrowheads="1"/>
            </p:cNvPicPr>
            <p:nvPr/>
          </p:nvPicPr>
          <p:blipFill>
            <a:blip r:embed="rId4" cstate="print"/>
            <a:srcRect/>
            <a:stretch>
              <a:fillRect/>
            </a:stretch>
          </p:blipFill>
          <p:spPr bwMode="auto">
            <a:xfrm>
              <a:off x="2633" y="1606"/>
              <a:ext cx="519" cy="355"/>
            </a:xfrm>
            <a:prstGeom prst="rect">
              <a:avLst/>
            </a:prstGeom>
            <a:noFill/>
            <a:ln w="9525">
              <a:noFill/>
              <a:miter lim="800000"/>
              <a:headEnd/>
              <a:tailEnd/>
            </a:ln>
          </p:spPr>
        </p:pic>
      </p:grpSp>
      <p:sp>
        <p:nvSpPr>
          <p:cNvPr id="213004" name="Text Box 12"/>
          <p:cNvSpPr txBox="1">
            <a:spLocks noChangeArrowheads="1"/>
          </p:cNvSpPr>
          <p:nvPr/>
        </p:nvSpPr>
        <p:spPr bwMode="auto">
          <a:xfrm>
            <a:off x="323850" y="5257800"/>
            <a:ext cx="8412163" cy="515938"/>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800" dirty="0">
                <a:latin typeface="+mn-lt"/>
              </a:rPr>
              <a:t>Two communications that intersect at a router</a:t>
            </a:r>
          </a:p>
        </p:txBody>
      </p:sp>
      <p:sp>
        <p:nvSpPr>
          <p:cNvPr id="213005" name="Text Box 13"/>
          <p:cNvSpPr txBox="1">
            <a:spLocks noChangeArrowheads="1"/>
          </p:cNvSpPr>
          <p:nvPr/>
        </p:nvSpPr>
        <p:spPr bwMode="auto">
          <a:xfrm>
            <a:off x="4200525" y="2292350"/>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30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3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4" grpId="0"/>
      <p:bldP spid="2130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What is Network Coding?</a:t>
            </a:r>
          </a:p>
        </p:txBody>
      </p:sp>
      <p:sp>
        <p:nvSpPr>
          <p:cNvPr id="7171" name="Content Placeholder 2"/>
          <p:cNvSpPr>
            <a:spLocks noGrp="1"/>
          </p:cNvSpPr>
          <p:nvPr>
            <p:ph idx="1"/>
          </p:nvPr>
        </p:nvSpPr>
        <p:spPr>
          <a:xfrm>
            <a:off x="457200" y="1447800"/>
            <a:ext cx="8229600" cy="4525963"/>
          </a:xfrm>
        </p:spPr>
        <p:txBody>
          <a:bodyPr/>
          <a:lstStyle/>
          <a:p>
            <a:r>
              <a:rPr lang="en-US" sz="2800" dirty="0" smtClean="0"/>
              <a:t>Generalization of store and forward networks</a:t>
            </a:r>
          </a:p>
          <a:p>
            <a:endParaRPr lang="en-US" sz="1600" dirty="0" smtClean="0"/>
          </a:p>
          <a:p>
            <a:r>
              <a:rPr lang="en-US" sz="2800" dirty="0" smtClean="0"/>
              <a:t>Routers mix/code packets’ content before forwarding</a:t>
            </a:r>
          </a:p>
          <a:p>
            <a:pPr lvl="1">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smtClean="0"/>
              <a:t>Beyond Duplex Communications</a:t>
            </a:r>
          </a:p>
        </p:txBody>
      </p:sp>
      <p:sp>
        <p:nvSpPr>
          <p:cNvPr id="15363" name="Oval 3"/>
          <p:cNvSpPr>
            <a:spLocks noChangeArrowheads="1"/>
          </p:cNvSpPr>
          <p:nvPr/>
        </p:nvSpPr>
        <p:spPr bwMode="auto">
          <a:xfrm>
            <a:off x="1927225" y="1749425"/>
            <a:ext cx="479425" cy="501650"/>
          </a:xfrm>
          <a:prstGeom prst="ellipse">
            <a:avLst/>
          </a:prstGeom>
          <a:solidFill>
            <a:srgbClr val="CC0099"/>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S1</a:t>
            </a:r>
          </a:p>
        </p:txBody>
      </p:sp>
      <p:sp>
        <p:nvSpPr>
          <p:cNvPr id="15364" name="Oval 4"/>
          <p:cNvSpPr>
            <a:spLocks noChangeArrowheads="1"/>
          </p:cNvSpPr>
          <p:nvPr/>
        </p:nvSpPr>
        <p:spPr bwMode="auto">
          <a:xfrm>
            <a:off x="6762750" y="1749425"/>
            <a:ext cx="479425" cy="501650"/>
          </a:xfrm>
          <a:prstGeom prst="ellipse">
            <a:avLst/>
          </a:prstGeom>
          <a:solidFill>
            <a:srgbClr val="0000FF"/>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S2</a:t>
            </a:r>
          </a:p>
        </p:txBody>
      </p:sp>
      <p:sp>
        <p:nvSpPr>
          <p:cNvPr id="15365" name="Oval 5"/>
          <p:cNvSpPr>
            <a:spLocks noChangeArrowheads="1"/>
          </p:cNvSpPr>
          <p:nvPr/>
        </p:nvSpPr>
        <p:spPr bwMode="auto">
          <a:xfrm>
            <a:off x="6869113" y="3944938"/>
            <a:ext cx="479425" cy="501650"/>
          </a:xfrm>
          <a:prstGeom prst="ellipse">
            <a:avLst/>
          </a:prstGeom>
          <a:solidFill>
            <a:srgbClr val="CC0099"/>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D1</a:t>
            </a:r>
          </a:p>
        </p:txBody>
      </p:sp>
      <p:sp>
        <p:nvSpPr>
          <p:cNvPr id="15366" name="Oval 6"/>
          <p:cNvSpPr>
            <a:spLocks noChangeArrowheads="1"/>
          </p:cNvSpPr>
          <p:nvPr/>
        </p:nvSpPr>
        <p:spPr bwMode="auto">
          <a:xfrm>
            <a:off x="1944688" y="3943350"/>
            <a:ext cx="479425" cy="501650"/>
          </a:xfrm>
          <a:prstGeom prst="ellipse">
            <a:avLst/>
          </a:prstGeom>
          <a:solidFill>
            <a:srgbClr val="0000FF"/>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D2</a:t>
            </a:r>
          </a:p>
        </p:txBody>
      </p:sp>
      <p:sp>
        <p:nvSpPr>
          <p:cNvPr id="15367" name="Text Box 7"/>
          <p:cNvSpPr txBox="1">
            <a:spLocks noChangeArrowheads="1"/>
          </p:cNvSpPr>
          <p:nvPr/>
        </p:nvSpPr>
        <p:spPr bwMode="auto">
          <a:xfrm>
            <a:off x="4200525" y="2292350"/>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pic>
        <p:nvPicPr>
          <p:cNvPr id="15368" name="Picture 8" descr="AP"/>
          <p:cNvPicPr>
            <a:picLocks noChangeAspect="1" noChangeArrowheads="1"/>
          </p:cNvPicPr>
          <p:nvPr/>
        </p:nvPicPr>
        <p:blipFill>
          <a:blip r:embed="rId4" cstate="print"/>
          <a:srcRect/>
          <a:stretch>
            <a:fillRect/>
          </a:stretch>
        </p:blipFill>
        <p:spPr bwMode="auto">
          <a:xfrm>
            <a:off x="4332288" y="2701925"/>
            <a:ext cx="823912" cy="563563"/>
          </a:xfrm>
          <a:prstGeom prst="rect">
            <a:avLst/>
          </a:prstGeom>
          <a:noFill/>
          <a:ln w="9525">
            <a:noFill/>
            <a:miter lim="800000"/>
            <a:headEnd/>
            <a:tailEnd/>
          </a:ln>
        </p:spPr>
      </p:pic>
      <p:sp>
        <p:nvSpPr>
          <p:cNvPr id="47" name="Oval 6"/>
          <p:cNvSpPr>
            <a:spLocks noChangeArrowheads="1"/>
          </p:cNvSpPr>
          <p:nvPr/>
        </p:nvSpPr>
        <p:spPr bwMode="auto">
          <a:xfrm>
            <a:off x="1663700" y="1522413"/>
            <a:ext cx="1066800" cy="995362"/>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48" name="Oval 7"/>
          <p:cNvSpPr>
            <a:spLocks noChangeArrowheads="1"/>
          </p:cNvSpPr>
          <p:nvPr/>
        </p:nvSpPr>
        <p:spPr bwMode="auto">
          <a:xfrm>
            <a:off x="765175" y="577850"/>
            <a:ext cx="3059113" cy="2817813"/>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9" name="Oval 9"/>
          <p:cNvSpPr>
            <a:spLocks noChangeArrowheads="1"/>
          </p:cNvSpPr>
          <p:nvPr/>
        </p:nvSpPr>
        <p:spPr bwMode="auto">
          <a:xfrm>
            <a:off x="277813" y="-20638"/>
            <a:ext cx="4246562" cy="3930651"/>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50" name="Oval 10"/>
          <p:cNvSpPr>
            <a:spLocks noChangeArrowheads="1"/>
          </p:cNvSpPr>
          <p:nvPr/>
        </p:nvSpPr>
        <p:spPr bwMode="auto">
          <a:xfrm>
            <a:off x="-228600" y="-534988"/>
            <a:ext cx="5233988" cy="5008563"/>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23" name="Oval 7"/>
          <p:cNvSpPr>
            <a:spLocks noChangeArrowheads="1"/>
          </p:cNvSpPr>
          <p:nvPr/>
        </p:nvSpPr>
        <p:spPr bwMode="auto">
          <a:xfrm>
            <a:off x="1235075" y="1128713"/>
            <a:ext cx="1978025" cy="1785937"/>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215054" name="Rectangle 14"/>
          <p:cNvSpPr>
            <a:spLocks noChangeArrowheads="1"/>
          </p:cNvSpPr>
          <p:nvPr/>
        </p:nvSpPr>
        <p:spPr bwMode="auto">
          <a:xfrm>
            <a:off x="1282700" y="4516438"/>
            <a:ext cx="427038" cy="188912"/>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215055" name="Rectangle 15"/>
          <p:cNvSpPr>
            <a:spLocks noChangeArrowheads="1"/>
          </p:cNvSpPr>
          <p:nvPr/>
        </p:nvSpPr>
        <p:spPr bwMode="auto">
          <a:xfrm>
            <a:off x="3770313" y="3319463"/>
            <a:ext cx="427037" cy="188912"/>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2" name="Oval 6"/>
          <p:cNvSpPr>
            <a:spLocks noChangeArrowheads="1"/>
          </p:cNvSpPr>
          <p:nvPr/>
        </p:nvSpPr>
        <p:spPr bwMode="auto">
          <a:xfrm>
            <a:off x="6483350" y="1503363"/>
            <a:ext cx="1066800" cy="995362"/>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3" name="Oval 7"/>
          <p:cNvSpPr>
            <a:spLocks noChangeArrowheads="1"/>
          </p:cNvSpPr>
          <p:nvPr/>
        </p:nvSpPr>
        <p:spPr bwMode="auto">
          <a:xfrm>
            <a:off x="5584825" y="558800"/>
            <a:ext cx="3059113" cy="2817813"/>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 name="Oval 9"/>
          <p:cNvSpPr>
            <a:spLocks noChangeArrowheads="1"/>
          </p:cNvSpPr>
          <p:nvPr/>
        </p:nvSpPr>
        <p:spPr bwMode="auto">
          <a:xfrm>
            <a:off x="5097463" y="-39688"/>
            <a:ext cx="4246562" cy="3930651"/>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5" name="Oval 10"/>
          <p:cNvSpPr>
            <a:spLocks noChangeArrowheads="1"/>
          </p:cNvSpPr>
          <p:nvPr/>
        </p:nvSpPr>
        <p:spPr bwMode="auto">
          <a:xfrm>
            <a:off x="4591050" y="-554038"/>
            <a:ext cx="5233988" cy="5008563"/>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6" name="Oval 7"/>
          <p:cNvSpPr>
            <a:spLocks noChangeArrowheads="1"/>
          </p:cNvSpPr>
          <p:nvPr/>
        </p:nvSpPr>
        <p:spPr bwMode="auto">
          <a:xfrm>
            <a:off x="6054725" y="1109663"/>
            <a:ext cx="1978025" cy="1785937"/>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215061" name="Rectangle 21"/>
          <p:cNvSpPr>
            <a:spLocks noChangeArrowheads="1"/>
          </p:cNvSpPr>
          <p:nvPr/>
        </p:nvSpPr>
        <p:spPr bwMode="auto">
          <a:xfrm>
            <a:off x="6435725" y="4511675"/>
            <a:ext cx="427038" cy="188913"/>
          </a:xfrm>
          <a:prstGeom prst="rect">
            <a:avLst/>
          </a:prstGeom>
          <a:solidFill>
            <a:srgbClr val="0000FF"/>
          </a:solidFill>
          <a:ln w="9525">
            <a:noFill/>
            <a:miter lim="800000"/>
            <a:headEnd/>
            <a:tailEnd/>
          </a:ln>
        </p:spPr>
        <p:txBody>
          <a:bodyPr wrap="none" lIns="90488" tIns="44450" rIns="90488" bIns="44450" anchor="ctr"/>
          <a:lstStyle/>
          <a:p>
            <a:endParaRPr lang="en-US"/>
          </a:p>
        </p:txBody>
      </p:sp>
      <p:sp>
        <p:nvSpPr>
          <p:cNvPr id="215062" name="Rectangle 22"/>
          <p:cNvSpPr>
            <a:spLocks noChangeArrowheads="1"/>
          </p:cNvSpPr>
          <p:nvPr/>
        </p:nvSpPr>
        <p:spPr bwMode="auto">
          <a:xfrm>
            <a:off x="4852988" y="3335338"/>
            <a:ext cx="427037" cy="188912"/>
          </a:xfrm>
          <a:prstGeom prst="rect">
            <a:avLst/>
          </a:prstGeom>
          <a:solidFill>
            <a:srgbClr val="0000FF"/>
          </a:solidFill>
          <a:ln w="9525">
            <a:noFill/>
            <a:miter lim="800000"/>
            <a:headEnd/>
            <a:tailEnd/>
          </a:ln>
        </p:spPr>
        <p:txBody>
          <a:bodyPr wrap="none" lIns="90488" tIns="44450" rIns="90488" bIns="44450" anchor="ctr"/>
          <a:lstStyle/>
          <a:p>
            <a:endParaRPr lang="en-US"/>
          </a:p>
        </p:txBody>
      </p:sp>
      <p:sp>
        <p:nvSpPr>
          <p:cNvPr id="215063" name="Text Box 23"/>
          <p:cNvSpPr txBox="1">
            <a:spLocks noChangeArrowheads="1"/>
          </p:cNvSpPr>
          <p:nvPr/>
        </p:nvSpPr>
        <p:spPr bwMode="auto">
          <a:xfrm>
            <a:off x="555625" y="4719638"/>
            <a:ext cx="3213100" cy="4540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a:cs typeface="Arial" pitchFamily="34" charset="0"/>
              </a:rPr>
              <a:t>D2 overhears packet</a:t>
            </a:r>
          </a:p>
        </p:txBody>
      </p:sp>
      <p:sp>
        <p:nvSpPr>
          <p:cNvPr id="215064" name="Text Box 24"/>
          <p:cNvSpPr txBox="1">
            <a:spLocks noChangeArrowheads="1"/>
          </p:cNvSpPr>
          <p:nvPr/>
        </p:nvSpPr>
        <p:spPr bwMode="auto">
          <a:xfrm>
            <a:off x="6102350" y="4794250"/>
            <a:ext cx="3213100" cy="4540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a:cs typeface="Arial" pitchFamily="34" charset="0"/>
              </a:rPr>
              <a:t>D1 overhears packet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100"/>
                            </p:stCondLst>
                            <p:childTnLst>
                              <p:par>
                                <p:cTn id="8" presetID="1" presetClass="exit" presetSubtype="0" fill="hold" grpId="1" nodeType="afterEffect">
                                  <p:stCondLst>
                                    <p:cond delay="100"/>
                                  </p:stCondLst>
                                  <p:childTnLst>
                                    <p:set>
                                      <p:cBhvr>
                                        <p:cTn id="9" dur="1" fill="hold">
                                          <p:stCondLst>
                                            <p:cond delay="0"/>
                                          </p:stCondLst>
                                        </p:cTn>
                                        <p:tgtEl>
                                          <p:spTgt spid="47"/>
                                        </p:tgtEl>
                                        <p:attrNameLst>
                                          <p:attrName>style.visibility</p:attrName>
                                        </p:attrNameLst>
                                      </p:cBhvr>
                                      <p:to>
                                        <p:strVal val="hidden"/>
                                      </p:to>
                                    </p:set>
                                  </p:childTnLst>
                                </p:cTn>
                              </p:par>
                            </p:childTnLst>
                          </p:cTn>
                        </p:par>
                        <p:par>
                          <p:cTn id="10" fill="hold">
                            <p:stCondLst>
                              <p:cond delay="200"/>
                            </p:stCondLst>
                            <p:childTnLst>
                              <p:par>
                                <p:cTn id="11" presetID="1"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par>
                          <p:cTn id="13" fill="hold">
                            <p:stCondLst>
                              <p:cond delay="200"/>
                            </p:stCondLst>
                            <p:childTnLst>
                              <p:par>
                                <p:cTn id="14" presetID="1" presetClass="exit" presetSubtype="0" fill="hold" grpId="1" nodeType="afterEffect">
                                  <p:stCondLst>
                                    <p:cond delay="100"/>
                                  </p:stCondLst>
                                  <p:childTnLst>
                                    <p:set>
                                      <p:cBhvr>
                                        <p:cTn id="15" dur="1" fill="hold">
                                          <p:stCondLst>
                                            <p:cond delay="0"/>
                                          </p:stCondLst>
                                        </p:cTn>
                                        <p:tgtEl>
                                          <p:spTgt spid="23"/>
                                        </p:tgtEl>
                                        <p:attrNameLst>
                                          <p:attrName>style.visibility</p:attrName>
                                        </p:attrNameLst>
                                      </p:cBhvr>
                                      <p:to>
                                        <p:strVal val="hidden"/>
                                      </p:to>
                                    </p:set>
                                  </p:childTnLst>
                                </p:cTn>
                              </p:par>
                            </p:childTnLst>
                          </p:cTn>
                        </p:par>
                        <p:par>
                          <p:cTn id="16" fill="hold">
                            <p:stCondLst>
                              <p:cond delay="300"/>
                            </p:stCondLst>
                            <p:childTnLst>
                              <p:par>
                                <p:cTn id="17" presetID="1"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par>
                          <p:cTn id="19" fill="hold">
                            <p:stCondLst>
                              <p:cond delay="300"/>
                            </p:stCondLst>
                            <p:childTnLst>
                              <p:par>
                                <p:cTn id="20" presetID="1" presetClass="exit" presetSubtype="0" fill="hold" grpId="1" nodeType="afterEffect">
                                  <p:stCondLst>
                                    <p:cond delay="100"/>
                                  </p:stCondLst>
                                  <p:childTnLst>
                                    <p:set>
                                      <p:cBhvr>
                                        <p:cTn id="21" dur="1" fill="hold">
                                          <p:stCondLst>
                                            <p:cond delay="0"/>
                                          </p:stCondLst>
                                        </p:cTn>
                                        <p:tgtEl>
                                          <p:spTgt spid="48"/>
                                        </p:tgtEl>
                                        <p:attrNameLst>
                                          <p:attrName>style.visibility</p:attrName>
                                        </p:attrNameLst>
                                      </p:cBhvr>
                                      <p:to>
                                        <p:strVal val="hidden"/>
                                      </p:to>
                                    </p:set>
                                  </p:childTnLst>
                                </p:cTn>
                              </p:par>
                            </p:childTnLst>
                          </p:cTn>
                        </p:par>
                        <p:par>
                          <p:cTn id="22" fill="hold">
                            <p:stCondLst>
                              <p:cond delay="400"/>
                            </p:stCondLst>
                            <p:childTnLst>
                              <p:par>
                                <p:cTn id="23" presetID="1"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400"/>
                            </p:stCondLst>
                            <p:childTnLst>
                              <p:par>
                                <p:cTn id="26" presetID="1" presetClass="exit" presetSubtype="0" fill="hold" grpId="1" nodeType="afterEffect">
                                  <p:stCondLst>
                                    <p:cond delay="100"/>
                                  </p:stCondLst>
                                  <p:childTnLst>
                                    <p:set>
                                      <p:cBhvr>
                                        <p:cTn id="27" dur="1" fill="hold">
                                          <p:stCondLst>
                                            <p:cond delay="0"/>
                                          </p:stCondLst>
                                        </p:cTn>
                                        <p:tgtEl>
                                          <p:spTgt spid="49"/>
                                        </p:tgtEl>
                                        <p:attrNameLst>
                                          <p:attrName>style.visibility</p:attrName>
                                        </p:attrNameLst>
                                      </p:cBhvr>
                                      <p:to>
                                        <p:strVal val="hidden"/>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par>
                          <p:cTn id="31" fill="hold">
                            <p:stCondLst>
                              <p:cond delay="500"/>
                            </p:stCondLst>
                            <p:childTnLst>
                              <p:par>
                                <p:cTn id="32" presetID="1" presetClass="exit" presetSubtype="0" fill="hold" grpId="1" nodeType="afterEffect">
                                  <p:stCondLst>
                                    <p:cond delay="500"/>
                                  </p:stCondLst>
                                  <p:childTnLst>
                                    <p:set>
                                      <p:cBhvr>
                                        <p:cTn id="33" dur="1" fill="hold">
                                          <p:stCondLst>
                                            <p:cond delay="0"/>
                                          </p:stCondLst>
                                        </p:cTn>
                                        <p:tgtEl>
                                          <p:spTgt spid="50"/>
                                        </p:tgtEl>
                                        <p:attrNameLst>
                                          <p:attrName>style.visibility</p:attrName>
                                        </p:attrNameLst>
                                      </p:cBhvr>
                                      <p:to>
                                        <p:strVal val="hidden"/>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150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0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xit" presetSubtype="0" fill="hold" grpId="1" nodeType="withEffect">
                                  <p:stCondLst>
                                    <p:cond delay="100"/>
                                  </p:stCondLst>
                                  <p:childTnLst>
                                    <p:set>
                                      <p:cBhvr>
                                        <p:cTn id="48" dur="1" fill="hold">
                                          <p:stCondLst>
                                            <p:cond delay="0"/>
                                          </p:stCondLst>
                                        </p:cTn>
                                        <p:tgtEl>
                                          <p:spTgt spid="215063"/>
                                        </p:tgtEl>
                                        <p:attrNameLst>
                                          <p:attrName>style.visibility</p:attrName>
                                        </p:attrNameLst>
                                      </p:cBhvr>
                                      <p:to>
                                        <p:strVal val="hidden"/>
                                      </p:to>
                                    </p:set>
                                  </p:childTnLst>
                                </p:cTn>
                              </p:par>
                            </p:childTnLst>
                          </p:cTn>
                        </p:par>
                        <p:par>
                          <p:cTn id="49" fill="hold">
                            <p:stCondLst>
                              <p:cond delay="100"/>
                            </p:stCondLst>
                            <p:childTnLst>
                              <p:par>
                                <p:cTn id="50" presetID="1" presetClass="exit" presetSubtype="0" fill="hold" grpId="1" nodeType="afterEffect">
                                  <p:stCondLst>
                                    <p:cond delay="100"/>
                                  </p:stCondLst>
                                  <p:childTnLst>
                                    <p:set>
                                      <p:cBhvr>
                                        <p:cTn id="51" dur="1" fill="hold">
                                          <p:stCondLst>
                                            <p:cond delay="0"/>
                                          </p:stCondLst>
                                        </p:cTn>
                                        <p:tgtEl>
                                          <p:spTgt spid="2"/>
                                        </p:tgtEl>
                                        <p:attrNameLst>
                                          <p:attrName>style.visibility</p:attrName>
                                        </p:attrNameLst>
                                      </p:cBhvr>
                                      <p:to>
                                        <p:strVal val="hidden"/>
                                      </p:to>
                                    </p:set>
                                  </p:childTnLst>
                                </p:cTn>
                              </p:par>
                            </p:childTnLst>
                          </p:cTn>
                        </p:par>
                        <p:par>
                          <p:cTn id="52" fill="hold">
                            <p:stCondLst>
                              <p:cond delay="200"/>
                            </p:stCondLst>
                            <p:childTnLst>
                              <p:par>
                                <p:cTn id="53" presetID="1"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par>
                          <p:cTn id="55" fill="hold">
                            <p:stCondLst>
                              <p:cond delay="200"/>
                            </p:stCondLst>
                            <p:childTnLst>
                              <p:par>
                                <p:cTn id="56" presetID="1" presetClass="exit" presetSubtype="0" fill="hold" grpId="1" nodeType="afterEffect">
                                  <p:stCondLst>
                                    <p:cond delay="100"/>
                                  </p:stCondLst>
                                  <p:childTnLst>
                                    <p:set>
                                      <p:cBhvr>
                                        <p:cTn id="57" dur="1" fill="hold">
                                          <p:stCondLst>
                                            <p:cond delay="0"/>
                                          </p:stCondLst>
                                        </p:cTn>
                                        <p:tgtEl>
                                          <p:spTgt spid="6"/>
                                        </p:tgtEl>
                                        <p:attrNameLst>
                                          <p:attrName>style.visibility</p:attrName>
                                        </p:attrNameLst>
                                      </p:cBhvr>
                                      <p:to>
                                        <p:strVal val="hidden"/>
                                      </p:to>
                                    </p:set>
                                  </p:childTnLst>
                                </p:cTn>
                              </p:par>
                            </p:childTnLst>
                          </p:cTn>
                        </p:par>
                        <p:par>
                          <p:cTn id="58" fill="hold">
                            <p:stCondLst>
                              <p:cond delay="300"/>
                            </p:stCondLst>
                            <p:childTnLst>
                              <p:par>
                                <p:cTn id="59" presetID="1" presetClass="entr" presetSubtype="0"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par>
                          <p:cTn id="61" fill="hold">
                            <p:stCondLst>
                              <p:cond delay="300"/>
                            </p:stCondLst>
                            <p:childTnLst>
                              <p:par>
                                <p:cTn id="62" presetID="1" presetClass="exit" presetSubtype="0" fill="hold" grpId="1" nodeType="afterEffect">
                                  <p:stCondLst>
                                    <p:cond delay="100"/>
                                  </p:stCondLst>
                                  <p:childTnLst>
                                    <p:set>
                                      <p:cBhvr>
                                        <p:cTn id="63" dur="1" fill="hold">
                                          <p:stCondLst>
                                            <p:cond delay="0"/>
                                          </p:stCondLst>
                                        </p:cTn>
                                        <p:tgtEl>
                                          <p:spTgt spid="3"/>
                                        </p:tgtEl>
                                        <p:attrNameLst>
                                          <p:attrName>style.visibility</p:attrName>
                                        </p:attrNameLst>
                                      </p:cBhvr>
                                      <p:to>
                                        <p:strVal val="hidden"/>
                                      </p:to>
                                    </p:set>
                                  </p:childTnLst>
                                </p:cTn>
                              </p:par>
                            </p:childTnLst>
                          </p:cTn>
                        </p:par>
                        <p:par>
                          <p:cTn id="64" fill="hold">
                            <p:stCondLst>
                              <p:cond delay="400"/>
                            </p:stCondLst>
                            <p:childTnLst>
                              <p:par>
                                <p:cTn id="65" presetID="1"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par>
                          <p:cTn id="67" fill="hold">
                            <p:stCondLst>
                              <p:cond delay="400"/>
                            </p:stCondLst>
                            <p:childTnLst>
                              <p:par>
                                <p:cTn id="68" presetID="1" presetClass="exit" presetSubtype="0" fill="hold" grpId="1" nodeType="afterEffect">
                                  <p:stCondLst>
                                    <p:cond delay="100"/>
                                  </p:stCondLst>
                                  <p:childTnLst>
                                    <p:set>
                                      <p:cBhvr>
                                        <p:cTn id="69" dur="1" fill="hold">
                                          <p:stCondLst>
                                            <p:cond delay="0"/>
                                          </p:stCondLst>
                                        </p:cTn>
                                        <p:tgtEl>
                                          <p:spTgt spid="4"/>
                                        </p:tgtEl>
                                        <p:attrNameLst>
                                          <p:attrName>style.visibility</p:attrName>
                                        </p:attrNameLst>
                                      </p:cBhvr>
                                      <p:to>
                                        <p:strVal val="hidden"/>
                                      </p:to>
                                    </p:se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par>
                          <p:cTn id="73" fill="hold">
                            <p:stCondLst>
                              <p:cond delay="500"/>
                            </p:stCondLst>
                            <p:childTnLst>
                              <p:par>
                                <p:cTn id="74" presetID="1" presetClass="exit" presetSubtype="0" fill="hold" grpId="1" nodeType="afterEffect">
                                  <p:stCondLst>
                                    <p:cond delay="500"/>
                                  </p:stCondLst>
                                  <p:childTnLst>
                                    <p:set>
                                      <p:cBhvr>
                                        <p:cTn id="75" dur="1" fill="hold">
                                          <p:stCondLst>
                                            <p:cond delay="0"/>
                                          </p:stCondLst>
                                        </p:cTn>
                                        <p:tgtEl>
                                          <p:spTgt spid="5"/>
                                        </p:tgtEl>
                                        <p:attrNameLst>
                                          <p:attrName>style.visibility</p:attrName>
                                        </p:attrNameLst>
                                      </p:cBhvr>
                                      <p:to>
                                        <p:strVal val="hidden"/>
                                      </p:to>
                                    </p:set>
                                  </p:childTnLst>
                                </p:cTn>
                              </p:par>
                            </p:childTnLst>
                          </p:cTn>
                        </p:par>
                        <p:par>
                          <p:cTn id="76" fill="hold">
                            <p:stCondLst>
                              <p:cond delay="1000"/>
                            </p:stCondLst>
                            <p:childTnLst>
                              <p:par>
                                <p:cTn id="77" presetID="1" presetClass="entr" presetSubtype="0" fill="hold" grpId="0" nodeType="afterEffect">
                                  <p:stCondLst>
                                    <p:cond delay="0"/>
                                  </p:stCondLst>
                                  <p:childTnLst>
                                    <p:set>
                                      <p:cBhvr>
                                        <p:cTn id="78" dur="1" fill="hold">
                                          <p:stCondLst>
                                            <p:cond delay="0"/>
                                          </p:stCondLst>
                                        </p:cTn>
                                        <p:tgtEl>
                                          <p:spTgt spid="2150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506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9" grpId="0" animBg="1"/>
      <p:bldP spid="49" grpId="1" animBg="1"/>
      <p:bldP spid="50" grpId="0" animBg="1"/>
      <p:bldP spid="50" grpId="1" animBg="1"/>
      <p:bldP spid="23" grpId="0" animBg="1"/>
      <p:bldP spid="23" grpId="1" animBg="1"/>
      <p:bldP spid="215054" grpId="0" animBg="1"/>
      <p:bldP spid="215055" grpId="0" animBg="1"/>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215061" grpId="0" animBg="1"/>
      <p:bldP spid="215062" grpId="0" animBg="1"/>
      <p:bldP spid="215063" grpId="0"/>
      <p:bldP spid="215063" grpId="1"/>
      <p:bldP spid="2150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Beyond Duplex Communications</a:t>
            </a:r>
          </a:p>
        </p:txBody>
      </p:sp>
      <p:sp>
        <p:nvSpPr>
          <p:cNvPr id="16387" name="Oval 3"/>
          <p:cNvSpPr>
            <a:spLocks noChangeArrowheads="1"/>
          </p:cNvSpPr>
          <p:nvPr/>
        </p:nvSpPr>
        <p:spPr bwMode="auto">
          <a:xfrm>
            <a:off x="1927225" y="1749425"/>
            <a:ext cx="479425" cy="501650"/>
          </a:xfrm>
          <a:prstGeom prst="ellipse">
            <a:avLst/>
          </a:prstGeom>
          <a:solidFill>
            <a:srgbClr val="CC0099"/>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S1</a:t>
            </a:r>
          </a:p>
        </p:txBody>
      </p:sp>
      <p:sp>
        <p:nvSpPr>
          <p:cNvPr id="16388" name="Oval 4"/>
          <p:cNvSpPr>
            <a:spLocks noChangeArrowheads="1"/>
          </p:cNvSpPr>
          <p:nvPr/>
        </p:nvSpPr>
        <p:spPr bwMode="auto">
          <a:xfrm>
            <a:off x="6762750" y="1749425"/>
            <a:ext cx="479425" cy="501650"/>
          </a:xfrm>
          <a:prstGeom prst="ellipse">
            <a:avLst/>
          </a:prstGeom>
          <a:solidFill>
            <a:srgbClr val="0000FF"/>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S2</a:t>
            </a:r>
          </a:p>
        </p:txBody>
      </p:sp>
      <p:sp>
        <p:nvSpPr>
          <p:cNvPr id="16389" name="Oval 5"/>
          <p:cNvSpPr>
            <a:spLocks noChangeArrowheads="1"/>
          </p:cNvSpPr>
          <p:nvPr/>
        </p:nvSpPr>
        <p:spPr bwMode="auto">
          <a:xfrm>
            <a:off x="6869113" y="3944938"/>
            <a:ext cx="479425" cy="501650"/>
          </a:xfrm>
          <a:prstGeom prst="ellipse">
            <a:avLst/>
          </a:prstGeom>
          <a:solidFill>
            <a:srgbClr val="CC0099"/>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D1</a:t>
            </a:r>
          </a:p>
        </p:txBody>
      </p:sp>
      <p:sp>
        <p:nvSpPr>
          <p:cNvPr id="16390" name="Oval 6"/>
          <p:cNvSpPr>
            <a:spLocks noChangeArrowheads="1"/>
          </p:cNvSpPr>
          <p:nvPr/>
        </p:nvSpPr>
        <p:spPr bwMode="auto">
          <a:xfrm>
            <a:off x="1944688" y="3943350"/>
            <a:ext cx="479425" cy="501650"/>
          </a:xfrm>
          <a:prstGeom prst="ellipse">
            <a:avLst/>
          </a:prstGeom>
          <a:solidFill>
            <a:srgbClr val="0000FF"/>
          </a:solidFill>
          <a:ln w="9525">
            <a:noFill/>
            <a:round/>
            <a:headEnd/>
            <a:tailEnd/>
          </a:ln>
        </p:spPr>
        <p:txBody>
          <a:bodyPr wrap="none" lIns="90488" tIns="44450" rIns="90488" bIns="44450" anchor="ctr"/>
          <a:lstStyle/>
          <a:p>
            <a:pPr algn="ctr" eaLnBrk="0" hangingPunct="0">
              <a:spcBef>
                <a:spcPct val="20000"/>
              </a:spcBef>
            </a:pPr>
            <a:r>
              <a:rPr lang="en-US" sz="2400" b="1">
                <a:solidFill>
                  <a:schemeClr val="bg1"/>
                </a:solidFill>
                <a:latin typeface="Comic Sans MS" pitchFamily="66" charset="0"/>
              </a:rPr>
              <a:t>D2</a:t>
            </a:r>
          </a:p>
        </p:txBody>
      </p:sp>
      <p:sp>
        <p:nvSpPr>
          <p:cNvPr id="16391" name="Text Box 7"/>
          <p:cNvSpPr txBox="1">
            <a:spLocks noChangeArrowheads="1"/>
          </p:cNvSpPr>
          <p:nvPr/>
        </p:nvSpPr>
        <p:spPr bwMode="auto">
          <a:xfrm>
            <a:off x="4200525" y="2292350"/>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pic>
        <p:nvPicPr>
          <p:cNvPr id="16392" name="Picture 8" descr="AP"/>
          <p:cNvPicPr>
            <a:picLocks noChangeAspect="1" noChangeArrowheads="1"/>
          </p:cNvPicPr>
          <p:nvPr/>
        </p:nvPicPr>
        <p:blipFill>
          <a:blip r:embed="rId4" cstate="print"/>
          <a:srcRect/>
          <a:stretch>
            <a:fillRect/>
          </a:stretch>
        </p:blipFill>
        <p:spPr bwMode="auto">
          <a:xfrm>
            <a:off x="4332288" y="2701925"/>
            <a:ext cx="823912" cy="563563"/>
          </a:xfrm>
          <a:prstGeom prst="rect">
            <a:avLst/>
          </a:prstGeom>
          <a:noFill/>
          <a:ln w="9525">
            <a:noFill/>
            <a:miter lim="800000"/>
            <a:headEnd/>
            <a:tailEnd/>
          </a:ln>
        </p:spPr>
      </p:pic>
      <p:sp>
        <p:nvSpPr>
          <p:cNvPr id="16393" name="Rectangle 9"/>
          <p:cNvSpPr>
            <a:spLocks noChangeArrowheads="1"/>
          </p:cNvSpPr>
          <p:nvPr/>
        </p:nvSpPr>
        <p:spPr bwMode="auto">
          <a:xfrm>
            <a:off x="1282700" y="4516438"/>
            <a:ext cx="427038" cy="188912"/>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16394" name="Rectangle 10"/>
          <p:cNvSpPr>
            <a:spLocks noChangeArrowheads="1"/>
          </p:cNvSpPr>
          <p:nvPr/>
        </p:nvSpPr>
        <p:spPr bwMode="auto">
          <a:xfrm>
            <a:off x="3770313" y="3319463"/>
            <a:ext cx="427037" cy="188912"/>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16395" name="Rectangle 11"/>
          <p:cNvSpPr>
            <a:spLocks noChangeArrowheads="1"/>
          </p:cNvSpPr>
          <p:nvPr/>
        </p:nvSpPr>
        <p:spPr bwMode="auto">
          <a:xfrm>
            <a:off x="6435725" y="4511675"/>
            <a:ext cx="427038" cy="188913"/>
          </a:xfrm>
          <a:prstGeom prst="rect">
            <a:avLst/>
          </a:prstGeom>
          <a:solidFill>
            <a:srgbClr val="0000FF"/>
          </a:solidFill>
          <a:ln w="9525">
            <a:noFill/>
            <a:miter lim="800000"/>
            <a:headEnd/>
            <a:tailEnd/>
          </a:ln>
        </p:spPr>
        <p:txBody>
          <a:bodyPr wrap="none" lIns="90488" tIns="44450" rIns="90488" bIns="44450" anchor="ctr"/>
          <a:lstStyle/>
          <a:p>
            <a:endParaRPr lang="en-US"/>
          </a:p>
        </p:txBody>
      </p:sp>
      <p:sp>
        <p:nvSpPr>
          <p:cNvPr id="16396" name="Rectangle 12"/>
          <p:cNvSpPr>
            <a:spLocks noChangeArrowheads="1"/>
          </p:cNvSpPr>
          <p:nvPr/>
        </p:nvSpPr>
        <p:spPr bwMode="auto">
          <a:xfrm>
            <a:off x="4852988" y="3335338"/>
            <a:ext cx="427037" cy="188912"/>
          </a:xfrm>
          <a:prstGeom prst="rect">
            <a:avLst/>
          </a:prstGeom>
          <a:solidFill>
            <a:srgbClr val="0000FF"/>
          </a:solidFill>
          <a:ln w="9525">
            <a:noFill/>
            <a:miter lim="800000"/>
            <a:headEnd/>
            <a:tailEnd/>
          </a:ln>
        </p:spPr>
        <p:txBody>
          <a:bodyPr wrap="none" lIns="90488" tIns="44450" rIns="90488" bIns="44450" anchor="ctr"/>
          <a:lstStyle/>
          <a:p>
            <a:endParaRPr lang="en-US"/>
          </a:p>
        </p:txBody>
      </p:sp>
      <p:grpSp>
        <p:nvGrpSpPr>
          <p:cNvPr id="2" name="Group 13"/>
          <p:cNvGrpSpPr>
            <a:grpSpLocks/>
          </p:cNvGrpSpPr>
          <p:nvPr/>
        </p:nvGrpSpPr>
        <p:grpSpPr bwMode="auto">
          <a:xfrm>
            <a:off x="4138613" y="3152775"/>
            <a:ext cx="1978025" cy="515938"/>
            <a:chOff x="2607" y="1986"/>
            <a:chExt cx="1246" cy="325"/>
          </a:xfrm>
        </p:grpSpPr>
        <p:sp>
          <p:nvSpPr>
            <p:cNvPr id="16420" name="Text Box 14"/>
            <p:cNvSpPr txBox="1">
              <a:spLocks noChangeArrowheads="1"/>
            </p:cNvSpPr>
            <p:nvPr/>
          </p:nvSpPr>
          <p:spPr bwMode="auto">
            <a:xfrm>
              <a:off x="2607" y="2011"/>
              <a:ext cx="570" cy="286"/>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i="1">
                  <a:solidFill>
                    <a:srgbClr val="000000"/>
                  </a:solidFill>
                  <a:latin typeface="Arial Narrow" pitchFamily="34" charset="0"/>
                </a:rPr>
                <a:t>XOR</a:t>
              </a:r>
            </a:p>
          </p:txBody>
        </p:sp>
        <p:grpSp>
          <p:nvGrpSpPr>
            <p:cNvPr id="3" name="Group 15"/>
            <p:cNvGrpSpPr>
              <a:grpSpLocks/>
            </p:cNvGrpSpPr>
            <p:nvPr/>
          </p:nvGrpSpPr>
          <p:grpSpPr bwMode="auto">
            <a:xfrm>
              <a:off x="3504" y="2099"/>
              <a:ext cx="269" cy="131"/>
              <a:chOff x="2730" y="1756"/>
              <a:chExt cx="269" cy="131"/>
            </a:xfrm>
          </p:grpSpPr>
          <p:sp>
            <p:nvSpPr>
              <p:cNvPr id="16423" name="Rectangle 16"/>
              <p:cNvSpPr>
                <a:spLocks noChangeArrowheads="1"/>
              </p:cNvSpPr>
              <p:nvPr/>
            </p:nvSpPr>
            <p:spPr bwMode="auto">
              <a:xfrm>
                <a:off x="2730" y="1768"/>
                <a:ext cx="269" cy="11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16424" name="Line 17"/>
              <p:cNvSpPr>
                <a:spLocks noChangeShapeType="1"/>
              </p:cNvSpPr>
              <p:nvPr/>
            </p:nvSpPr>
            <p:spPr bwMode="auto">
              <a:xfrm>
                <a:off x="2810" y="1756"/>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16425" name="Line 18"/>
              <p:cNvSpPr>
                <a:spLocks noChangeShapeType="1"/>
              </p:cNvSpPr>
              <p:nvPr/>
            </p:nvSpPr>
            <p:spPr bwMode="auto">
              <a:xfrm>
                <a:off x="2731" y="1767"/>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16426" name="Line 19"/>
              <p:cNvSpPr>
                <a:spLocks noChangeShapeType="1"/>
              </p:cNvSpPr>
              <p:nvPr/>
            </p:nvSpPr>
            <p:spPr bwMode="auto">
              <a:xfrm>
                <a:off x="2896" y="1758"/>
                <a:ext cx="91" cy="112"/>
              </a:xfrm>
              <a:prstGeom prst="line">
                <a:avLst/>
              </a:prstGeom>
              <a:noFill/>
              <a:ln w="38100">
                <a:solidFill>
                  <a:srgbClr val="0033CC"/>
                </a:solidFill>
                <a:round/>
                <a:headEnd/>
                <a:tailEnd/>
              </a:ln>
            </p:spPr>
            <p:txBody>
              <a:bodyPr lIns="90488" tIns="44450" rIns="90488" bIns="44450"/>
              <a:lstStyle/>
              <a:p>
                <a:endParaRPr lang="en-US"/>
              </a:p>
            </p:txBody>
          </p:sp>
        </p:grpSp>
        <p:sp>
          <p:nvSpPr>
            <p:cNvPr id="16422" name="Text Box 20"/>
            <p:cNvSpPr txBox="1">
              <a:spLocks noChangeArrowheads="1"/>
            </p:cNvSpPr>
            <p:nvPr/>
          </p:nvSpPr>
          <p:spPr bwMode="auto">
            <a:xfrm>
              <a:off x="3283" y="1986"/>
              <a:ext cx="570" cy="3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solidFill>
                    <a:srgbClr val="000000"/>
                  </a:solidFill>
                  <a:latin typeface="Arial Narrow" pitchFamily="34" charset="0"/>
                </a:rPr>
                <a:t>=</a:t>
              </a:r>
            </a:p>
          </p:txBody>
        </p:sp>
      </p:grpSp>
      <p:sp>
        <p:nvSpPr>
          <p:cNvPr id="47" name="Oval 6"/>
          <p:cNvSpPr>
            <a:spLocks noChangeArrowheads="1"/>
          </p:cNvSpPr>
          <p:nvPr/>
        </p:nvSpPr>
        <p:spPr bwMode="auto">
          <a:xfrm>
            <a:off x="3662363" y="2576513"/>
            <a:ext cx="1954212" cy="1047750"/>
          </a:xfrm>
          <a:prstGeom prst="ellipse">
            <a:avLst/>
          </a:prstGeom>
          <a:noFill/>
          <a:ln w="9525">
            <a:solidFill>
              <a:srgbClr val="777777"/>
            </a:solidFill>
            <a:round/>
            <a:headEnd/>
            <a:tailEnd type="none" w="lg" len="lg"/>
          </a:ln>
        </p:spPr>
        <p:txBody>
          <a:bodyPr wrap="none" lIns="90488" tIns="44450" rIns="90488" bIns="44450" anchor="ctr"/>
          <a:lstStyle/>
          <a:p>
            <a:endParaRPr lang="en-US"/>
          </a:p>
        </p:txBody>
      </p:sp>
      <p:sp>
        <p:nvSpPr>
          <p:cNvPr id="48" name="Oval 7"/>
          <p:cNvSpPr>
            <a:spLocks noChangeArrowheads="1"/>
          </p:cNvSpPr>
          <p:nvPr/>
        </p:nvSpPr>
        <p:spPr bwMode="auto">
          <a:xfrm>
            <a:off x="2430463" y="1671638"/>
            <a:ext cx="4665662" cy="2652712"/>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49" name="Oval 9"/>
          <p:cNvSpPr>
            <a:spLocks noChangeArrowheads="1"/>
          </p:cNvSpPr>
          <p:nvPr/>
        </p:nvSpPr>
        <p:spPr bwMode="auto">
          <a:xfrm>
            <a:off x="1639888" y="1100138"/>
            <a:ext cx="6480175" cy="3700462"/>
          </a:xfrm>
          <a:prstGeom prst="ellipse">
            <a:avLst/>
          </a:prstGeom>
          <a:noFill/>
          <a:ln w="9525">
            <a:solidFill>
              <a:srgbClr val="777777"/>
            </a:solidFill>
            <a:prstDash val="dashDot"/>
            <a:round/>
            <a:headEnd/>
            <a:tailEnd type="none" w="lg" len="lg"/>
          </a:ln>
        </p:spPr>
        <p:txBody>
          <a:bodyPr wrap="none" lIns="90488" tIns="44450" rIns="90488" bIns="44450" anchor="ctr"/>
          <a:lstStyle/>
          <a:p>
            <a:endParaRPr lang="en-US"/>
          </a:p>
        </p:txBody>
      </p:sp>
      <p:sp>
        <p:nvSpPr>
          <p:cNvPr id="50" name="Oval 10"/>
          <p:cNvSpPr>
            <a:spLocks noChangeArrowheads="1"/>
          </p:cNvSpPr>
          <p:nvPr/>
        </p:nvSpPr>
        <p:spPr bwMode="auto">
          <a:xfrm>
            <a:off x="885825" y="609600"/>
            <a:ext cx="7985125" cy="4716463"/>
          </a:xfrm>
          <a:prstGeom prst="ellipse">
            <a:avLst/>
          </a:prstGeom>
          <a:noFill/>
          <a:ln w="9525">
            <a:solidFill>
              <a:srgbClr val="777777"/>
            </a:solidFill>
            <a:prstDash val="dash"/>
            <a:round/>
            <a:headEnd/>
            <a:tailEnd type="none" w="lg" len="lg"/>
          </a:ln>
        </p:spPr>
        <p:txBody>
          <a:bodyPr wrap="none" lIns="90488" tIns="44450" rIns="90488" bIns="44450" anchor="ctr"/>
          <a:lstStyle/>
          <a:p>
            <a:endParaRPr lang="en-US"/>
          </a:p>
        </p:txBody>
      </p:sp>
      <p:sp>
        <p:nvSpPr>
          <p:cNvPr id="23" name="Oval 7"/>
          <p:cNvSpPr>
            <a:spLocks noChangeArrowheads="1"/>
          </p:cNvSpPr>
          <p:nvPr/>
        </p:nvSpPr>
        <p:spPr bwMode="auto">
          <a:xfrm>
            <a:off x="3173413" y="2198688"/>
            <a:ext cx="3017837" cy="1682750"/>
          </a:xfrm>
          <a:prstGeom prst="ellipse">
            <a:avLst/>
          </a:prstGeom>
          <a:noFill/>
          <a:ln w="9525">
            <a:solidFill>
              <a:srgbClr val="777777"/>
            </a:solidFill>
            <a:prstDash val="lgDashDotDot"/>
            <a:round/>
            <a:headEnd/>
            <a:tailEnd type="none" w="lg" len="lg"/>
          </a:ln>
        </p:spPr>
        <p:txBody>
          <a:bodyPr wrap="none" lIns="90488" tIns="44450" rIns="90488" bIns="44450" anchor="ctr"/>
          <a:lstStyle/>
          <a:p>
            <a:endParaRPr lang="en-US"/>
          </a:p>
        </p:txBody>
      </p:sp>
      <p:sp>
        <p:nvSpPr>
          <p:cNvPr id="217114" name="Rectangle 26"/>
          <p:cNvSpPr>
            <a:spLocks noChangeArrowheads="1"/>
          </p:cNvSpPr>
          <p:nvPr/>
        </p:nvSpPr>
        <p:spPr bwMode="auto">
          <a:xfrm>
            <a:off x="3089275" y="4559300"/>
            <a:ext cx="442913" cy="185738"/>
          </a:xfrm>
          <a:prstGeom prst="rect">
            <a:avLst/>
          </a:prstGeom>
          <a:solidFill>
            <a:srgbClr val="0033CC"/>
          </a:solidFill>
          <a:ln w="9525">
            <a:noFill/>
            <a:miter lim="800000"/>
            <a:headEnd/>
            <a:tailEnd/>
          </a:ln>
        </p:spPr>
        <p:txBody>
          <a:bodyPr wrap="none" lIns="90488" tIns="44450" rIns="90488" bIns="44450" anchor="ctr"/>
          <a:lstStyle/>
          <a:p>
            <a:endParaRPr lang="en-US"/>
          </a:p>
        </p:txBody>
      </p:sp>
      <p:sp>
        <p:nvSpPr>
          <p:cNvPr id="217115" name="Rectangle 27"/>
          <p:cNvSpPr>
            <a:spLocks noChangeArrowheads="1"/>
          </p:cNvSpPr>
          <p:nvPr/>
        </p:nvSpPr>
        <p:spPr bwMode="auto">
          <a:xfrm>
            <a:off x="8239125" y="4540250"/>
            <a:ext cx="457200" cy="157163"/>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217116" name="Text Box 28"/>
          <p:cNvSpPr txBox="1">
            <a:spLocks noChangeArrowheads="1"/>
          </p:cNvSpPr>
          <p:nvPr/>
        </p:nvSpPr>
        <p:spPr bwMode="auto">
          <a:xfrm>
            <a:off x="1647825" y="4387850"/>
            <a:ext cx="904875" cy="4540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i="1">
                <a:solidFill>
                  <a:srgbClr val="000000"/>
                </a:solidFill>
                <a:latin typeface="Arial Narrow" pitchFamily="34" charset="0"/>
              </a:rPr>
              <a:t>XOR</a:t>
            </a:r>
          </a:p>
        </p:txBody>
      </p:sp>
      <p:grpSp>
        <p:nvGrpSpPr>
          <p:cNvPr id="4" name="Group 29"/>
          <p:cNvGrpSpPr>
            <a:grpSpLocks/>
          </p:cNvGrpSpPr>
          <p:nvPr/>
        </p:nvGrpSpPr>
        <p:grpSpPr bwMode="auto">
          <a:xfrm>
            <a:off x="2378075" y="4543425"/>
            <a:ext cx="427038" cy="207963"/>
            <a:chOff x="2730" y="1756"/>
            <a:chExt cx="269" cy="131"/>
          </a:xfrm>
        </p:grpSpPr>
        <p:sp>
          <p:nvSpPr>
            <p:cNvPr id="16416" name="Rectangle 30"/>
            <p:cNvSpPr>
              <a:spLocks noChangeArrowheads="1"/>
            </p:cNvSpPr>
            <p:nvPr/>
          </p:nvSpPr>
          <p:spPr bwMode="auto">
            <a:xfrm>
              <a:off x="2730" y="1768"/>
              <a:ext cx="269" cy="11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16417" name="Line 31"/>
            <p:cNvSpPr>
              <a:spLocks noChangeShapeType="1"/>
            </p:cNvSpPr>
            <p:nvPr/>
          </p:nvSpPr>
          <p:spPr bwMode="auto">
            <a:xfrm>
              <a:off x="2810" y="1756"/>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16418" name="Line 32"/>
            <p:cNvSpPr>
              <a:spLocks noChangeShapeType="1"/>
            </p:cNvSpPr>
            <p:nvPr/>
          </p:nvSpPr>
          <p:spPr bwMode="auto">
            <a:xfrm>
              <a:off x="2731" y="1767"/>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16419" name="Line 33"/>
            <p:cNvSpPr>
              <a:spLocks noChangeShapeType="1"/>
            </p:cNvSpPr>
            <p:nvPr/>
          </p:nvSpPr>
          <p:spPr bwMode="auto">
            <a:xfrm>
              <a:off x="2896" y="1758"/>
              <a:ext cx="91" cy="112"/>
            </a:xfrm>
            <a:prstGeom prst="line">
              <a:avLst/>
            </a:prstGeom>
            <a:noFill/>
            <a:ln w="38100">
              <a:solidFill>
                <a:srgbClr val="0033CC"/>
              </a:solidFill>
              <a:round/>
              <a:headEnd/>
              <a:tailEnd/>
            </a:ln>
          </p:spPr>
          <p:txBody>
            <a:bodyPr lIns="90488" tIns="44450" rIns="90488" bIns="44450"/>
            <a:lstStyle/>
            <a:p>
              <a:endParaRPr lang="en-US"/>
            </a:p>
          </p:txBody>
        </p:sp>
      </p:grpSp>
      <p:sp>
        <p:nvSpPr>
          <p:cNvPr id="217122" name="Text Box 34"/>
          <p:cNvSpPr txBox="1">
            <a:spLocks noChangeArrowheads="1"/>
          </p:cNvSpPr>
          <p:nvPr/>
        </p:nvSpPr>
        <p:spPr bwMode="auto">
          <a:xfrm>
            <a:off x="2746375" y="4364038"/>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solidFill>
                  <a:srgbClr val="000000"/>
                </a:solidFill>
                <a:latin typeface="Arial Narrow" pitchFamily="34" charset="0"/>
              </a:rPr>
              <a:t>=</a:t>
            </a:r>
          </a:p>
        </p:txBody>
      </p:sp>
      <p:sp>
        <p:nvSpPr>
          <p:cNvPr id="217123" name="Text Box 35"/>
          <p:cNvSpPr txBox="1">
            <a:spLocks noChangeArrowheads="1"/>
          </p:cNvSpPr>
          <p:nvPr/>
        </p:nvSpPr>
        <p:spPr bwMode="auto">
          <a:xfrm>
            <a:off x="6791325" y="4368800"/>
            <a:ext cx="904875" cy="4540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b="1" i="1">
                <a:solidFill>
                  <a:srgbClr val="000000"/>
                </a:solidFill>
                <a:latin typeface="Arial Narrow" pitchFamily="34" charset="0"/>
              </a:rPr>
              <a:t>XOR</a:t>
            </a:r>
          </a:p>
        </p:txBody>
      </p:sp>
      <p:grpSp>
        <p:nvGrpSpPr>
          <p:cNvPr id="5" name="Group 36"/>
          <p:cNvGrpSpPr>
            <a:grpSpLocks/>
          </p:cNvGrpSpPr>
          <p:nvPr/>
        </p:nvGrpSpPr>
        <p:grpSpPr bwMode="auto">
          <a:xfrm>
            <a:off x="7521575" y="4524375"/>
            <a:ext cx="427038" cy="207963"/>
            <a:chOff x="2730" y="1756"/>
            <a:chExt cx="269" cy="131"/>
          </a:xfrm>
        </p:grpSpPr>
        <p:sp>
          <p:nvSpPr>
            <p:cNvPr id="16412" name="Rectangle 37"/>
            <p:cNvSpPr>
              <a:spLocks noChangeArrowheads="1"/>
            </p:cNvSpPr>
            <p:nvPr/>
          </p:nvSpPr>
          <p:spPr bwMode="auto">
            <a:xfrm>
              <a:off x="2730" y="1768"/>
              <a:ext cx="269" cy="119"/>
            </a:xfrm>
            <a:prstGeom prst="rect">
              <a:avLst/>
            </a:prstGeom>
            <a:solidFill>
              <a:srgbClr val="D60093"/>
            </a:solidFill>
            <a:ln w="9525">
              <a:noFill/>
              <a:miter lim="800000"/>
              <a:headEnd/>
              <a:tailEnd/>
            </a:ln>
          </p:spPr>
          <p:txBody>
            <a:bodyPr wrap="none" lIns="90488" tIns="44450" rIns="90488" bIns="44450" anchor="ctr"/>
            <a:lstStyle/>
            <a:p>
              <a:endParaRPr lang="en-US"/>
            </a:p>
          </p:txBody>
        </p:sp>
        <p:sp>
          <p:nvSpPr>
            <p:cNvPr id="16413" name="Line 38"/>
            <p:cNvSpPr>
              <a:spLocks noChangeShapeType="1"/>
            </p:cNvSpPr>
            <p:nvPr/>
          </p:nvSpPr>
          <p:spPr bwMode="auto">
            <a:xfrm>
              <a:off x="2810" y="1756"/>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16414" name="Line 39"/>
            <p:cNvSpPr>
              <a:spLocks noChangeShapeType="1"/>
            </p:cNvSpPr>
            <p:nvPr/>
          </p:nvSpPr>
          <p:spPr bwMode="auto">
            <a:xfrm>
              <a:off x="2731" y="1767"/>
              <a:ext cx="105" cy="119"/>
            </a:xfrm>
            <a:prstGeom prst="line">
              <a:avLst/>
            </a:prstGeom>
            <a:noFill/>
            <a:ln w="38100">
              <a:solidFill>
                <a:srgbClr val="0033CC"/>
              </a:solidFill>
              <a:round/>
              <a:headEnd/>
              <a:tailEnd/>
            </a:ln>
          </p:spPr>
          <p:txBody>
            <a:bodyPr lIns="90488" tIns="44450" rIns="90488" bIns="44450"/>
            <a:lstStyle/>
            <a:p>
              <a:endParaRPr lang="en-US"/>
            </a:p>
          </p:txBody>
        </p:sp>
        <p:sp>
          <p:nvSpPr>
            <p:cNvPr id="16415" name="Line 40"/>
            <p:cNvSpPr>
              <a:spLocks noChangeShapeType="1"/>
            </p:cNvSpPr>
            <p:nvPr/>
          </p:nvSpPr>
          <p:spPr bwMode="auto">
            <a:xfrm>
              <a:off x="2896" y="1758"/>
              <a:ext cx="91" cy="112"/>
            </a:xfrm>
            <a:prstGeom prst="line">
              <a:avLst/>
            </a:prstGeom>
            <a:noFill/>
            <a:ln w="38100">
              <a:solidFill>
                <a:srgbClr val="0033CC"/>
              </a:solidFill>
              <a:round/>
              <a:headEnd/>
              <a:tailEnd/>
            </a:ln>
          </p:spPr>
          <p:txBody>
            <a:bodyPr lIns="90488" tIns="44450" rIns="90488" bIns="44450"/>
            <a:lstStyle/>
            <a:p>
              <a:endParaRPr lang="en-US"/>
            </a:p>
          </p:txBody>
        </p:sp>
      </p:grpSp>
      <p:sp>
        <p:nvSpPr>
          <p:cNvPr id="217129" name="Text Box 41"/>
          <p:cNvSpPr txBox="1">
            <a:spLocks noChangeArrowheads="1"/>
          </p:cNvSpPr>
          <p:nvPr/>
        </p:nvSpPr>
        <p:spPr bwMode="auto">
          <a:xfrm>
            <a:off x="7908925" y="4325938"/>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solidFill>
                  <a:srgbClr val="000000"/>
                </a:solidFill>
                <a:latin typeface="Arial Narrow" pitchFamily="34" charset="0"/>
              </a:rPr>
              <a:t>=</a:t>
            </a:r>
          </a:p>
        </p:txBody>
      </p:sp>
      <p:sp>
        <p:nvSpPr>
          <p:cNvPr id="217130" name="Text Box 42"/>
          <p:cNvSpPr txBox="1">
            <a:spLocks noChangeArrowheads="1"/>
          </p:cNvSpPr>
          <p:nvPr/>
        </p:nvSpPr>
        <p:spPr bwMode="auto">
          <a:xfrm>
            <a:off x="247650" y="5257800"/>
            <a:ext cx="8820150" cy="520655"/>
          </a:xfrm>
          <a:prstGeom prst="rect">
            <a:avLst/>
          </a:prstGeom>
          <a:noFill/>
          <a:ln w="9525">
            <a:noFill/>
            <a:miter lim="800000"/>
            <a:headEnd/>
            <a:tailEnd/>
          </a:ln>
        </p:spPr>
        <p:txBody>
          <a:bodyPr wrap="square" lIns="90488" tIns="44450" rIns="90488" bIns="44450">
            <a:spAutoFit/>
          </a:bodyPr>
          <a:lstStyle/>
          <a:p>
            <a:pPr algn="ctr" eaLnBrk="0" hangingPunct="0">
              <a:spcBef>
                <a:spcPct val="50000"/>
              </a:spcBef>
            </a:pPr>
            <a:r>
              <a:rPr lang="en-US" sz="2800" dirty="0">
                <a:latin typeface="+mn-lt"/>
              </a:rPr>
              <a:t>3 transmissions instead of 4 </a:t>
            </a:r>
            <a:r>
              <a:rPr lang="en-US" sz="2800" dirty="0">
                <a:latin typeface="+mn-lt"/>
                <a:sym typeface="Wingdings" pitchFamily="2" charset="2"/>
              </a:rPr>
              <a:t> Higher Throughput</a:t>
            </a:r>
            <a:endParaRPr lang="en-US" sz="2800" dirty="0">
              <a:latin typeface="+mn-l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100"/>
                            </p:stCondLst>
                            <p:childTnLst>
                              <p:par>
                                <p:cTn id="12" presetID="1" presetClass="exit" presetSubtype="0" fill="hold" grpId="1" nodeType="afterEffect">
                                  <p:stCondLst>
                                    <p:cond delay="100"/>
                                  </p:stCondLst>
                                  <p:childTnLst>
                                    <p:set>
                                      <p:cBhvr>
                                        <p:cTn id="13" dur="1" fill="hold">
                                          <p:stCondLst>
                                            <p:cond delay="0"/>
                                          </p:stCondLst>
                                        </p:cTn>
                                        <p:tgtEl>
                                          <p:spTgt spid="47"/>
                                        </p:tgtEl>
                                        <p:attrNameLst>
                                          <p:attrName>style.visibility</p:attrName>
                                        </p:attrNameLst>
                                      </p:cBhvr>
                                      <p:to>
                                        <p:strVal val="hidden"/>
                                      </p:to>
                                    </p:set>
                                  </p:childTnLst>
                                </p:cTn>
                              </p:par>
                            </p:childTnLst>
                          </p:cTn>
                        </p:par>
                        <p:par>
                          <p:cTn id="14" fill="hold">
                            <p:stCondLst>
                              <p:cond delay="200"/>
                            </p:stCondLst>
                            <p:childTnLst>
                              <p:par>
                                <p:cTn id="15" presetID="1"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200"/>
                            </p:stCondLst>
                            <p:childTnLst>
                              <p:par>
                                <p:cTn id="18" presetID="1" presetClass="exit" presetSubtype="0" fill="hold" grpId="1" nodeType="afterEffect">
                                  <p:stCondLst>
                                    <p:cond delay="100"/>
                                  </p:stCondLst>
                                  <p:childTnLst>
                                    <p:set>
                                      <p:cBhvr>
                                        <p:cTn id="19" dur="1" fill="hold">
                                          <p:stCondLst>
                                            <p:cond delay="0"/>
                                          </p:stCondLst>
                                        </p:cTn>
                                        <p:tgtEl>
                                          <p:spTgt spid="23"/>
                                        </p:tgtEl>
                                        <p:attrNameLst>
                                          <p:attrName>style.visibility</p:attrName>
                                        </p:attrNameLst>
                                      </p:cBhvr>
                                      <p:to>
                                        <p:strVal val="hidden"/>
                                      </p:to>
                                    </p:set>
                                  </p:childTnLst>
                                </p:cTn>
                              </p:par>
                            </p:childTnLst>
                          </p:cTn>
                        </p:par>
                        <p:par>
                          <p:cTn id="20" fill="hold">
                            <p:stCondLst>
                              <p:cond delay="300"/>
                            </p:stCondLst>
                            <p:childTnLst>
                              <p:par>
                                <p:cTn id="21" presetID="1"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300"/>
                            </p:stCondLst>
                            <p:childTnLst>
                              <p:par>
                                <p:cTn id="24" presetID="1" presetClass="exit" presetSubtype="0" fill="hold" grpId="1" nodeType="afterEffect">
                                  <p:stCondLst>
                                    <p:cond delay="100"/>
                                  </p:stCondLst>
                                  <p:childTnLst>
                                    <p:set>
                                      <p:cBhvr>
                                        <p:cTn id="25" dur="1" fill="hold">
                                          <p:stCondLst>
                                            <p:cond delay="0"/>
                                          </p:stCondLst>
                                        </p:cTn>
                                        <p:tgtEl>
                                          <p:spTgt spid="48"/>
                                        </p:tgtEl>
                                        <p:attrNameLst>
                                          <p:attrName>style.visibility</p:attrName>
                                        </p:attrNameLst>
                                      </p:cBhvr>
                                      <p:to>
                                        <p:strVal val="hidden"/>
                                      </p:to>
                                    </p:set>
                                  </p:childTnLst>
                                </p:cTn>
                              </p:par>
                            </p:childTnLst>
                          </p:cTn>
                        </p:par>
                        <p:par>
                          <p:cTn id="26" fill="hold">
                            <p:stCondLst>
                              <p:cond delay="400"/>
                            </p:stCondLst>
                            <p:childTnLst>
                              <p:par>
                                <p:cTn id="27" presetID="1" presetClass="entr" presetSubtype="0"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par>
                          <p:cTn id="29" fill="hold">
                            <p:stCondLst>
                              <p:cond delay="400"/>
                            </p:stCondLst>
                            <p:childTnLst>
                              <p:par>
                                <p:cTn id="30" presetID="1" presetClass="exit" presetSubtype="0" fill="hold" grpId="1" nodeType="afterEffect">
                                  <p:stCondLst>
                                    <p:cond delay="100"/>
                                  </p:stCondLst>
                                  <p:childTnLst>
                                    <p:set>
                                      <p:cBhvr>
                                        <p:cTn id="31" dur="1" fill="hold">
                                          <p:stCondLst>
                                            <p:cond delay="0"/>
                                          </p:stCondLst>
                                        </p:cTn>
                                        <p:tgtEl>
                                          <p:spTgt spid="49"/>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par>
                          <p:cTn id="35" fill="hold">
                            <p:stCondLst>
                              <p:cond delay="500"/>
                            </p:stCondLst>
                            <p:childTnLst>
                              <p:par>
                                <p:cTn id="36" presetID="1" presetClass="exit" presetSubtype="0" fill="hold" grpId="1" nodeType="afterEffect">
                                  <p:stCondLst>
                                    <p:cond delay="500"/>
                                  </p:stCondLst>
                                  <p:childTnLst>
                                    <p:set>
                                      <p:cBhvr>
                                        <p:cTn id="37" dur="1" fill="hold">
                                          <p:stCondLst>
                                            <p:cond delay="0"/>
                                          </p:stCondLst>
                                        </p:cTn>
                                        <p:tgtEl>
                                          <p:spTgt spid="50"/>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71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71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7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71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71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7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7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9" grpId="0" animBg="1"/>
      <p:bldP spid="49" grpId="1" animBg="1"/>
      <p:bldP spid="50" grpId="0" animBg="1"/>
      <p:bldP spid="50" grpId="1" animBg="1"/>
      <p:bldP spid="23" grpId="0" animBg="1"/>
      <p:bldP spid="23" grpId="1" animBg="1"/>
      <p:bldP spid="217114" grpId="0" animBg="1"/>
      <p:bldP spid="217115" grpId="0" animBg="1"/>
      <p:bldP spid="217116" grpId="0"/>
      <p:bldP spid="217122" grpId="0"/>
      <p:bldP spid="217123" grpId="0"/>
      <p:bldP spid="217129" grpId="0"/>
      <p:bldP spid="2171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90800" y="2351088"/>
            <a:ext cx="4167188" cy="1797050"/>
            <a:chOff x="1700213" y="1778625"/>
            <a:chExt cx="5494327" cy="2617163"/>
          </a:xfrm>
        </p:grpSpPr>
        <p:grpSp>
          <p:nvGrpSpPr>
            <p:cNvPr id="3" name="Group 23"/>
            <p:cNvGrpSpPr>
              <a:grpSpLocks/>
            </p:cNvGrpSpPr>
            <p:nvPr/>
          </p:nvGrpSpPr>
          <p:grpSpPr bwMode="auto">
            <a:xfrm>
              <a:off x="1711325" y="1795463"/>
              <a:ext cx="531813" cy="557212"/>
              <a:chOff x="2492" y="2906"/>
              <a:chExt cx="739" cy="755"/>
            </a:xfrm>
          </p:grpSpPr>
          <p:sp>
            <p:nvSpPr>
              <p:cNvPr id="30829" name="Oval 1352727"/>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0830" name="Oval 1352728"/>
              <p:cNvSpPr>
                <a:spLocks noChangeArrowheads="1"/>
              </p:cNvSpPr>
              <p:nvPr/>
            </p:nvSpPr>
            <p:spPr bwMode="auto">
              <a:xfrm>
                <a:off x="2552" y="2906"/>
                <a:ext cx="632" cy="631"/>
              </a:xfrm>
              <a:prstGeom prst="ellipse">
                <a:avLst/>
              </a:prstGeom>
              <a:solidFill>
                <a:srgbClr val="FF99CC"/>
              </a:solidFill>
              <a:ln w="9525">
                <a:noFill/>
                <a:round/>
                <a:headEnd/>
                <a:tailEnd/>
              </a:ln>
            </p:spPr>
            <p:txBody>
              <a:bodyPr wrap="none" anchor="ctr"/>
              <a:lstStyle/>
              <a:p>
                <a:endParaRPr lang="en-US">
                  <a:solidFill>
                    <a:srgbClr val="000000"/>
                  </a:solidFill>
                </a:endParaRPr>
              </a:p>
            </p:txBody>
          </p:sp>
          <p:sp>
            <p:nvSpPr>
              <p:cNvPr id="30831" name="Oval 1352729"/>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4" name="Group 27"/>
            <p:cNvGrpSpPr>
              <a:grpSpLocks/>
            </p:cNvGrpSpPr>
            <p:nvPr/>
          </p:nvGrpSpPr>
          <p:grpSpPr bwMode="auto">
            <a:xfrm>
              <a:off x="6651625" y="3825875"/>
              <a:ext cx="531813" cy="557213"/>
              <a:chOff x="2492" y="2906"/>
              <a:chExt cx="739" cy="755"/>
            </a:xfrm>
          </p:grpSpPr>
          <p:sp>
            <p:nvSpPr>
              <p:cNvPr id="30826" name="Oval 1352731"/>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0827" name="Oval 1352732"/>
              <p:cNvSpPr>
                <a:spLocks noChangeArrowheads="1"/>
              </p:cNvSpPr>
              <p:nvPr/>
            </p:nvSpPr>
            <p:spPr bwMode="auto">
              <a:xfrm>
                <a:off x="2552" y="2906"/>
                <a:ext cx="632" cy="631"/>
              </a:xfrm>
              <a:prstGeom prst="ellipse">
                <a:avLst/>
              </a:prstGeom>
              <a:solidFill>
                <a:srgbClr val="FF99CC"/>
              </a:solidFill>
              <a:ln w="9525">
                <a:noFill/>
                <a:round/>
                <a:headEnd/>
                <a:tailEnd/>
              </a:ln>
            </p:spPr>
            <p:txBody>
              <a:bodyPr wrap="none" anchor="ctr"/>
              <a:lstStyle/>
              <a:p>
                <a:endParaRPr lang="en-US">
                  <a:solidFill>
                    <a:srgbClr val="000000"/>
                  </a:solidFill>
                </a:endParaRPr>
              </a:p>
            </p:txBody>
          </p:sp>
          <p:sp>
            <p:nvSpPr>
              <p:cNvPr id="30828" name="Oval 1352733"/>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5" name="Group 31"/>
            <p:cNvGrpSpPr>
              <a:grpSpLocks/>
            </p:cNvGrpSpPr>
            <p:nvPr/>
          </p:nvGrpSpPr>
          <p:grpSpPr bwMode="auto">
            <a:xfrm>
              <a:off x="6664321" y="1778625"/>
              <a:ext cx="530219" cy="591513"/>
              <a:chOff x="1323" y="1099"/>
              <a:chExt cx="843" cy="914"/>
            </a:xfrm>
          </p:grpSpPr>
          <p:sp>
            <p:nvSpPr>
              <p:cNvPr id="30823" name="Oval 1352735"/>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0824" name="Oval 1352736"/>
              <p:cNvSpPr>
                <a:spLocks noChangeArrowheads="1"/>
              </p:cNvSpPr>
              <p:nvPr/>
            </p:nvSpPr>
            <p:spPr bwMode="auto">
              <a:xfrm>
                <a:off x="1393" y="1099"/>
                <a:ext cx="720" cy="720"/>
              </a:xfrm>
              <a:prstGeom prst="ellipse">
                <a:avLst/>
              </a:prstGeom>
              <a:solidFill>
                <a:srgbClr val="0070C0"/>
              </a:solidFill>
              <a:ln w="9525">
                <a:noFill/>
                <a:round/>
                <a:headEnd/>
                <a:tailEnd/>
              </a:ln>
            </p:spPr>
            <p:txBody>
              <a:bodyPr wrap="none" anchor="ctr"/>
              <a:lstStyle/>
              <a:p>
                <a:endParaRPr lang="en-US">
                  <a:solidFill>
                    <a:srgbClr val="000000"/>
                  </a:solidFill>
                </a:endParaRPr>
              </a:p>
            </p:txBody>
          </p:sp>
          <p:sp>
            <p:nvSpPr>
              <p:cNvPr id="30825" name="Oval 1352737"/>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6" name="Group 35"/>
            <p:cNvGrpSpPr>
              <a:grpSpLocks/>
            </p:cNvGrpSpPr>
            <p:nvPr/>
          </p:nvGrpSpPr>
          <p:grpSpPr bwMode="auto">
            <a:xfrm>
              <a:off x="1700213" y="3838575"/>
              <a:ext cx="530225" cy="557213"/>
              <a:chOff x="1323" y="1152"/>
              <a:chExt cx="843" cy="861"/>
            </a:xfrm>
          </p:grpSpPr>
          <p:sp>
            <p:nvSpPr>
              <p:cNvPr id="30820" name="Oval 1352739"/>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0821" name="Oval 1352740"/>
              <p:cNvSpPr>
                <a:spLocks noChangeArrowheads="1"/>
              </p:cNvSpPr>
              <p:nvPr/>
            </p:nvSpPr>
            <p:spPr bwMode="auto">
              <a:xfrm>
                <a:off x="1392" y="1152"/>
                <a:ext cx="720" cy="720"/>
              </a:xfrm>
              <a:prstGeom prst="ellipse">
                <a:avLst/>
              </a:prstGeom>
              <a:solidFill>
                <a:srgbClr val="0070C0"/>
              </a:solidFill>
              <a:ln w="9525">
                <a:noFill/>
                <a:round/>
                <a:headEnd/>
                <a:tailEnd/>
              </a:ln>
            </p:spPr>
            <p:txBody>
              <a:bodyPr wrap="none" anchor="ctr"/>
              <a:lstStyle/>
              <a:p>
                <a:endParaRPr lang="en-US">
                  <a:solidFill>
                    <a:srgbClr val="000000"/>
                  </a:solidFill>
                </a:endParaRPr>
              </a:p>
            </p:txBody>
          </p:sp>
          <p:sp>
            <p:nvSpPr>
              <p:cNvPr id="30822" name="Oval 1352741"/>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7" name="Group 39"/>
            <p:cNvGrpSpPr>
              <a:grpSpLocks/>
            </p:cNvGrpSpPr>
            <p:nvPr/>
          </p:nvGrpSpPr>
          <p:grpSpPr bwMode="auto">
            <a:xfrm>
              <a:off x="4230688" y="2829462"/>
              <a:ext cx="530225" cy="545563"/>
              <a:chOff x="1323" y="1170"/>
              <a:chExt cx="843" cy="843"/>
            </a:xfrm>
          </p:grpSpPr>
          <p:sp>
            <p:nvSpPr>
              <p:cNvPr id="30817" name="Oval 1352743"/>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11" name="Oval 1352744"/>
              <p:cNvSpPr>
                <a:spLocks noChangeArrowheads="1"/>
              </p:cNvSpPr>
              <p:nvPr/>
            </p:nvSpPr>
            <p:spPr bwMode="auto">
              <a:xfrm>
                <a:off x="1393" y="1207"/>
                <a:ext cx="719" cy="711"/>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rgbClr val="7030A0"/>
                  </a:solidFill>
                </a:endParaRPr>
              </a:p>
            </p:txBody>
          </p:sp>
          <p:sp>
            <p:nvSpPr>
              <p:cNvPr id="30819" name="Oval 1352745"/>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cxnSp>
        <p:nvCxnSpPr>
          <p:cNvPr id="181" name="Straight Connector 180"/>
          <p:cNvCxnSpPr/>
          <p:nvPr/>
        </p:nvCxnSpPr>
        <p:spPr>
          <a:xfrm>
            <a:off x="2986088" y="2541588"/>
            <a:ext cx="1541462" cy="6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27150" y="3435350"/>
            <a:ext cx="1296988" cy="49053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323975" y="1800225"/>
            <a:ext cx="1287463" cy="6254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endCxn id="41" idx="0"/>
          </p:cNvCxnSpPr>
          <p:nvPr/>
        </p:nvCxnSpPr>
        <p:spPr>
          <a:xfrm rot="5400000">
            <a:off x="495301" y="2552700"/>
            <a:ext cx="1295400" cy="31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flipH="1">
            <a:off x="1964532" y="1542256"/>
            <a:ext cx="1620838" cy="6032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93" idx="2"/>
          </p:cNvCxnSpPr>
          <p:nvPr/>
        </p:nvCxnSpPr>
        <p:spPr>
          <a:xfrm rot="10800000" flipV="1">
            <a:off x="1203325" y="739775"/>
            <a:ext cx="1390650" cy="88106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67" idx="2"/>
            <a:endCxn id="90" idx="6"/>
          </p:cNvCxnSpPr>
          <p:nvPr/>
        </p:nvCxnSpPr>
        <p:spPr>
          <a:xfrm rot="10800000">
            <a:off x="2916238" y="654050"/>
            <a:ext cx="1225550" cy="84931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V="1">
            <a:off x="3806825" y="2289175"/>
            <a:ext cx="1355725" cy="2825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66" idx="7"/>
            <a:endCxn id="105" idx="3"/>
          </p:cNvCxnSpPr>
          <p:nvPr/>
        </p:nvCxnSpPr>
        <p:spPr>
          <a:xfrm rot="5400000" flipH="1" flipV="1">
            <a:off x="4170362" y="704851"/>
            <a:ext cx="974725" cy="53340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78" idx="1"/>
          </p:cNvCxnSpPr>
          <p:nvPr/>
        </p:nvCxnSpPr>
        <p:spPr>
          <a:xfrm rot="16200000" flipV="1">
            <a:off x="5499100" y="65088"/>
            <a:ext cx="620713" cy="1252537"/>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13" idx="3"/>
          </p:cNvCxnSpPr>
          <p:nvPr/>
        </p:nvCxnSpPr>
        <p:spPr>
          <a:xfrm rot="5400000">
            <a:off x="7107238" y="182562"/>
            <a:ext cx="558800" cy="13620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27" idx="2"/>
          </p:cNvCxnSpPr>
          <p:nvPr/>
        </p:nvCxnSpPr>
        <p:spPr>
          <a:xfrm rot="10800000">
            <a:off x="6705600" y="1168400"/>
            <a:ext cx="1550988" cy="71596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0800000">
            <a:off x="6705600" y="2590800"/>
            <a:ext cx="1550988" cy="71596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6045994" y="3248819"/>
            <a:ext cx="1012825" cy="1587"/>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4911725" y="2570163"/>
            <a:ext cx="1444625" cy="6889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flipV="1">
            <a:off x="6004719" y="1839119"/>
            <a:ext cx="1100138" cy="1270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3" idx="1"/>
          </p:cNvCxnSpPr>
          <p:nvPr/>
        </p:nvCxnSpPr>
        <p:spPr>
          <a:xfrm rot="16200000" flipV="1">
            <a:off x="6685756" y="4088607"/>
            <a:ext cx="852487" cy="84455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61" idx="7"/>
          </p:cNvCxnSpPr>
          <p:nvPr/>
        </p:nvCxnSpPr>
        <p:spPr>
          <a:xfrm rot="5400000" flipH="1" flipV="1">
            <a:off x="5499100" y="3806825"/>
            <a:ext cx="746125" cy="12096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6781800" y="3348038"/>
            <a:ext cx="1447800" cy="53816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flipV="1">
            <a:off x="4210050" y="3905250"/>
            <a:ext cx="1355725" cy="2825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51" idx="1"/>
          </p:cNvCxnSpPr>
          <p:nvPr/>
        </p:nvCxnSpPr>
        <p:spPr>
          <a:xfrm rot="16200000" flipV="1">
            <a:off x="2518569" y="4507706"/>
            <a:ext cx="1085850" cy="2555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49" idx="2"/>
          </p:cNvCxnSpPr>
          <p:nvPr/>
        </p:nvCxnSpPr>
        <p:spPr>
          <a:xfrm rot="10800000">
            <a:off x="1600200" y="4932363"/>
            <a:ext cx="1447800" cy="38100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31" idx="1"/>
          </p:cNvCxnSpPr>
          <p:nvPr/>
        </p:nvCxnSpPr>
        <p:spPr>
          <a:xfrm rot="16200000" flipV="1">
            <a:off x="643731" y="4080669"/>
            <a:ext cx="1216025" cy="2174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flipH="1" flipV="1">
            <a:off x="2258219" y="3204369"/>
            <a:ext cx="1098550" cy="238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endCxn id="11" idx="3"/>
          </p:cNvCxnSpPr>
          <p:nvPr/>
        </p:nvCxnSpPr>
        <p:spPr>
          <a:xfrm flipV="1">
            <a:off x="2947988" y="3360738"/>
            <a:ext cx="1644650" cy="557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161" idx="1"/>
          </p:cNvCxnSpPr>
          <p:nvPr/>
        </p:nvCxnSpPr>
        <p:spPr>
          <a:xfrm>
            <a:off x="2992438" y="3960813"/>
            <a:ext cx="1951037" cy="8239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81" idx="2"/>
            <a:endCxn id="65" idx="6"/>
          </p:cNvCxnSpPr>
          <p:nvPr/>
        </p:nvCxnSpPr>
        <p:spPr>
          <a:xfrm rot="10800000" flipV="1">
            <a:off x="4495800" y="1196975"/>
            <a:ext cx="1908175" cy="3825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02" idx="2"/>
          </p:cNvCxnSpPr>
          <p:nvPr/>
        </p:nvCxnSpPr>
        <p:spPr>
          <a:xfrm rot="10800000" flipV="1">
            <a:off x="2936875" y="349250"/>
            <a:ext cx="1925638" cy="2317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0800000">
            <a:off x="4876800" y="3279775"/>
            <a:ext cx="1501775" cy="636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25" idx="0"/>
          </p:cNvCxnSpPr>
          <p:nvPr/>
        </p:nvCxnSpPr>
        <p:spPr>
          <a:xfrm rot="16200000" flipV="1">
            <a:off x="7735094" y="1105694"/>
            <a:ext cx="1143000" cy="1508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62" idx="2"/>
          </p:cNvCxnSpPr>
          <p:nvPr/>
        </p:nvCxnSpPr>
        <p:spPr>
          <a:xfrm rot="10800000" flipV="1">
            <a:off x="3457575" y="4921250"/>
            <a:ext cx="1481138" cy="41275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41" idx="3"/>
            <a:endCxn id="175" idx="7"/>
          </p:cNvCxnSpPr>
          <p:nvPr/>
        </p:nvCxnSpPr>
        <p:spPr>
          <a:xfrm rot="5400000">
            <a:off x="7325519" y="3921919"/>
            <a:ext cx="1493837" cy="5619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25" idx="4"/>
          </p:cNvCxnSpPr>
          <p:nvPr/>
        </p:nvCxnSpPr>
        <p:spPr>
          <a:xfrm rot="16200000" flipH="1">
            <a:off x="7927181" y="2623344"/>
            <a:ext cx="985838" cy="7620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25" idx="3"/>
          </p:cNvCxnSpPr>
          <p:nvPr/>
        </p:nvCxnSpPr>
        <p:spPr>
          <a:xfrm rot="5400000">
            <a:off x="7300119" y="1513681"/>
            <a:ext cx="325438" cy="15144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Group 217"/>
          <p:cNvGrpSpPr>
            <a:grpSpLocks/>
          </p:cNvGrpSpPr>
          <p:nvPr/>
        </p:nvGrpSpPr>
        <p:grpSpPr bwMode="auto">
          <a:xfrm>
            <a:off x="8020050" y="355600"/>
            <a:ext cx="346075" cy="365125"/>
            <a:chOff x="8779287" y="273177"/>
            <a:chExt cx="346269" cy="363878"/>
          </a:xfrm>
        </p:grpSpPr>
        <p:sp>
          <p:nvSpPr>
            <p:cNvPr id="30809"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119"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811"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9" name="Group 218"/>
          <p:cNvGrpSpPr>
            <a:grpSpLocks/>
          </p:cNvGrpSpPr>
          <p:nvPr/>
        </p:nvGrpSpPr>
        <p:grpSpPr bwMode="auto">
          <a:xfrm>
            <a:off x="8207375" y="1814513"/>
            <a:ext cx="346075" cy="365125"/>
            <a:chOff x="8779287" y="273177"/>
            <a:chExt cx="346269" cy="363878"/>
          </a:xfrm>
        </p:grpSpPr>
        <p:sp>
          <p:nvSpPr>
            <p:cNvPr id="30806"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21"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808"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0" name="Group 222"/>
          <p:cNvGrpSpPr>
            <a:grpSpLocks/>
          </p:cNvGrpSpPr>
          <p:nvPr/>
        </p:nvGrpSpPr>
        <p:grpSpPr bwMode="auto">
          <a:xfrm>
            <a:off x="8218488" y="3133725"/>
            <a:ext cx="347662" cy="363538"/>
            <a:chOff x="8779287" y="273177"/>
            <a:chExt cx="346269" cy="363878"/>
          </a:xfrm>
        </p:grpSpPr>
        <p:sp>
          <p:nvSpPr>
            <p:cNvPr id="30803"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25" name="Oval 1360953"/>
            <p:cNvSpPr>
              <a:spLocks noChangeArrowheads="1"/>
            </p:cNvSpPr>
            <p:nvPr/>
          </p:nvSpPr>
          <p:spPr bwMode="auto">
            <a:xfrm>
              <a:off x="8807748" y="273177"/>
              <a:ext cx="295673" cy="303497"/>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805"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2" name="Group 226"/>
          <p:cNvGrpSpPr>
            <a:grpSpLocks/>
          </p:cNvGrpSpPr>
          <p:nvPr/>
        </p:nvGrpSpPr>
        <p:grpSpPr bwMode="auto">
          <a:xfrm>
            <a:off x="6378575" y="995363"/>
            <a:ext cx="346075" cy="363537"/>
            <a:chOff x="8779287" y="273177"/>
            <a:chExt cx="346269" cy="363878"/>
          </a:xfrm>
        </p:grpSpPr>
        <p:sp>
          <p:nvSpPr>
            <p:cNvPr id="30800"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29"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802"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3" name="Group 230"/>
          <p:cNvGrpSpPr>
            <a:grpSpLocks/>
          </p:cNvGrpSpPr>
          <p:nvPr/>
        </p:nvGrpSpPr>
        <p:grpSpPr bwMode="auto">
          <a:xfrm>
            <a:off x="4846638" y="211138"/>
            <a:ext cx="346075" cy="365125"/>
            <a:chOff x="8779287" y="273177"/>
            <a:chExt cx="346269" cy="363878"/>
          </a:xfrm>
        </p:grpSpPr>
        <p:sp>
          <p:nvSpPr>
            <p:cNvPr id="30797"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33"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99"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4" name="Group 234"/>
          <p:cNvGrpSpPr>
            <a:grpSpLocks/>
          </p:cNvGrpSpPr>
          <p:nvPr/>
        </p:nvGrpSpPr>
        <p:grpSpPr bwMode="auto">
          <a:xfrm>
            <a:off x="2566988" y="461963"/>
            <a:ext cx="346075" cy="363537"/>
            <a:chOff x="8779287" y="273177"/>
            <a:chExt cx="346269" cy="363878"/>
          </a:xfrm>
        </p:grpSpPr>
        <p:sp>
          <p:nvSpPr>
            <p:cNvPr id="30794"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37"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96"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5" name="Group 238"/>
          <p:cNvGrpSpPr>
            <a:grpSpLocks/>
          </p:cNvGrpSpPr>
          <p:nvPr/>
        </p:nvGrpSpPr>
        <p:grpSpPr bwMode="auto">
          <a:xfrm>
            <a:off x="4146550" y="1470025"/>
            <a:ext cx="346075" cy="365125"/>
            <a:chOff x="8779287" y="273177"/>
            <a:chExt cx="346269" cy="363878"/>
          </a:xfrm>
        </p:grpSpPr>
        <p:sp>
          <p:nvSpPr>
            <p:cNvPr id="30791"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41"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93"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6" name="Group 242"/>
          <p:cNvGrpSpPr>
            <a:grpSpLocks/>
          </p:cNvGrpSpPr>
          <p:nvPr/>
        </p:nvGrpSpPr>
        <p:grpSpPr bwMode="auto">
          <a:xfrm>
            <a:off x="987425" y="1601788"/>
            <a:ext cx="346075" cy="363537"/>
            <a:chOff x="8779287" y="273177"/>
            <a:chExt cx="346269" cy="363878"/>
          </a:xfrm>
        </p:grpSpPr>
        <p:sp>
          <p:nvSpPr>
            <p:cNvPr id="30788"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45"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90"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7" name="Group 246"/>
          <p:cNvGrpSpPr>
            <a:grpSpLocks/>
          </p:cNvGrpSpPr>
          <p:nvPr/>
        </p:nvGrpSpPr>
        <p:grpSpPr bwMode="auto">
          <a:xfrm>
            <a:off x="4905375" y="4713288"/>
            <a:ext cx="346075" cy="363537"/>
            <a:chOff x="8779287" y="273177"/>
            <a:chExt cx="346269" cy="363878"/>
          </a:xfrm>
        </p:grpSpPr>
        <p:sp>
          <p:nvSpPr>
            <p:cNvPr id="30785"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49"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87"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8" name="Group 250"/>
          <p:cNvGrpSpPr>
            <a:grpSpLocks/>
          </p:cNvGrpSpPr>
          <p:nvPr/>
        </p:nvGrpSpPr>
        <p:grpSpPr bwMode="auto">
          <a:xfrm>
            <a:off x="7483475" y="4854575"/>
            <a:ext cx="346075" cy="365125"/>
            <a:chOff x="8779287" y="273177"/>
            <a:chExt cx="346269" cy="363878"/>
          </a:xfrm>
        </p:grpSpPr>
        <p:sp>
          <p:nvSpPr>
            <p:cNvPr id="30782"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53"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84"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9" name="Group 254"/>
          <p:cNvGrpSpPr>
            <a:grpSpLocks/>
          </p:cNvGrpSpPr>
          <p:nvPr/>
        </p:nvGrpSpPr>
        <p:grpSpPr bwMode="auto">
          <a:xfrm>
            <a:off x="974725" y="3216275"/>
            <a:ext cx="346075" cy="363538"/>
            <a:chOff x="8779287" y="273177"/>
            <a:chExt cx="346269" cy="363878"/>
          </a:xfrm>
        </p:grpSpPr>
        <p:sp>
          <p:nvSpPr>
            <p:cNvPr id="30779"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57" name="Oval 1360953"/>
            <p:cNvSpPr>
              <a:spLocks noChangeArrowheads="1"/>
            </p:cNvSpPr>
            <p:nvPr/>
          </p:nvSpPr>
          <p:spPr bwMode="auto">
            <a:xfrm>
              <a:off x="8807878" y="273177"/>
              <a:ext cx="295441" cy="303497"/>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81"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20" name="Group 258"/>
          <p:cNvGrpSpPr>
            <a:grpSpLocks/>
          </p:cNvGrpSpPr>
          <p:nvPr/>
        </p:nvGrpSpPr>
        <p:grpSpPr bwMode="auto">
          <a:xfrm>
            <a:off x="1271588" y="4748213"/>
            <a:ext cx="346075" cy="363537"/>
            <a:chOff x="8779287" y="273177"/>
            <a:chExt cx="346269" cy="363878"/>
          </a:xfrm>
        </p:grpSpPr>
        <p:sp>
          <p:nvSpPr>
            <p:cNvPr id="30776"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61"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78"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21" name="Group 262"/>
          <p:cNvGrpSpPr>
            <a:grpSpLocks/>
          </p:cNvGrpSpPr>
          <p:nvPr/>
        </p:nvGrpSpPr>
        <p:grpSpPr bwMode="auto">
          <a:xfrm>
            <a:off x="3065463" y="5175250"/>
            <a:ext cx="346075" cy="365125"/>
            <a:chOff x="8779287" y="273177"/>
            <a:chExt cx="346269" cy="363878"/>
          </a:xfrm>
        </p:grpSpPr>
        <p:sp>
          <p:nvSpPr>
            <p:cNvPr id="30773"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65"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0775"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sp>
        <p:nvSpPr>
          <p:cNvPr id="268" name="Rectangle 40"/>
          <p:cNvSpPr>
            <a:spLocks noChangeArrowheads="1"/>
          </p:cNvSpPr>
          <p:nvPr/>
        </p:nvSpPr>
        <p:spPr bwMode="auto">
          <a:xfrm>
            <a:off x="760413" y="5662613"/>
            <a:ext cx="7588250" cy="892175"/>
          </a:xfrm>
          <a:prstGeom prst="rect">
            <a:avLst/>
          </a:prstGeom>
          <a:solidFill>
            <a:schemeClr val="accent2"/>
          </a:solidFill>
          <a:ln w="9525">
            <a:noFill/>
            <a:miter lim="800000"/>
            <a:headEnd/>
            <a:tailEnd/>
          </a:ln>
          <a:effectLst>
            <a:outerShdw dist="107763" dir="2700000" algn="ctr" rotWithShape="0">
              <a:schemeClr val="bg2"/>
            </a:outerShdw>
          </a:effectLst>
        </p:spPr>
        <p:txBody>
          <a:bodyPr tIns="137160"/>
          <a:lstStyle/>
          <a:p>
            <a:pPr marL="342900" indent="-342900" algn="ctr" eaLnBrk="1" hangingPunct="1">
              <a:lnSpc>
                <a:spcPct val="90000"/>
              </a:lnSpc>
              <a:spcBef>
                <a:spcPct val="5000"/>
              </a:spcBef>
              <a:defRPr/>
            </a:pPr>
            <a:r>
              <a:rPr lang="en-US" sz="2800" b="0" i="0" dirty="0">
                <a:solidFill>
                  <a:schemeClr val="bg1"/>
                </a:solidFill>
                <a:latin typeface="Comic Sans MS" pitchFamily="66" charset="0"/>
              </a:rPr>
              <a:t> Generalizes to arbitrary networks </a:t>
            </a:r>
            <a:endParaRPr lang="en-US" sz="3200" b="0" i="0" dirty="0">
              <a:solidFill>
                <a:schemeClr val="bg1"/>
              </a:solidFill>
              <a:latin typeface="Comic Sans MS" pitchFamily="66" charset="0"/>
            </a:endParaRPr>
          </a:p>
        </p:txBody>
      </p:sp>
      <p:cxnSp>
        <p:nvCxnSpPr>
          <p:cNvPr id="269" name="Straight Connector 268"/>
          <p:cNvCxnSpPr>
            <a:stCxn id="30830" idx="7"/>
            <a:endCxn id="30791" idx="2"/>
          </p:cNvCxnSpPr>
          <p:nvPr/>
        </p:nvCxnSpPr>
        <p:spPr>
          <a:xfrm rot="5400000" flipH="1" flipV="1">
            <a:off x="3159126" y="1422400"/>
            <a:ext cx="754062" cy="1220787"/>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endCxn id="30829" idx="2"/>
          </p:cNvCxnSpPr>
          <p:nvPr/>
        </p:nvCxnSpPr>
        <p:spPr>
          <a:xfrm flipV="1">
            <a:off x="1285875" y="2557463"/>
            <a:ext cx="1312863" cy="7524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8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8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8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8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8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8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9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9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9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9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9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9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99"/>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0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01"/>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20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03"/>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04"/>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205"/>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0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207"/>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20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09"/>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1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1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21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269"/>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273"/>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214"/>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68">
                                            <p:bg/>
                                          </p:spTgt>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90800" y="2351088"/>
            <a:ext cx="4167188" cy="1797050"/>
            <a:chOff x="1700213" y="1778625"/>
            <a:chExt cx="5494327" cy="2617163"/>
          </a:xfrm>
        </p:grpSpPr>
        <p:grpSp>
          <p:nvGrpSpPr>
            <p:cNvPr id="3" name="Group 23"/>
            <p:cNvGrpSpPr>
              <a:grpSpLocks/>
            </p:cNvGrpSpPr>
            <p:nvPr/>
          </p:nvGrpSpPr>
          <p:grpSpPr bwMode="auto">
            <a:xfrm>
              <a:off x="1711325" y="1795463"/>
              <a:ext cx="531813" cy="557212"/>
              <a:chOff x="2492" y="2906"/>
              <a:chExt cx="739" cy="755"/>
            </a:xfrm>
          </p:grpSpPr>
          <p:sp>
            <p:nvSpPr>
              <p:cNvPr id="31853" name="Oval 1352727"/>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1854" name="Oval 1352728"/>
              <p:cNvSpPr>
                <a:spLocks noChangeArrowheads="1"/>
              </p:cNvSpPr>
              <p:nvPr/>
            </p:nvSpPr>
            <p:spPr bwMode="auto">
              <a:xfrm>
                <a:off x="2552" y="2906"/>
                <a:ext cx="632" cy="631"/>
              </a:xfrm>
              <a:prstGeom prst="ellipse">
                <a:avLst/>
              </a:prstGeom>
              <a:solidFill>
                <a:srgbClr val="FF99CC"/>
              </a:solidFill>
              <a:ln w="9525">
                <a:noFill/>
                <a:round/>
                <a:headEnd/>
                <a:tailEnd/>
              </a:ln>
            </p:spPr>
            <p:txBody>
              <a:bodyPr wrap="none" anchor="ctr"/>
              <a:lstStyle/>
              <a:p>
                <a:endParaRPr lang="en-US">
                  <a:solidFill>
                    <a:srgbClr val="000000"/>
                  </a:solidFill>
                </a:endParaRPr>
              </a:p>
            </p:txBody>
          </p:sp>
          <p:sp>
            <p:nvSpPr>
              <p:cNvPr id="31855" name="Oval 1352729"/>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4" name="Group 27"/>
            <p:cNvGrpSpPr>
              <a:grpSpLocks/>
            </p:cNvGrpSpPr>
            <p:nvPr/>
          </p:nvGrpSpPr>
          <p:grpSpPr bwMode="auto">
            <a:xfrm>
              <a:off x="6651625" y="3825875"/>
              <a:ext cx="531813" cy="557213"/>
              <a:chOff x="2492" y="2906"/>
              <a:chExt cx="739" cy="755"/>
            </a:xfrm>
          </p:grpSpPr>
          <p:sp>
            <p:nvSpPr>
              <p:cNvPr id="31850" name="Oval 1352731"/>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1851" name="Oval 1352732"/>
              <p:cNvSpPr>
                <a:spLocks noChangeArrowheads="1"/>
              </p:cNvSpPr>
              <p:nvPr/>
            </p:nvSpPr>
            <p:spPr bwMode="auto">
              <a:xfrm>
                <a:off x="2552" y="2906"/>
                <a:ext cx="632" cy="631"/>
              </a:xfrm>
              <a:prstGeom prst="ellipse">
                <a:avLst/>
              </a:prstGeom>
              <a:solidFill>
                <a:srgbClr val="FF99CC"/>
              </a:solidFill>
              <a:ln w="9525">
                <a:noFill/>
                <a:round/>
                <a:headEnd/>
                <a:tailEnd/>
              </a:ln>
            </p:spPr>
            <p:txBody>
              <a:bodyPr wrap="none" anchor="ctr"/>
              <a:lstStyle/>
              <a:p>
                <a:endParaRPr lang="en-US">
                  <a:solidFill>
                    <a:srgbClr val="000000"/>
                  </a:solidFill>
                </a:endParaRPr>
              </a:p>
            </p:txBody>
          </p:sp>
          <p:sp>
            <p:nvSpPr>
              <p:cNvPr id="31852" name="Oval 1352733"/>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5" name="Group 31"/>
            <p:cNvGrpSpPr>
              <a:grpSpLocks/>
            </p:cNvGrpSpPr>
            <p:nvPr/>
          </p:nvGrpSpPr>
          <p:grpSpPr bwMode="auto">
            <a:xfrm>
              <a:off x="6664321" y="1778625"/>
              <a:ext cx="530219" cy="591513"/>
              <a:chOff x="1323" y="1099"/>
              <a:chExt cx="843" cy="914"/>
            </a:xfrm>
          </p:grpSpPr>
          <p:sp>
            <p:nvSpPr>
              <p:cNvPr id="31847" name="Oval 1352735"/>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1848" name="Oval 1352736"/>
              <p:cNvSpPr>
                <a:spLocks noChangeArrowheads="1"/>
              </p:cNvSpPr>
              <p:nvPr/>
            </p:nvSpPr>
            <p:spPr bwMode="auto">
              <a:xfrm>
                <a:off x="1393" y="1099"/>
                <a:ext cx="720" cy="720"/>
              </a:xfrm>
              <a:prstGeom prst="ellipse">
                <a:avLst/>
              </a:prstGeom>
              <a:solidFill>
                <a:srgbClr val="0070C0"/>
              </a:solidFill>
              <a:ln w="9525">
                <a:noFill/>
                <a:round/>
                <a:headEnd/>
                <a:tailEnd/>
              </a:ln>
            </p:spPr>
            <p:txBody>
              <a:bodyPr wrap="none" anchor="ctr"/>
              <a:lstStyle/>
              <a:p>
                <a:endParaRPr lang="en-US">
                  <a:solidFill>
                    <a:srgbClr val="000000"/>
                  </a:solidFill>
                </a:endParaRPr>
              </a:p>
            </p:txBody>
          </p:sp>
          <p:sp>
            <p:nvSpPr>
              <p:cNvPr id="31849" name="Oval 1352737"/>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6" name="Group 35"/>
            <p:cNvGrpSpPr>
              <a:grpSpLocks/>
            </p:cNvGrpSpPr>
            <p:nvPr/>
          </p:nvGrpSpPr>
          <p:grpSpPr bwMode="auto">
            <a:xfrm>
              <a:off x="1700213" y="3838575"/>
              <a:ext cx="530225" cy="557213"/>
              <a:chOff x="1323" y="1152"/>
              <a:chExt cx="843" cy="861"/>
            </a:xfrm>
          </p:grpSpPr>
          <p:sp>
            <p:nvSpPr>
              <p:cNvPr id="31844" name="Oval 1352739"/>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1845" name="Oval 1352740"/>
              <p:cNvSpPr>
                <a:spLocks noChangeArrowheads="1"/>
              </p:cNvSpPr>
              <p:nvPr/>
            </p:nvSpPr>
            <p:spPr bwMode="auto">
              <a:xfrm>
                <a:off x="1392" y="1152"/>
                <a:ext cx="720" cy="720"/>
              </a:xfrm>
              <a:prstGeom prst="ellipse">
                <a:avLst/>
              </a:prstGeom>
              <a:solidFill>
                <a:srgbClr val="0070C0"/>
              </a:solidFill>
              <a:ln w="9525">
                <a:noFill/>
                <a:round/>
                <a:headEnd/>
                <a:tailEnd/>
              </a:ln>
            </p:spPr>
            <p:txBody>
              <a:bodyPr wrap="none" anchor="ctr"/>
              <a:lstStyle/>
              <a:p>
                <a:endParaRPr lang="en-US">
                  <a:solidFill>
                    <a:srgbClr val="000000"/>
                  </a:solidFill>
                </a:endParaRPr>
              </a:p>
            </p:txBody>
          </p:sp>
          <p:sp>
            <p:nvSpPr>
              <p:cNvPr id="31846" name="Oval 1352741"/>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7" name="Group 39"/>
            <p:cNvGrpSpPr>
              <a:grpSpLocks/>
            </p:cNvGrpSpPr>
            <p:nvPr/>
          </p:nvGrpSpPr>
          <p:grpSpPr bwMode="auto">
            <a:xfrm>
              <a:off x="4230688" y="2829462"/>
              <a:ext cx="530225" cy="545563"/>
              <a:chOff x="1323" y="1170"/>
              <a:chExt cx="843" cy="843"/>
            </a:xfrm>
          </p:grpSpPr>
          <p:sp>
            <p:nvSpPr>
              <p:cNvPr id="31841" name="Oval 1352743"/>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11" name="Oval 1352744"/>
              <p:cNvSpPr>
                <a:spLocks noChangeArrowheads="1"/>
              </p:cNvSpPr>
              <p:nvPr/>
            </p:nvSpPr>
            <p:spPr bwMode="auto">
              <a:xfrm>
                <a:off x="1393" y="1207"/>
                <a:ext cx="719" cy="711"/>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rgbClr val="7030A0"/>
                  </a:solidFill>
                </a:endParaRPr>
              </a:p>
            </p:txBody>
          </p:sp>
          <p:sp>
            <p:nvSpPr>
              <p:cNvPr id="31843" name="Oval 1352745"/>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cxnSp>
        <p:nvCxnSpPr>
          <p:cNvPr id="182" name="Straight Connector 181"/>
          <p:cNvCxnSpPr/>
          <p:nvPr/>
        </p:nvCxnSpPr>
        <p:spPr>
          <a:xfrm>
            <a:off x="1327150" y="3435350"/>
            <a:ext cx="1296988" cy="49053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endCxn id="41" idx="0"/>
          </p:cNvCxnSpPr>
          <p:nvPr/>
        </p:nvCxnSpPr>
        <p:spPr>
          <a:xfrm rot="5400000">
            <a:off x="495301" y="2552700"/>
            <a:ext cx="1295400" cy="31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200000" flipH="1">
            <a:off x="1964532" y="1542256"/>
            <a:ext cx="1620838" cy="6032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93" idx="2"/>
          </p:cNvCxnSpPr>
          <p:nvPr/>
        </p:nvCxnSpPr>
        <p:spPr>
          <a:xfrm rot="10800000" flipV="1">
            <a:off x="1203325" y="739775"/>
            <a:ext cx="1390650" cy="8810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67" idx="2"/>
            <a:endCxn id="90" idx="6"/>
          </p:cNvCxnSpPr>
          <p:nvPr/>
        </p:nvCxnSpPr>
        <p:spPr>
          <a:xfrm rot="10800000">
            <a:off x="2916238" y="654050"/>
            <a:ext cx="1225550" cy="84931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V="1">
            <a:off x="3806825" y="2289175"/>
            <a:ext cx="1355725" cy="2825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66" idx="7"/>
            <a:endCxn id="105" idx="3"/>
          </p:cNvCxnSpPr>
          <p:nvPr/>
        </p:nvCxnSpPr>
        <p:spPr>
          <a:xfrm rot="5400000" flipH="1" flipV="1">
            <a:off x="4170362" y="704851"/>
            <a:ext cx="974725" cy="53340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78" idx="1"/>
          </p:cNvCxnSpPr>
          <p:nvPr/>
        </p:nvCxnSpPr>
        <p:spPr>
          <a:xfrm rot="16200000" flipV="1">
            <a:off x="5499100" y="65088"/>
            <a:ext cx="620713" cy="1252537"/>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13" idx="3"/>
          </p:cNvCxnSpPr>
          <p:nvPr/>
        </p:nvCxnSpPr>
        <p:spPr>
          <a:xfrm rot="5400000">
            <a:off x="7107238" y="182562"/>
            <a:ext cx="558800" cy="13620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27" idx="2"/>
          </p:cNvCxnSpPr>
          <p:nvPr/>
        </p:nvCxnSpPr>
        <p:spPr>
          <a:xfrm rot="10800000">
            <a:off x="6705600" y="1168400"/>
            <a:ext cx="1550988" cy="71596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0800000">
            <a:off x="6705600" y="2590800"/>
            <a:ext cx="1550988" cy="715963"/>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6045994" y="3248819"/>
            <a:ext cx="1012825"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V="1">
            <a:off x="4911725" y="2570163"/>
            <a:ext cx="1444625" cy="6889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6200000" flipV="1">
            <a:off x="6004719" y="1839119"/>
            <a:ext cx="1100138" cy="12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73" idx="1"/>
          </p:cNvCxnSpPr>
          <p:nvPr/>
        </p:nvCxnSpPr>
        <p:spPr>
          <a:xfrm rot="16200000" flipV="1">
            <a:off x="6685756" y="4088607"/>
            <a:ext cx="852487" cy="84455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61" idx="7"/>
          </p:cNvCxnSpPr>
          <p:nvPr/>
        </p:nvCxnSpPr>
        <p:spPr>
          <a:xfrm rot="5400000" flipH="1" flipV="1">
            <a:off x="5499100" y="3806825"/>
            <a:ext cx="746125" cy="12096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6781800" y="3348038"/>
            <a:ext cx="1447800" cy="53816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6200000" flipV="1">
            <a:off x="4210050" y="3905250"/>
            <a:ext cx="1355725" cy="2825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51" idx="1"/>
          </p:cNvCxnSpPr>
          <p:nvPr/>
        </p:nvCxnSpPr>
        <p:spPr>
          <a:xfrm rot="16200000" flipV="1">
            <a:off x="2518569" y="4507706"/>
            <a:ext cx="1085850" cy="2555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49" idx="2"/>
          </p:cNvCxnSpPr>
          <p:nvPr/>
        </p:nvCxnSpPr>
        <p:spPr>
          <a:xfrm rot="10800000">
            <a:off x="1600200" y="4932363"/>
            <a:ext cx="1447800"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31" idx="1"/>
          </p:cNvCxnSpPr>
          <p:nvPr/>
        </p:nvCxnSpPr>
        <p:spPr>
          <a:xfrm rot="16200000" flipV="1">
            <a:off x="643731" y="4080669"/>
            <a:ext cx="1216025" cy="2174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flipH="1" flipV="1">
            <a:off x="2258219" y="3204369"/>
            <a:ext cx="1098550" cy="238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2947988" y="3360738"/>
            <a:ext cx="1644650" cy="5572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endCxn id="161" idx="1"/>
          </p:cNvCxnSpPr>
          <p:nvPr/>
        </p:nvCxnSpPr>
        <p:spPr>
          <a:xfrm>
            <a:off x="2992438" y="3960813"/>
            <a:ext cx="1951037" cy="8239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81" idx="2"/>
            <a:endCxn id="65" idx="6"/>
          </p:cNvCxnSpPr>
          <p:nvPr/>
        </p:nvCxnSpPr>
        <p:spPr>
          <a:xfrm rot="10800000" flipV="1">
            <a:off x="4495800" y="1196975"/>
            <a:ext cx="1908175" cy="3825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02" idx="2"/>
          </p:cNvCxnSpPr>
          <p:nvPr/>
        </p:nvCxnSpPr>
        <p:spPr>
          <a:xfrm rot="10800000" flipV="1">
            <a:off x="2936875" y="349250"/>
            <a:ext cx="1925638" cy="2317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0800000">
            <a:off x="4876800" y="3279775"/>
            <a:ext cx="1501775" cy="6365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25" idx="0"/>
          </p:cNvCxnSpPr>
          <p:nvPr/>
        </p:nvCxnSpPr>
        <p:spPr>
          <a:xfrm rot="16200000" flipV="1">
            <a:off x="7735094" y="1105694"/>
            <a:ext cx="1143000" cy="150812"/>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62" idx="2"/>
          </p:cNvCxnSpPr>
          <p:nvPr/>
        </p:nvCxnSpPr>
        <p:spPr>
          <a:xfrm rot="10800000" flipV="1">
            <a:off x="3457575" y="4921250"/>
            <a:ext cx="1481138" cy="412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41" idx="3"/>
            <a:endCxn id="175" idx="7"/>
          </p:cNvCxnSpPr>
          <p:nvPr/>
        </p:nvCxnSpPr>
        <p:spPr>
          <a:xfrm rot="5400000">
            <a:off x="7325519" y="3921919"/>
            <a:ext cx="1493837" cy="5619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25" idx="4"/>
          </p:cNvCxnSpPr>
          <p:nvPr/>
        </p:nvCxnSpPr>
        <p:spPr>
          <a:xfrm rot="16200000" flipH="1">
            <a:off x="7927181" y="2623344"/>
            <a:ext cx="985838" cy="7620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25" idx="3"/>
          </p:cNvCxnSpPr>
          <p:nvPr/>
        </p:nvCxnSpPr>
        <p:spPr>
          <a:xfrm rot="5400000">
            <a:off x="7300119" y="1513681"/>
            <a:ext cx="325438" cy="15144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217"/>
          <p:cNvGrpSpPr>
            <a:grpSpLocks/>
          </p:cNvGrpSpPr>
          <p:nvPr/>
        </p:nvGrpSpPr>
        <p:grpSpPr bwMode="auto">
          <a:xfrm>
            <a:off x="8020050" y="355600"/>
            <a:ext cx="346075" cy="365125"/>
            <a:chOff x="8779287" y="273177"/>
            <a:chExt cx="346269" cy="363878"/>
          </a:xfrm>
        </p:grpSpPr>
        <p:sp>
          <p:nvSpPr>
            <p:cNvPr id="31833"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119"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35"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9" name="Group 218"/>
          <p:cNvGrpSpPr>
            <a:grpSpLocks/>
          </p:cNvGrpSpPr>
          <p:nvPr/>
        </p:nvGrpSpPr>
        <p:grpSpPr bwMode="auto">
          <a:xfrm>
            <a:off x="8207375" y="1814513"/>
            <a:ext cx="346075" cy="365125"/>
            <a:chOff x="8779287" y="273177"/>
            <a:chExt cx="346269" cy="363878"/>
          </a:xfrm>
        </p:grpSpPr>
        <p:sp>
          <p:nvSpPr>
            <p:cNvPr id="31830"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21"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32"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0" name="Group 222"/>
          <p:cNvGrpSpPr>
            <a:grpSpLocks/>
          </p:cNvGrpSpPr>
          <p:nvPr/>
        </p:nvGrpSpPr>
        <p:grpSpPr bwMode="auto">
          <a:xfrm>
            <a:off x="8218488" y="3133725"/>
            <a:ext cx="347662" cy="363538"/>
            <a:chOff x="8779287" y="273177"/>
            <a:chExt cx="346269" cy="363878"/>
          </a:xfrm>
        </p:grpSpPr>
        <p:sp>
          <p:nvSpPr>
            <p:cNvPr id="31827"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25" name="Oval 1360953"/>
            <p:cNvSpPr>
              <a:spLocks noChangeArrowheads="1"/>
            </p:cNvSpPr>
            <p:nvPr/>
          </p:nvSpPr>
          <p:spPr bwMode="auto">
            <a:xfrm>
              <a:off x="8807748" y="273177"/>
              <a:ext cx="295673" cy="303497"/>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29"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2" name="Group 226"/>
          <p:cNvGrpSpPr>
            <a:grpSpLocks/>
          </p:cNvGrpSpPr>
          <p:nvPr/>
        </p:nvGrpSpPr>
        <p:grpSpPr bwMode="auto">
          <a:xfrm>
            <a:off x="6378575" y="995363"/>
            <a:ext cx="346075" cy="363537"/>
            <a:chOff x="8779287" y="273177"/>
            <a:chExt cx="346269" cy="363878"/>
          </a:xfrm>
        </p:grpSpPr>
        <p:sp>
          <p:nvSpPr>
            <p:cNvPr id="31824"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29"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26"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3" name="Group 230"/>
          <p:cNvGrpSpPr>
            <a:grpSpLocks/>
          </p:cNvGrpSpPr>
          <p:nvPr/>
        </p:nvGrpSpPr>
        <p:grpSpPr bwMode="auto">
          <a:xfrm>
            <a:off x="4846638" y="211138"/>
            <a:ext cx="346075" cy="365125"/>
            <a:chOff x="8779287" y="273177"/>
            <a:chExt cx="346269" cy="363878"/>
          </a:xfrm>
        </p:grpSpPr>
        <p:sp>
          <p:nvSpPr>
            <p:cNvPr id="31821"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33"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23"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4" name="Group 234"/>
          <p:cNvGrpSpPr>
            <a:grpSpLocks/>
          </p:cNvGrpSpPr>
          <p:nvPr/>
        </p:nvGrpSpPr>
        <p:grpSpPr bwMode="auto">
          <a:xfrm>
            <a:off x="2566988" y="461963"/>
            <a:ext cx="346075" cy="363537"/>
            <a:chOff x="8779287" y="273177"/>
            <a:chExt cx="346269" cy="363878"/>
          </a:xfrm>
        </p:grpSpPr>
        <p:sp>
          <p:nvSpPr>
            <p:cNvPr id="31818"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37"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20"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5" name="Group 238"/>
          <p:cNvGrpSpPr>
            <a:grpSpLocks/>
          </p:cNvGrpSpPr>
          <p:nvPr/>
        </p:nvGrpSpPr>
        <p:grpSpPr bwMode="auto">
          <a:xfrm>
            <a:off x="4146550" y="1470025"/>
            <a:ext cx="346075" cy="365125"/>
            <a:chOff x="8779287" y="273177"/>
            <a:chExt cx="346269" cy="363878"/>
          </a:xfrm>
        </p:grpSpPr>
        <p:sp>
          <p:nvSpPr>
            <p:cNvPr id="31815"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41"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17"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6" name="Group 242"/>
          <p:cNvGrpSpPr>
            <a:grpSpLocks/>
          </p:cNvGrpSpPr>
          <p:nvPr/>
        </p:nvGrpSpPr>
        <p:grpSpPr bwMode="auto">
          <a:xfrm>
            <a:off x="987425" y="1601788"/>
            <a:ext cx="346075" cy="363537"/>
            <a:chOff x="8779287" y="273177"/>
            <a:chExt cx="346269" cy="363878"/>
          </a:xfrm>
        </p:grpSpPr>
        <p:sp>
          <p:nvSpPr>
            <p:cNvPr id="31812"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45"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14"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7" name="Group 246"/>
          <p:cNvGrpSpPr>
            <a:grpSpLocks/>
          </p:cNvGrpSpPr>
          <p:nvPr/>
        </p:nvGrpSpPr>
        <p:grpSpPr bwMode="auto">
          <a:xfrm>
            <a:off x="4905375" y="4713288"/>
            <a:ext cx="346075" cy="363537"/>
            <a:chOff x="8779287" y="273177"/>
            <a:chExt cx="346269" cy="363878"/>
          </a:xfrm>
        </p:grpSpPr>
        <p:sp>
          <p:nvSpPr>
            <p:cNvPr id="31809"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49"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11"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8" name="Group 250"/>
          <p:cNvGrpSpPr>
            <a:grpSpLocks/>
          </p:cNvGrpSpPr>
          <p:nvPr/>
        </p:nvGrpSpPr>
        <p:grpSpPr bwMode="auto">
          <a:xfrm>
            <a:off x="7483475" y="4854575"/>
            <a:ext cx="346075" cy="365125"/>
            <a:chOff x="8779287" y="273177"/>
            <a:chExt cx="346269" cy="363878"/>
          </a:xfrm>
        </p:grpSpPr>
        <p:sp>
          <p:nvSpPr>
            <p:cNvPr id="31806"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53"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08"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19" name="Group 254"/>
          <p:cNvGrpSpPr>
            <a:grpSpLocks/>
          </p:cNvGrpSpPr>
          <p:nvPr/>
        </p:nvGrpSpPr>
        <p:grpSpPr bwMode="auto">
          <a:xfrm>
            <a:off x="974725" y="3216275"/>
            <a:ext cx="346075" cy="363538"/>
            <a:chOff x="8779287" y="273177"/>
            <a:chExt cx="346269" cy="363878"/>
          </a:xfrm>
        </p:grpSpPr>
        <p:sp>
          <p:nvSpPr>
            <p:cNvPr id="31803"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57" name="Oval 1360953"/>
            <p:cNvSpPr>
              <a:spLocks noChangeArrowheads="1"/>
            </p:cNvSpPr>
            <p:nvPr/>
          </p:nvSpPr>
          <p:spPr bwMode="auto">
            <a:xfrm>
              <a:off x="8807878" y="273177"/>
              <a:ext cx="295441" cy="303497"/>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05"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20" name="Group 258"/>
          <p:cNvGrpSpPr>
            <a:grpSpLocks/>
          </p:cNvGrpSpPr>
          <p:nvPr/>
        </p:nvGrpSpPr>
        <p:grpSpPr bwMode="auto">
          <a:xfrm>
            <a:off x="1271588" y="4748213"/>
            <a:ext cx="346075" cy="363537"/>
            <a:chOff x="8779287" y="273177"/>
            <a:chExt cx="346269" cy="363878"/>
          </a:xfrm>
        </p:grpSpPr>
        <p:sp>
          <p:nvSpPr>
            <p:cNvPr id="31800"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61" name="Oval 1360953"/>
            <p:cNvSpPr>
              <a:spLocks noChangeArrowheads="1"/>
            </p:cNvSpPr>
            <p:nvPr/>
          </p:nvSpPr>
          <p:spPr bwMode="auto">
            <a:xfrm>
              <a:off x="8807878" y="273177"/>
              <a:ext cx="295441" cy="303496"/>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802"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grpSp>
        <p:nvGrpSpPr>
          <p:cNvPr id="21" name="Group 262"/>
          <p:cNvGrpSpPr>
            <a:grpSpLocks/>
          </p:cNvGrpSpPr>
          <p:nvPr/>
        </p:nvGrpSpPr>
        <p:grpSpPr bwMode="auto">
          <a:xfrm>
            <a:off x="3065463" y="5175250"/>
            <a:ext cx="346075" cy="365125"/>
            <a:chOff x="8779287" y="273177"/>
            <a:chExt cx="346269" cy="363878"/>
          </a:xfrm>
        </p:grpSpPr>
        <p:sp>
          <p:nvSpPr>
            <p:cNvPr id="31797" name="Oval 1360952"/>
            <p:cNvSpPr>
              <a:spLocks noChangeArrowheads="1"/>
            </p:cNvSpPr>
            <p:nvPr/>
          </p:nvSpPr>
          <p:spPr bwMode="auto">
            <a:xfrm>
              <a:off x="8779287" y="280784"/>
              <a:ext cx="346269" cy="356271"/>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265" name="Oval 1360953"/>
            <p:cNvSpPr>
              <a:spLocks noChangeArrowheads="1"/>
            </p:cNvSpPr>
            <p:nvPr/>
          </p:nvSpPr>
          <p:spPr bwMode="auto">
            <a:xfrm>
              <a:off x="8807878" y="273177"/>
              <a:ext cx="295441" cy="303759"/>
            </a:xfrm>
            <a:prstGeom prst="ellipse">
              <a:avLst/>
            </a:prstGeom>
            <a:solidFill>
              <a:schemeClr val="bg2">
                <a:lumMod val="50000"/>
                <a:lumOff val="50000"/>
              </a:schemeClr>
            </a:solidFill>
            <a:ln w="9525">
              <a:noFill/>
              <a:round/>
              <a:headEnd/>
              <a:tailEnd/>
            </a:ln>
          </p:spPr>
          <p:txBody>
            <a:bodyPr wrap="none" anchor="ctr"/>
            <a:lstStyle/>
            <a:p>
              <a:pPr>
                <a:defRPr/>
              </a:pPr>
              <a:endParaRPr lang="en-US" dirty="0">
                <a:solidFill>
                  <a:schemeClr val="tx1">
                    <a:lumMod val="50000"/>
                  </a:schemeClr>
                </a:solidFill>
                <a:latin typeface="GoudySans"/>
              </a:endParaRPr>
            </a:p>
          </p:txBody>
        </p:sp>
        <p:sp>
          <p:nvSpPr>
            <p:cNvPr id="31799" name="Oval 1360954"/>
            <p:cNvSpPr>
              <a:spLocks noChangeArrowheads="1"/>
            </p:cNvSpPr>
            <p:nvPr/>
          </p:nvSpPr>
          <p:spPr bwMode="auto">
            <a:xfrm>
              <a:off x="8847062" y="293463"/>
              <a:ext cx="216880" cy="142001"/>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sp>
        <p:nvSpPr>
          <p:cNvPr id="268" name="Rectangle 40"/>
          <p:cNvSpPr>
            <a:spLocks noChangeArrowheads="1"/>
          </p:cNvSpPr>
          <p:nvPr/>
        </p:nvSpPr>
        <p:spPr bwMode="auto">
          <a:xfrm>
            <a:off x="760413" y="5662613"/>
            <a:ext cx="7588250" cy="892175"/>
          </a:xfrm>
          <a:prstGeom prst="rect">
            <a:avLst/>
          </a:prstGeom>
          <a:solidFill>
            <a:schemeClr val="accent2"/>
          </a:solidFill>
          <a:ln w="9525">
            <a:noFill/>
            <a:miter lim="800000"/>
            <a:headEnd/>
            <a:tailEnd/>
          </a:ln>
          <a:effectLst>
            <a:outerShdw dist="107763" dir="2700000" algn="ctr" rotWithShape="0">
              <a:schemeClr val="bg2"/>
            </a:outerShdw>
          </a:effectLst>
        </p:spPr>
        <p:txBody>
          <a:bodyPr tIns="137160"/>
          <a:lstStyle/>
          <a:p>
            <a:pPr marL="342900" indent="-342900" algn="ctr" eaLnBrk="1" hangingPunct="1">
              <a:lnSpc>
                <a:spcPct val="90000"/>
              </a:lnSpc>
              <a:spcBef>
                <a:spcPct val="5000"/>
              </a:spcBef>
              <a:defRPr/>
            </a:pPr>
            <a:r>
              <a:rPr lang="en-US" sz="2800" b="0" i="0" dirty="0">
                <a:solidFill>
                  <a:schemeClr val="bg1"/>
                </a:solidFill>
                <a:latin typeface="Comic Sans MS" pitchFamily="66" charset="0"/>
              </a:rPr>
              <a:t> Generalizes to arbitrary networks </a:t>
            </a:r>
            <a:endParaRPr lang="en-US" sz="3200" b="0" i="0" dirty="0">
              <a:solidFill>
                <a:schemeClr val="bg1"/>
              </a:solidFill>
              <a:latin typeface="Comic Sans MS" pitchFamily="66" charset="0"/>
            </a:endParaRPr>
          </a:p>
        </p:txBody>
      </p:sp>
      <p:cxnSp>
        <p:nvCxnSpPr>
          <p:cNvPr id="111" name="Straight Connector 110"/>
          <p:cNvCxnSpPr/>
          <p:nvPr/>
        </p:nvCxnSpPr>
        <p:spPr>
          <a:xfrm rot="5400000" flipH="1" flipV="1">
            <a:off x="3159126" y="1422400"/>
            <a:ext cx="754062" cy="1220787"/>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1285875" y="2557463"/>
            <a:ext cx="1312863" cy="7524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986088" y="2541588"/>
            <a:ext cx="1541462" cy="666750"/>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323975" y="1800225"/>
            <a:ext cx="1287463" cy="625475"/>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49238" y="171450"/>
            <a:ext cx="8458200" cy="1143000"/>
          </a:xfrm>
        </p:spPr>
        <p:txBody>
          <a:bodyPr/>
          <a:lstStyle/>
          <a:p>
            <a:pPr eaLnBrk="1" hangingPunct="1"/>
            <a:r>
              <a:rPr lang="en-US" sz="4000" smtClean="0"/>
              <a:t>Differences from Traditional Wireless Networks</a:t>
            </a:r>
          </a:p>
        </p:txBody>
      </p:sp>
      <p:sp>
        <p:nvSpPr>
          <p:cNvPr id="304131" name="Rectangle 3"/>
          <p:cNvSpPr>
            <a:spLocks noGrp="1" noChangeArrowheads="1"/>
          </p:cNvSpPr>
          <p:nvPr>
            <p:ph type="body" idx="1"/>
          </p:nvPr>
        </p:nvSpPr>
        <p:spPr>
          <a:xfrm>
            <a:off x="122238" y="1981200"/>
            <a:ext cx="9144000" cy="4648200"/>
          </a:xfrm>
        </p:spPr>
        <p:txBody>
          <a:bodyPr/>
          <a:lstStyle/>
          <a:p>
            <a:pPr eaLnBrk="1" hangingPunct="1"/>
            <a:r>
              <a:rPr lang="en-US" smtClean="0"/>
              <a:t>Embrace the</a:t>
            </a:r>
            <a:r>
              <a:rPr lang="en-US" smtClean="0">
                <a:solidFill>
                  <a:srgbClr val="FFCC00"/>
                </a:solidFill>
              </a:rPr>
              <a:t> </a:t>
            </a:r>
            <a:r>
              <a:rPr lang="en-US" smtClean="0">
                <a:solidFill>
                  <a:srgbClr val="0000FF"/>
                </a:solidFill>
              </a:rPr>
              <a:t>broadcast</a:t>
            </a:r>
            <a:r>
              <a:rPr lang="en-US" smtClean="0"/>
              <a:t> nature of wireless</a:t>
            </a:r>
          </a:p>
          <a:p>
            <a:pPr lvl="1" eaLnBrk="1" hangingPunct="1"/>
            <a:r>
              <a:rPr lang="en-US" smtClean="0">
                <a:solidFill>
                  <a:schemeClr val="tx1"/>
                </a:solidFill>
              </a:rPr>
              <a:t>Dispose of the point-to-point abstraction</a:t>
            </a:r>
          </a:p>
          <a:p>
            <a:pPr lvl="1" eaLnBrk="1" hangingPunct="1"/>
            <a:endParaRPr lang="en-US" smtClean="0">
              <a:solidFill>
                <a:schemeClr val="tx1"/>
              </a:solidFill>
            </a:endParaRPr>
          </a:p>
          <a:p>
            <a:pPr eaLnBrk="1" hangingPunct="1"/>
            <a:r>
              <a:rPr lang="en-US" smtClean="0"/>
              <a:t>Routers mix bytes across packets, then forward them </a:t>
            </a:r>
            <a:r>
              <a:rPr lang="en-US" smtClean="0">
                <a:sym typeface="Wingdings" pitchFamily="2" charset="2"/>
              </a:rPr>
              <a:t> </a:t>
            </a:r>
            <a:r>
              <a:rPr lang="en-US" smtClean="0">
                <a:solidFill>
                  <a:srgbClr val="0000FF"/>
                </a:solidFill>
                <a:sym typeface="Wingdings" pitchFamily="2" charset="2"/>
              </a:rPr>
              <a:t>Network Coding</a:t>
            </a:r>
            <a:endParaRPr lang="en-US" smtClean="0">
              <a:solidFill>
                <a:srgbClr val="CCFF33"/>
              </a:solidFill>
              <a:sym typeface="Wingdings" pitchFamily="2" charset="2"/>
            </a:endParaRPr>
          </a:p>
          <a:p>
            <a:pPr lvl="1" eaLnBrk="1" hangingPunct="1">
              <a:buFontTx/>
              <a:buNone/>
            </a:pPr>
            <a:endParaRPr lang="en-US" smtClean="0"/>
          </a:p>
          <a:p>
            <a:pPr lvl="1" eaLnBrk="1" hangingPunct="1"/>
            <a:endParaRPr 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4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9063" y="414338"/>
            <a:ext cx="9226550" cy="21288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800" b="0" i="0" u="none" strike="noStrike" kern="0" cap="none" spc="0" normalizeH="0" baseline="0" noProof="0" smtClean="0">
                <a:ln>
                  <a:noFill/>
                </a:ln>
                <a:solidFill>
                  <a:srgbClr val="000000"/>
                </a:solidFill>
                <a:effectLst/>
                <a:uLnTx/>
                <a:uFillTx/>
                <a:latin typeface="+mn-lt"/>
                <a:ea typeface="+mn-ea"/>
                <a:cs typeface="+mn-cs"/>
              </a:rPr>
              <a:t>Nodes snoop on all packets</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800" b="0" i="0" u="none" strike="noStrike" kern="0" cap="none" spc="0" normalizeH="0" baseline="0" noProof="0" smtClean="0">
                <a:ln>
                  <a:noFill/>
                </a:ln>
                <a:solidFill>
                  <a:srgbClr val="000000"/>
                </a:solidFill>
                <a:effectLst/>
                <a:uLnTx/>
                <a:uFillTx/>
                <a:latin typeface="+mn-lt"/>
                <a:ea typeface="+mn-ea"/>
                <a:cs typeface="+mn-cs"/>
              </a:rPr>
              <a:t>A node stores all heard packets for a limited time </a:t>
            </a:r>
            <a:endParaRPr kumimoji="0" lang="en-US" sz="28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43" name="Rectangle 2"/>
          <p:cNvSpPr txBox="1">
            <a:spLocks noChangeArrowheads="1"/>
          </p:cNvSpPr>
          <p:nvPr/>
        </p:nvSpPr>
        <p:spPr>
          <a:xfrm>
            <a:off x="708025" y="381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0070C0"/>
                </a:solidFill>
                <a:effectLst/>
                <a:uLnTx/>
                <a:uFillTx/>
                <a:latin typeface="+mj-lt"/>
                <a:ea typeface="+mj-ea"/>
                <a:cs typeface="+mj-cs"/>
              </a:rPr>
              <a:t>Exploit Broadcast - Snoop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19063" y="414338"/>
            <a:ext cx="9226550" cy="21288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Nodes snoop on all packets</a:t>
            </a:r>
          </a:p>
          <a:p>
            <a:pPr marL="342900" marR="0" lvl="0" indent="-34290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A node stores all heard packets for a limited time </a:t>
            </a:r>
          </a:p>
        </p:txBody>
      </p:sp>
      <p:sp>
        <p:nvSpPr>
          <p:cNvPr id="43" name="Rectangle 2"/>
          <p:cNvSpPr txBox="1">
            <a:spLocks noChangeArrowheads="1"/>
          </p:cNvSpPr>
          <p:nvPr/>
        </p:nvSpPr>
        <p:spPr>
          <a:xfrm>
            <a:off x="708025" y="38100"/>
            <a:ext cx="77724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0070C0"/>
                </a:solidFill>
                <a:effectLst/>
                <a:uLnTx/>
                <a:uFillTx/>
                <a:latin typeface="+mj-lt"/>
                <a:ea typeface="+mj-ea"/>
                <a:cs typeface="+mj-cs"/>
              </a:rPr>
              <a:t>Exploit Broadcast - Snoop</a:t>
            </a:r>
          </a:p>
        </p:txBody>
      </p:sp>
      <p:grpSp>
        <p:nvGrpSpPr>
          <p:cNvPr id="5" name="Group 7"/>
          <p:cNvGrpSpPr>
            <a:grpSpLocks/>
          </p:cNvGrpSpPr>
          <p:nvPr/>
        </p:nvGrpSpPr>
        <p:grpSpPr bwMode="auto">
          <a:xfrm rot="10800000">
            <a:off x="5054600" y="2616200"/>
            <a:ext cx="473075" cy="407987"/>
            <a:chOff x="2146" y="1826"/>
            <a:chExt cx="839" cy="257"/>
          </a:xfrm>
        </p:grpSpPr>
        <p:sp>
          <p:nvSpPr>
            <p:cNvPr id="6" name="Straight Connector 1356807"/>
            <p:cNvSpPr>
              <a:spLocks noChangeShapeType="1"/>
            </p:cNvSpPr>
            <p:nvPr/>
          </p:nvSpPr>
          <p:spPr bwMode="auto">
            <a:xfrm>
              <a:off x="2149" y="1826"/>
              <a:ext cx="836" cy="0"/>
            </a:xfrm>
            <a:prstGeom prst="line">
              <a:avLst/>
            </a:prstGeom>
            <a:noFill/>
            <a:ln w="25400" algn="ctr">
              <a:solidFill>
                <a:srgbClr val="FF0000"/>
              </a:solidFill>
              <a:round/>
              <a:headEnd/>
              <a:tailEnd/>
            </a:ln>
          </p:spPr>
          <p:txBody>
            <a:bodyPr lIns="90488" tIns="44450" rIns="90488" bIns="44450"/>
            <a:lstStyle/>
            <a:p>
              <a:endParaRPr lang="en-US"/>
            </a:p>
          </p:txBody>
        </p:sp>
        <p:sp>
          <p:nvSpPr>
            <p:cNvPr id="7" name="Straight Connector 1356808"/>
            <p:cNvSpPr>
              <a:spLocks noChangeShapeType="1"/>
            </p:cNvSpPr>
            <p:nvPr/>
          </p:nvSpPr>
          <p:spPr bwMode="auto">
            <a:xfrm>
              <a:off x="2146" y="2083"/>
              <a:ext cx="836" cy="0"/>
            </a:xfrm>
            <a:prstGeom prst="line">
              <a:avLst/>
            </a:prstGeom>
            <a:noFill/>
            <a:ln w="25400" algn="ctr">
              <a:solidFill>
                <a:srgbClr val="FF0000"/>
              </a:solidFill>
              <a:round/>
              <a:headEnd/>
              <a:tailEnd/>
            </a:ln>
          </p:spPr>
          <p:txBody>
            <a:bodyPr lIns="90488" tIns="44450" rIns="90488" bIns="44450"/>
            <a:lstStyle/>
            <a:p>
              <a:endParaRPr lang="en-US"/>
            </a:p>
          </p:txBody>
        </p:sp>
        <p:sp>
          <p:nvSpPr>
            <p:cNvPr id="8" name="Straight Connector 1356809"/>
            <p:cNvSpPr>
              <a:spLocks noChangeShapeType="1"/>
            </p:cNvSpPr>
            <p:nvPr/>
          </p:nvSpPr>
          <p:spPr bwMode="auto">
            <a:xfrm flipV="1">
              <a:off x="2965" y="1827"/>
              <a:ext cx="0" cy="246"/>
            </a:xfrm>
            <a:prstGeom prst="line">
              <a:avLst/>
            </a:prstGeom>
            <a:noFill/>
            <a:ln w="25400" algn="ctr">
              <a:solidFill>
                <a:srgbClr val="FF0000"/>
              </a:solidFill>
              <a:round/>
              <a:headEnd/>
              <a:tailEnd/>
            </a:ln>
          </p:spPr>
          <p:txBody>
            <a:bodyPr lIns="90488" tIns="44450" rIns="90488" bIns="44450"/>
            <a:lstStyle/>
            <a:p>
              <a:endParaRPr lang="en-US"/>
            </a:p>
          </p:txBody>
        </p:sp>
      </p:grpSp>
      <p:sp>
        <p:nvSpPr>
          <p:cNvPr id="9" name="Oval 1356810"/>
          <p:cNvSpPr>
            <a:spLocks noChangeArrowheads="1"/>
          </p:cNvSpPr>
          <p:nvPr/>
        </p:nvSpPr>
        <p:spPr bwMode="auto">
          <a:xfrm>
            <a:off x="5573712" y="3033712"/>
            <a:ext cx="1152525" cy="614363"/>
          </a:xfrm>
          <a:prstGeom prst="ellipse">
            <a:avLst/>
          </a:prstGeom>
          <a:noFill/>
          <a:ln w="9525" algn="ctr">
            <a:solidFill>
              <a:srgbClr val="FF0000"/>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10" name="Oval 1356811"/>
          <p:cNvSpPr>
            <a:spLocks noChangeArrowheads="1"/>
          </p:cNvSpPr>
          <p:nvPr/>
        </p:nvSpPr>
        <p:spPr bwMode="auto">
          <a:xfrm>
            <a:off x="5597525" y="5214937"/>
            <a:ext cx="1152525" cy="614363"/>
          </a:xfrm>
          <a:prstGeom prst="ellipse">
            <a:avLst/>
          </a:prstGeom>
          <a:noFill/>
          <a:ln w="9525" algn="ctr">
            <a:solidFill>
              <a:srgbClr val="00FF00"/>
            </a:solidFill>
            <a:round/>
            <a:headEnd/>
            <a:tailEnd/>
          </a:ln>
        </p:spPr>
        <p:txBody>
          <a:bodyPr wrap="none" lIns="90488" tIns="44450" rIns="90488" bIns="44450" anchor="ctr"/>
          <a:lstStyle/>
          <a:p>
            <a:endParaRPr lang="en-US">
              <a:solidFill>
                <a:srgbClr val="000000"/>
              </a:solidFill>
              <a:latin typeface="Calibri" pitchFamily="34" charset="0"/>
            </a:endParaRPr>
          </a:p>
        </p:txBody>
      </p:sp>
      <p:grpSp>
        <p:nvGrpSpPr>
          <p:cNvPr id="11" name="Group 13"/>
          <p:cNvGrpSpPr>
            <a:grpSpLocks/>
          </p:cNvGrpSpPr>
          <p:nvPr/>
        </p:nvGrpSpPr>
        <p:grpSpPr bwMode="auto">
          <a:xfrm rot="10800000">
            <a:off x="5056187" y="4819650"/>
            <a:ext cx="473075" cy="407987"/>
            <a:chOff x="2146" y="1826"/>
            <a:chExt cx="839" cy="257"/>
          </a:xfrm>
        </p:grpSpPr>
        <p:sp>
          <p:nvSpPr>
            <p:cNvPr id="12" name="Straight Connector 1356813"/>
            <p:cNvSpPr>
              <a:spLocks noChangeShapeType="1"/>
            </p:cNvSpPr>
            <p:nvPr/>
          </p:nvSpPr>
          <p:spPr bwMode="auto">
            <a:xfrm>
              <a:off x="2149" y="1826"/>
              <a:ext cx="836" cy="0"/>
            </a:xfrm>
            <a:prstGeom prst="line">
              <a:avLst/>
            </a:prstGeom>
            <a:noFill/>
            <a:ln w="25400" algn="ctr">
              <a:solidFill>
                <a:srgbClr val="00FF00"/>
              </a:solidFill>
              <a:round/>
              <a:headEnd/>
              <a:tailEnd/>
            </a:ln>
          </p:spPr>
          <p:txBody>
            <a:bodyPr lIns="90488" tIns="44450" rIns="90488" bIns="44450"/>
            <a:lstStyle/>
            <a:p>
              <a:endParaRPr lang="en-US"/>
            </a:p>
          </p:txBody>
        </p:sp>
        <p:sp>
          <p:nvSpPr>
            <p:cNvPr id="13" name="Straight Connector 1356814"/>
            <p:cNvSpPr>
              <a:spLocks noChangeShapeType="1"/>
            </p:cNvSpPr>
            <p:nvPr/>
          </p:nvSpPr>
          <p:spPr bwMode="auto">
            <a:xfrm>
              <a:off x="2146" y="2083"/>
              <a:ext cx="836" cy="0"/>
            </a:xfrm>
            <a:prstGeom prst="line">
              <a:avLst/>
            </a:prstGeom>
            <a:noFill/>
            <a:ln w="25400" algn="ctr">
              <a:solidFill>
                <a:srgbClr val="00FF00"/>
              </a:solidFill>
              <a:round/>
              <a:headEnd/>
              <a:tailEnd/>
            </a:ln>
          </p:spPr>
          <p:txBody>
            <a:bodyPr lIns="90488" tIns="44450" rIns="90488" bIns="44450"/>
            <a:lstStyle/>
            <a:p>
              <a:endParaRPr lang="en-US"/>
            </a:p>
          </p:txBody>
        </p:sp>
        <p:sp>
          <p:nvSpPr>
            <p:cNvPr id="14" name="Straight Connector 1356815"/>
            <p:cNvSpPr>
              <a:spLocks noChangeShapeType="1"/>
            </p:cNvSpPr>
            <p:nvPr/>
          </p:nvSpPr>
          <p:spPr bwMode="auto">
            <a:xfrm flipV="1">
              <a:off x="2965" y="1827"/>
              <a:ext cx="0" cy="246"/>
            </a:xfrm>
            <a:prstGeom prst="line">
              <a:avLst/>
            </a:prstGeom>
            <a:noFill/>
            <a:ln w="25400" algn="ctr">
              <a:solidFill>
                <a:srgbClr val="00FF00"/>
              </a:solidFill>
              <a:round/>
              <a:headEnd/>
              <a:tailEnd/>
            </a:ln>
          </p:spPr>
          <p:txBody>
            <a:bodyPr lIns="90488" tIns="44450" rIns="90488" bIns="44450"/>
            <a:lstStyle/>
            <a:p>
              <a:endParaRPr lang="en-US"/>
            </a:p>
          </p:txBody>
        </p:sp>
      </p:grpSp>
      <p:grpSp>
        <p:nvGrpSpPr>
          <p:cNvPr id="15" name="Group 17"/>
          <p:cNvGrpSpPr>
            <a:grpSpLocks/>
          </p:cNvGrpSpPr>
          <p:nvPr/>
        </p:nvGrpSpPr>
        <p:grpSpPr bwMode="auto">
          <a:xfrm rot="10800000">
            <a:off x="2325687" y="3579812"/>
            <a:ext cx="473075" cy="407988"/>
            <a:chOff x="2146" y="1826"/>
            <a:chExt cx="839" cy="257"/>
          </a:xfrm>
        </p:grpSpPr>
        <p:sp>
          <p:nvSpPr>
            <p:cNvPr id="16" name="Straight Connector 1356817"/>
            <p:cNvSpPr>
              <a:spLocks noChangeShapeType="1"/>
            </p:cNvSpPr>
            <p:nvPr/>
          </p:nvSpPr>
          <p:spPr bwMode="auto">
            <a:xfrm>
              <a:off x="2149" y="1826"/>
              <a:ext cx="836" cy="0"/>
            </a:xfrm>
            <a:prstGeom prst="line">
              <a:avLst/>
            </a:prstGeom>
            <a:noFill/>
            <a:ln w="25400" algn="ctr">
              <a:solidFill>
                <a:srgbClr val="3366FF"/>
              </a:solidFill>
              <a:round/>
              <a:headEnd/>
              <a:tailEnd/>
            </a:ln>
          </p:spPr>
          <p:txBody>
            <a:bodyPr lIns="90488" tIns="44450" rIns="90488" bIns="44450"/>
            <a:lstStyle/>
            <a:p>
              <a:endParaRPr lang="en-US"/>
            </a:p>
          </p:txBody>
        </p:sp>
        <p:sp>
          <p:nvSpPr>
            <p:cNvPr id="17" name="Straight Connector 1356818"/>
            <p:cNvSpPr>
              <a:spLocks noChangeShapeType="1"/>
            </p:cNvSpPr>
            <p:nvPr/>
          </p:nvSpPr>
          <p:spPr bwMode="auto">
            <a:xfrm>
              <a:off x="2146" y="2083"/>
              <a:ext cx="836" cy="0"/>
            </a:xfrm>
            <a:prstGeom prst="line">
              <a:avLst/>
            </a:prstGeom>
            <a:noFill/>
            <a:ln w="25400" algn="ctr">
              <a:solidFill>
                <a:srgbClr val="3366FF"/>
              </a:solidFill>
              <a:round/>
              <a:headEnd/>
              <a:tailEnd/>
            </a:ln>
          </p:spPr>
          <p:txBody>
            <a:bodyPr lIns="90488" tIns="44450" rIns="90488" bIns="44450"/>
            <a:lstStyle/>
            <a:p>
              <a:endParaRPr lang="en-US"/>
            </a:p>
          </p:txBody>
        </p:sp>
        <p:sp>
          <p:nvSpPr>
            <p:cNvPr id="18" name="Straight Connector 1356819"/>
            <p:cNvSpPr>
              <a:spLocks noChangeShapeType="1"/>
            </p:cNvSpPr>
            <p:nvPr/>
          </p:nvSpPr>
          <p:spPr bwMode="auto">
            <a:xfrm flipV="1">
              <a:off x="2965" y="1827"/>
              <a:ext cx="0" cy="246"/>
            </a:xfrm>
            <a:prstGeom prst="line">
              <a:avLst/>
            </a:prstGeom>
            <a:noFill/>
            <a:ln w="25400" algn="ctr">
              <a:solidFill>
                <a:srgbClr val="3366FF"/>
              </a:solidFill>
              <a:round/>
              <a:headEnd/>
              <a:tailEnd/>
            </a:ln>
          </p:spPr>
          <p:txBody>
            <a:bodyPr lIns="90488" tIns="44450" rIns="90488" bIns="44450"/>
            <a:lstStyle/>
            <a:p>
              <a:endParaRPr lang="en-US"/>
            </a:p>
          </p:txBody>
        </p:sp>
      </p:grpSp>
      <p:sp>
        <p:nvSpPr>
          <p:cNvPr id="19" name="Rectangle 1356820"/>
          <p:cNvSpPr>
            <a:spLocks noChangeArrowheads="1"/>
          </p:cNvSpPr>
          <p:nvPr/>
        </p:nvSpPr>
        <p:spPr bwMode="auto">
          <a:xfrm>
            <a:off x="5111750" y="2662237"/>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0" name="Rectangle 1356822"/>
          <p:cNvSpPr>
            <a:spLocks noChangeArrowheads="1"/>
          </p:cNvSpPr>
          <p:nvPr/>
        </p:nvSpPr>
        <p:spPr bwMode="auto">
          <a:xfrm>
            <a:off x="5721350" y="317182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1" name="Rectangle 20"/>
          <p:cNvSpPr>
            <a:spLocks noChangeArrowheads="1"/>
          </p:cNvSpPr>
          <p:nvPr/>
        </p:nvSpPr>
        <p:spPr bwMode="auto">
          <a:xfrm>
            <a:off x="5719762" y="5360987"/>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2" name="Oval 1356825"/>
          <p:cNvSpPr>
            <a:spLocks noChangeArrowheads="1"/>
          </p:cNvSpPr>
          <p:nvPr/>
        </p:nvSpPr>
        <p:spPr bwMode="auto">
          <a:xfrm>
            <a:off x="1066800" y="3978275"/>
            <a:ext cx="1152525" cy="614362"/>
          </a:xfrm>
          <a:prstGeom prst="ellipse">
            <a:avLst/>
          </a:prstGeom>
          <a:noFill/>
          <a:ln w="9525" algn="ctr">
            <a:solidFill>
              <a:srgbClr val="3366FF"/>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3" name="Rectangle 22"/>
          <p:cNvSpPr>
            <a:spLocks noChangeArrowheads="1"/>
          </p:cNvSpPr>
          <p:nvPr/>
        </p:nvSpPr>
        <p:spPr bwMode="auto">
          <a:xfrm>
            <a:off x="2376487" y="3627437"/>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 name="Rectangle 23"/>
          <p:cNvSpPr>
            <a:spLocks noChangeArrowheads="1"/>
          </p:cNvSpPr>
          <p:nvPr/>
        </p:nvSpPr>
        <p:spPr bwMode="auto">
          <a:xfrm>
            <a:off x="1943100" y="4121150"/>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 name="Shape 1356828"/>
          <p:cNvSpPr>
            <a:spLocks/>
          </p:cNvSpPr>
          <p:nvPr/>
        </p:nvSpPr>
        <p:spPr bwMode="auto">
          <a:xfrm rot="17665878" flipH="1">
            <a:off x="4573587" y="3001963"/>
            <a:ext cx="765175" cy="1009650"/>
          </a:xfrm>
          <a:custGeom>
            <a:avLst/>
            <a:gdLst>
              <a:gd name="T0" fmla="*/ 0 w 21600"/>
              <a:gd name="T1" fmla="*/ 0 h 21600"/>
              <a:gd name="T2" fmla="*/ 960228813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lgn="ctr">
            <a:solidFill>
              <a:srgbClr val="FF0000"/>
            </a:solidFill>
            <a:prstDash val="sysDot"/>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6" name="Shape 1356829"/>
          <p:cNvSpPr>
            <a:spLocks/>
          </p:cNvSpPr>
          <p:nvPr/>
        </p:nvSpPr>
        <p:spPr bwMode="auto">
          <a:xfrm rot="17665878" flipH="1">
            <a:off x="4175125" y="3028949"/>
            <a:ext cx="985838" cy="1363663"/>
          </a:xfrm>
          <a:custGeom>
            <a:avLst/>
            <a:gdLst>
              <a:gd name="T0" fmla="*/ 0 w 21600"/>
              <a:gd name="T1" fmla="*/ 0 h 22884"/>
              <a:gd name="T2" fmla="*/ 2049955908 w 21600"/>
              <a:gd name="T3" fmla="*/ 2147483647 h 22884"/>
              <a:gd name="T4" fmla="*/ 0 w 21600"/>
              <a:gd name="T5" fmla="*/ 2147483647 h 22884"/>
              <a:gd name="T6" fmla="*/ 0 60000 65536"/>
              <a:gd name="T7" fmla="*/ 0 60000 65536"/>
              <a:gd name="T8" fmla="*/ 0 60000 65536"/>
              <a:gd name="T9" fmla="*/ 0 w 21600"/>
              <a:gd name="T10" fmla="*/ 0 h 22884"/>
              <a:gd name="T11" fmla="*/ 21600 w 21600"/>
              <a:gd name="T12" fmla="*/ 22884 h 22884"/>
            </a:gdLst>
            <a:ahLst/>
            <a:cxnLst>
              <a:cxn ang="T6">
                <a:pos x="T0" y="T1"/>
              </a:cxn>
              <a:cxn ang="T7">
                <a:pos x="T2" y="T3"/>
              </a:cxn>
              <a:cxn ang="T8">
                <a:pos x="T4" y="T5"/>
              </a:cxn>
            </a:cxnLst>
            <a:rect l="T9" t="T10" r="T11" b="T12"/>
            <a:pathLst>
              <a:path w="21600" h="22884" fill="none" extrusionOk="0">
                <a:moveTo>
                  <a:pt x="-1" y="0"/>
                </a:moveTo>
                <a:cubicBezTo>
                  <a:pt x="11929" y="0"/>
                  <a:pt x="21600" y="9670"/>
                  <a:pt x="21600" y="21600"/>
                </a:cubicBezTo>
                <a:cubicBezTo>
                  <a:pt x="21600" y="22028"/>
                  <a:pt x="21587" y="22456"/>
                  <a:pt x="21561" y="22883"/>
                </a:cubicBezTo>
              </a:path>
              <a:path w="21600" h="22884" stroke="0" extrusionOk="0">
                <a:moveTo>
                  <a:pt x="-1" y="0"/>
                </a:moveTo>
                <a:cubicBezTo>
                  <a:pt x="11929" y="0"/>
                  <a:pt x="21600" y="9670"/>
                  <a:pt x="21600" y="21600"/>
                </a:cubicBezTo>
                <a:cubicBezTo>
                  <a:pt x="21600" y="22028"/>
                  <a:pt x="21587" y="22456"/>
                  <a:pt x="21561" y="22883"/>
                </a:cubicBezTo>
                <a:lnTo>
                  <a:pt x="0" y="21600"/>
                </a:lnTo>
                <a:close/>
              </a:path>
            </a:pathLst>
          </a:custGeom>
          <a:noFill/>
          <a:ln w="19050" algn="ctr">
            <a:solidFill>
              <a:srgbClr val="FF0000"/>
            </a:solidFill>
            <a:prstDash val="sysDot"/>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7" name="Shape 1356830"/>
          <p:cNvSpPr>
            <a:spLocks/>
          </p:cNvSpPr>
          <p:nvPr/>
        </p:nvSpPr>
        <p:spPr bwMode="auto">
          <a:xfrm rot="17665878" flipH="1">
            <a:off x="3702050" y="3127374"/>
            <a:ext cx="1231900" cy="1755775"/>
          </a:xfrm>
          <a:custGeom>
            <a:avLst/>
            <a:gdLst>
              <a:gd name="T0" fmla="*/ 0 w 21600"/>
              <a:gd name="T1" fmla="*/ 0 h 22884"/>
              <a:gd name="T2" fmla="*/ 2147483647 w 21600"/>
              <a:gd name="T3" fmla="*/ 2147483647 h 22884"/>
              <a:gd name="T4" fmla="*/ 0 w 21600"/>
              <a:gd name="T5" fmla="*/ 2147483647 h 22884"/>
              <a:gd name="T6" fmla="*/ 0 60000 65536"/>
              <a:gd name="T7" fmla="*/ 0 60000 65536"/>
              <a:gd name="T8" fmla="*/ 0 60000 65536"/>
              <a:gd name="T9" fmla="*/ 0 w 21600"/>
              <a:gd name="T10" fmla="*/ 0 h 22884"/>
              <a:gd name="T11" fmla="*/ 21600 w 21600"/>
              <a:gd name="T12" fmla="*/ 22884 h 22884"/>
            </a:gdLst>
            <a:ahLst/>
            <a:cxnLst>
              <a:cxn ang="T6">
                <a:pos x="T0" y="T1"/>
              </a:cxn>
              <a:cxn ang="T7">
                <a:pos x="T2" y="T3"/>
              </a:cxn>
              <a:cxn ang="T8">
                <a:pos x="T4" y="T5"/>
              </a:cxn>
            </a:cxnLst>
            <a:rect l="T9" t="T10" r="T11" b="T12"/>
            <a:pathLst>
              <a:path w="21600" h="22884" fill="none" extrusionOk="0">
                <a:moveTo>
                  <a:pt x="-1" y="0"/>
                </a:moveTo>
                <a:cubicBezTo>
                  <a:pt x="11929" y="0"/>
                  <a:pt x="21600" y="9670"/>
                  <a:pt x="21600" y="21600"/>
                </a:cubicBezTo>
                <a:cubicBezTo>
                  <a:pt x="21600" y="22028"/>
                  <a:pt x="21587" y="22456"/>
                  <a:pt x="21561" y="22883"/>
                </a:cubicBezTo>
              </a:path>
              <a:path w="21600" h="22884" stroke="0" extrusionOk="0">
                <a:moveTo>
                  <a:pt x="-1" y="0"/>
                </a:moveTo>
                <a:cubicBezTo>
                  <a:pt x="11929" y="0"/>
                  <a:pt x="21600" y="9670"/>
                  <a:pt x="21600" y="21600"/>
                </a:cubicBezTo>
                <a:cubicBezTo>
                  <a:pt x="21600" y="22028"/>
                  <a:pt x="21587" y="22456"/>
                  <a:pt x="21561" y="22883"/>
                </a:cubicBezTo>
                <a:lnTo>
                  <a:pt x="0" y="21600"/>
                </a:lnTo>
                <a:close/>
              </a:path>
            </a:pathLst>
          </a:custGeom>
          <a:noFill/>
          <a:ln w="19050" algn="ctr">
            <a:solidFill>
              <a:srgbClr val="FF0000"/>
            </a:solidFill>
            <a:prstDash val="sysDot"/>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8" name="Shape 1356831"/>
          <p:cNvSpPr>
            <a:spLocks/>
          </p:cNvSpPr>
          <p:nvPr/>
        </p:nvSpPr>
        <p:spPr bwMode="auto">
          <a:xfrm rot="17665878" flipH="1">
            <a:off x="3276600" y="3178175"/>
            <a:ext cx="1408112" cy="2214562"/>
          </a:xfrm>
          <a:custGeom>
            <a:avLst/>
            <a:gdLst>
              <a:gd name="T0" fmla="*/ 0 w 21600"/>
              <a:gd name="T1" fmla="*/ 0 h 22884"/>
              <a:gd name="T2" fmla="*/ 2147483647 w 21600"/>
              <a:gd name="T3" fmla="*/ 2147483647 h 22884"/>
              <a:gd name="T4" fmla="*/ 0 w 21600"/>
              <a:gd name="T5" fmla="*/ 2147483647 h 22884"/>
              <a:gd name="T6" fmla="*/ 0 60000 65536"/>
              <a:gd name="T7" fmla="*/ 0 60000 65536"/>
              <a:gd name="T8" fmla="*/ 0 60000 65536"/>
              <a:gd name="T9" fmla="*/ 0 w 21600"/>
              <a:gd name="T10" fmla="*/ 0 h 22884"/>
              <a:gd name="T11" fmla="*/ 21600 w 21600"/>
              <a:gd name="T12" fmla="*/ 22884 h 22884"/>
            </a:gdLst>
            <a:ahLst/>
            <a:cxnLst>
              <a:cxn ang="T6">
                <a:pos x="T0" y="T1"/>
              </a:cxn>
              <a:cxn ang="T7">
                <a:pos x="T2" y="T3"/>
              </a:cxn>
              <a:cxn ang="T8">
                <a:pos x="T4" y="T5"/>
              </a:cxn>
            </a:cxnLst>
            <a:rect l="T9" t="T10" r="T11" b="T12"/>
            <a:pathLst>
              <a:path w="21600" h="22884" fill="none" extrusionOk="0">
                <a:moveTo>
                  <a:pt x="-1" y="0"/>
                </a:moveTo>
                <a:cubicBezTo>
                  <a:pt x="11929" y="0"/>
                  <a:pt x="21600" y="9670"/>
                  <a:pt x="21600" y="21600"/>
                </a:cubicBezTo>
                <a:cubicBezTo>
                  <a:pt x="21600" y="22028"/>
                  <a:pt x="21587" y="22456"/>
                  <a:pt x="21561" y="22883"/>
                </a:cubicBezTo>
              </a:path>
              <a:path w="21600" h="22884" stroke="0" extrusionOk="0">
                <a:moveTo>
                  <a:pt x="-1" y="0"/>
                </a:moveTo>
                <a:cubicBezTo>
                  <a:pt x="11929" y="0"/>
                  <a:pt x="21600" y="9670"/>
                  <a:pt x="21600" y="21600"/>
                </a:cubicBezTo>
                <a:cubicBezTo>
                  <a:pt x="21600" y="22028"/>
                  <a:pt x="21587" y="22456"/>
                  <a:pt x="21561" y="22883"/>
                </a:cubicBezTo>
                <a:lnTo>
                  <a:pt x="0" y="21600"/>
                </a:lnTo>
                <a:close/>
              </a:path>
            </a:pathLst>
          </a:custGeom>
          <a:noFill/>
          <a:ln w="19050" algn="ctr">
            <a:solidFill>
              <a:srgbClr val="FF0000"/>
            </a:solidFill>
            <a:prstDash val="sysDot"/>
            <a:round/>
            <a:headEnd/>
            <a:tailEnd/>
          </a:ln>
        </p:spPr>
        <p:txBody>
          <a:bodyPr wrap="none" lIns="90488" tIns="44450" rIns="90488" bIns="44450" anchor="ctr"/>
          <a:lstStyle/>
          <a:p>
            <a:endParaRPr lang="en-US">
              <a:solidFill>
                <a:srgbClr val="000000"/>
              </a:solidFill>
              <a:latin typeface="Calibri" pitchFamily="34" charset="0"/>
            </a:endParaRPr>
          </a:p>
        </p:txBody>
      </p:sp>
      <p:grpSp>
        <p:nvGrpSpPr>
          <p:cNvPr id="29" name="Group 33"/>
          <p:cNvGrpSpPr>
            <a:grpSpLocks/>
          </p:cNvGrpSpPr>
          <p:nvPr/>
        </p:nvGrpSpPr>
        <p:grpSpPr bwMode="auto">
          <a:xfrm>
            <a:off x="4973637" y="3121025"/>
            <a:ext cx="531813" cy="557212"/>
            <a:chOff x="2492" y="2906"/>
            <a:chExt cx="739" cy="755"/>
          </a:xfrm>
        </p:grpSpPr>
        <p:sp>
          <p:nvSpPr>
            <p:cNvPr id="30" name="Oval 1356833"/>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31" name="Oval 1356834"/>
            <p:cNvSpPr>
              <a:spLocks noChangeArrowheads="1"/>
            </p:cNvSpPr>
            <p:nvPr/>
          </p:nvSpPr>
          <p:spPr bwMode="auto">
            <a:xfrm>
              <a:off x="2552" y="2906"/>
              <a:ext cx="632" cy="631"/>
            </a:xfrm>
            <a:prstGeom prst="ellipse">
              <a:avLst/>
            </a:prstGeom>
            <a:gradFill rotWithShape="1">
              <a:gsLst>
                <a:gs pos="0">
                  <a:srgbClr val="760000"/>
                </a:gs>
                <a:gs pos="100000">
                  <a:srgbClr val="FF0000"/>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32" name="Oval 1356835"/>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grpSp>
      <p:grpSp>
        <p:nvGrpSpPr>
          <p:cNvPr id="33" name="Group 37"/>
          <p:cNvGrpSpPr>
            <a:grpSpLocks/>
          </p:cNvGrpSpPr>
          <p:nvPr/>
        </p:nvGrpSpPr>
        <p:grpSpPr bwMode="auto">
          <a:xfrm>
            <a:off x="2251075" y="4071937"/>
            <a:ext cx="530225" cy="557213"/>
            <a:chOff x="1323" y="1152"/>
            <a:chExt cx="843" cy="861"/>
          </a:xfrm>
        </p:grpSpPr>
        <p:sp>
          <p:nvSpPr>
            <p:cNvPr id="34" name="Oval 1356837"/>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35" name="Oval 1356838"/>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36" name="Oval 1356839"/>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grpSp>
      <p:grpSp>
        <p:nvGrpSpPr>
          <p:cNvPr id="37" name="Group 41"/>
          <p:cNvGrpSpPr>
            <a:grpSpLocks/>
          </p:cNvGrpSpPr>
          <p:nvPr/>
        </p:nvGrpSpPr>
        <p:grpSpPr bwMode="auto">
          <a:xfrm>
            <a:off x="4997450" y="5310187"/>
            <a:ext cx="530225" cy="557213"/>
            <a:chOff x="1323" y="1152"/>
            <a:chExt cx="843" cy="861"/>
          </a:xfrm>
        </p:grpSpPr>
        <p:sp>
          <p:nvSpPr>
            <p:cNvPr id="38" name="Oval 1356841"/>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39" name="Oval 1356842"/>
            <p:cNvSpPr>
              <a:spLocks noChangeArrowheads="1"/>
            </p:cNvSpPr>
            <p:nvPr/>
          </p:nvSpPr>
          <p:spPr bwMode="auto">
            <a:xfrm>
              <a:off x="1392" y="1152"/>
              <a:ext cx="720" cy="720"/>
            </a:xfrm>
            <a:prstGeom prst="ellipse">
              <a:avLst/>
            </a:prstGeom>
            <a:gradFill rotWithShape="1">
              <a:gsLst>
                <a:gs pos="0">
                  <a:srgbClr val="007600"/>
                </a:gs>
                <a:gs pos="100000">
                  <a:srgbClr val="00FF00"/>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40" name="Oval 1356843"/>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grpSp>
      <p:cxnSp>
        <p:nvCxnSpPr>
          <p:cNvPr id="41" name="Straight Arrow Connector 40"/>
          <p:cNvCxnSpPr/>
          <p:nvPr/>
        </p:nvCxnSpPr>
        <p:spPr bwMode="auto">
          <a:xfrm rot="10800000" flipV="1">
            <a:off x="2789237" y="3435350"/>
            <a:ext cx="2182813" cy="744537"/>
          </a:xfrm>
          <a:prstGeom prst="straightConnector1">
            <a:avLst/>
          </a:prstGeom>
          <a:noFill/>
          <a:ln w="28575" cap="rnd" cmpd="sng" algn="ctr">
            <a:solidFill>
              <a:srgbClr val="FF0000"/>
            </a:solidFill>
            <a:prstDash val="dash"/>
            <a:tailEnd type="arrow"/>
          </a:ln>
          <a:effectLst/>
        </p:spPr>
        <p:style>
          <a:lnRef idx="1">
            <a:schemeClr val="accent2"/>
          </a:lnRef>
          <a:fillRef idx="0">
            <a:schemeClr val="accent2"/>
          </a:fillRef>
          <a:effectRef idx="0">
            <a:schemeClr val="accent2"/>
          </a:effectRef>
          <a:fontRef idx="minor">
            <a:schemeClr val="tx1"/>
          </a:fontRef>
        </p:style>
      </p:cxnSp>
      <p:sp>
        <p:nvSpPr>
          <p:cNvPr id="80" name="TextBox 79"/>
          <p:cNvSpPr txBox="1"/>
          <p:nvPr/>
        </p:nvSpPr>
        <p:spPr>
          <a:xfrm>
            <a:off x="6858000" y="3124200"/>
            <a:ext cx="1524000" cy="461665"/>
          </a:xfrm>
          <a:prstGeom prst="rect">
            <a:avLst/>
          </a:prstGeom>
          <a:noFill/>
        </p:spPr>
        <p:txBody>
          <a:bodyPr wrap="square" rtlCol="0">
            <a:spAutoFit/>
          </a:bodyPr>
          <a:lstStyle/>
          <a:p>
            <a:r>
              <a:rPr lang="en-US" sz="2400" dirty="0" smtClean="0">
                <a:latin typeface="Arial" pitchFamily="34" charset="0"/>
                <a:cs typeface="Arial" pitchFamily="34" charset="0"/>
              </a:rPr>
              <a:t>Storage</a:t>
            </a:r>
            <a:endParaRPr lang="en-US" sz="2400" dirty="0">
              <a:latin typeface="Arial" pitchFamily="34" charset="0"/>
              <a:cs typeface="Arial" pitchFamily="34" charset="0"/>
            </a:endParaRPr>
          </a:p>
        </p:txBody>
      </p:sp>
      <p:sp>
        <p:nvSpPr>
          <p:cNvPr id="81" name="TextBox 80"/>
          <p:cNvSpPr txBox="1"/>
          <p:nvPr/>
        </p:nvSpPr>
        <p:spPr>
          <a:xfrm>
            <a:off x="5715000" y="2362200"/>
            <a:ext cx="1524000" cy="461665"/>
          </a:xfrm>
          <a:prstGeom prst="rect">
            <a:avLst/>
          </a:prstGeom>
          <a:noFill/>
        </p:spPr>
        <p:txBody>
          <a:bodyPr wrap="square" rtlCol="0">
            <a:spAutoFit/>
          </a:bodyPr>
          <a:lstStyle/>
          <a:p>
            <a:r>
              <a:rPr lang="en-US" sz="2400" dirty="0" err="1" smtClean="0">
                <a:latin typeface="Arial" pitchFamily="34" charset="0"/>
                <a:cs typeface="Arial" pitchFamily="34" charset="0"/>
              </a:rPr>
              <a:t>Tx</a:t>
            </a:r>
            <a:r>
              <a:rPr lang="en-US" sz="2400" dirty="0" smtClean="0">
                <a:latin typeface="Arial" pitchFamily="34" charset="0"/>
                <a:cs typeface="Arial" pitchFamily="34" charset="0"/>
              </a:rPr>
              <a:t> Queue</a:t>
            </a:r>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
                                  </p:stCondLst>
                                  <p:childTnLst>
                                    <p:set>
                                      <p:cBhvr>
                                        <p:cTn id="11" dur="1" fill="hold">
                                          <p:stCondLst>
                                            <p:cond delay="0"/>
                                          </p:stCondLst>
                                        </p:cTn>
                                        <p:tgtEl>
                                          <p:spTgt spid="26"/>
                                        </p:tgtEl>
                                        <p:attrNameLst>
                                          <p:attrName>style.visibility</p:attrName>
                                        </p:attrNameLst>
                                      </p:cBhvr>
                                      <p:to>
                                        <p:strVal val="visible"/>
                                      </p:to>
                                    </p:set>
                                  </p:childTnLst>
                                </p:cTn>
                              </p:par>
                            </p:childTnLst>
                          </p:cTn>
                        </p:par>
                        <p:par>
                          <p:cTn id="12" fill="hold">
                            <p:stCondLst>
                              <p:cond delay="100"/>
                            </p:stCondLst>
                            <p:childTnLst>
                              <p:par>
                                <p:cTn id="13" presetID="1" presetClass="entr" presetSubtype="0" fill="hold" grpId="0" nodeType="afterEffect">
                                  <p:stCondLst>
                                    <p:cond delay="100"/>
                                  </p:stCondLst>
                                  <p:childTnLst>
                                    <p:set>
                                      <p:cBhvr>
                                        <p:cTn id="14" dur="1" fill="hold">
                                          <p:stCondLst>
                                            <p:cond delay="0"/>
                                          </p:stCondLst>
                                        </p:cTn>
                                        <p:tgtEl>
                                          <p:spTgt spid="27"/>
                                        </p:tgtEl>
                                        <p:attrNameLst>
                                          <p:attrName>style.visibility</p:attrName>
                                        </p:attrNameLst>
                                      </p:cBhvr>
                                      <p:to>
                                        <p:strVal val="visible"/>
                                      </p:to>
                                    </p:set>
                                  </p:childTnLst>
                                </p:cTn>
                              </p:par>
                            </p:childTnLst>
                          </p:cTn>
                        </p:par>
                        <p:par>
                          <p:cTn id="15" fill="hold">
                            <p:stCondLst>
                              <p:cond delay="200"/>
                            </p:stCondLst>
                            <p:childTnLst>
                              <p:par>
                                <p:cTn id="16" presetID="1" presetClass="entr" presetSubtype="0" fill="hold" grpId="0" nodeType="afterEffect">
                                  <p:stCondLst>
                                    <p:cond delay="10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300"/>
                            </p:stCondLst>
                            <p:childTnLst>
                              <p:par>
                                <p:cTn id="19" presetID="1" presetClass="entr" presetSubtype="0" fill="hold" grpId="0" nodeType="afterEffect">
                                  <p:stCondLst>
                                    <p:cond delay="10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71105"/>
          <p:cNvSpPr>
            <a:spLocks noGrp="1" noChangeArrowheads="1"/>
          </p:cNvSpPr>
          <p:nvPr>
            <p:ph type="title" idx="4294967295"/>
          </p:nvPr>
        </p:nvSpPr>
        <p:spPr>
          <a:xfrm>
            <a:off x="442913" y="103188"/>
            <a:ext cx="8229600" cy="1143000"/>
          </a:xfrm>
        </p:spPr>
        <p:txBody>
          <a:bodyPr/>
          <a:lstStyle/>
          <a:p>
            <a:pPr eaLnBrk="1" hangingPunct="1"/>
            <a:r>
              <a:rPr lang="en-US" dirty="0" smtClean="0"/>
              <a:t>Routers Code Packets </a:t>
            </a:r>
          </a:p>
        </p:txBody>
      </p:sp>
      <p:sp>
        <p:nvSpPr>
          <p:cNvPr id="1071108" name="Rectangle 1071107"/>
          <p:cNvSpPr>
            <a:spLocks noChangeArrowheads="1"/>
          </p:cNvSpPr>
          <p:nvPr/>
        </p:nvSpPr>
        <p:spPr bwMode="auto">
          <a:xfrm>
            <a:off x="344488" y="1192213"/>
            <a:ext cx="8186737" cy="1893887"/>
          </a:xfrm>
          <a:prstGeom prst="rect">
            <a:avLst/>
          </a:prstGeom>
          <a:noFill/>
          <a:ln w="9525">
            <a:noFill/>
            <a:miter lim="800000"/>
            <a:headEnd/>
            <a:tailEnd/>
          </a:ln>
        </p:spPr>
        <p:txBody>
          <a:bodyPr lIns="90488" tIns="44450" rIns="90488" bIns="44450">
            <a:spAutoFit/>
          </a:bodyPr>
          <a:lstStyle/>
          <a:p>
            <a:pPr>
              <a:spcBef>
                <a:spcPct val="20000"/>
              </a:spcBef>
            </a:pPr>
            <a:endParaRPr lang="en-US" sz="2800">
              <a:solidFill>
                <a:srgbClr val="000000"/>
              </a:solidFill>
              <a:latin typeface="Comic Sans MS" pitchFamily="66" charset="0"/>
            </a:endParaRPr>
          </a:p>
          <a:p>
            <a:pPr>
              <a:spcBef>
                <a:spcPct val="20000"/>
              </a:spcBef>
              <a:buFontTx/>
              <a:buBlip>
                <a:blip r:embed="rId4"/>
              </a:buBlip>
            </a:pPr>
            <a:r>
              <a:rPr lang="en-US" sz="2800">
                <a:solidFill>
                  <a:srgbClr val="000000"/>
                </a:solidFill>
                <a:latin typeface="Comic Sans MS" pitchFamily="66" charset="0"/>
              </a:rPr>
              <a:t>To send packet </a:t>
            </a:r>
            <a:r>
              <a:rPr lang="en-US" sz="2800" i="1">
                <a:solidFill>
                  <a:srgbClr val="000000"/>
                </a:solidFill>
                <a:latin typeface="Comic Sans MS" pitchFamily="66" charset="0"/>
              </a:rPr>
              <a:t>p</a:t>
            </a:r>
            <a:r>
              <a:rPr lang="en-US" sz="2800">
                <a:solidFill>
                  <a:srgbClr val="000000"/>
                </a:solidFill>
                <a:latin typeface="Comic Sans MS" pitchFamily="66" charset="0"/>
              </a:rPr>
              <a:t>  to neighbor A, XOR </a:t>
            </a:r>
            <a:r>
              <a:rPr lang="en-US" sz="2800" i="1">
                <a:solidFill>
                  <a:srgbClr val="000000"/>
                </a:solidFill>
                <a:latin typeface="Comic Sans MS" pitchFamily="66" charset="0"/>
              </a:rPr>
              <a:t>p</a:t>
            </a:r>
            <a:r>
              <a:rPr lang="en-US" sz="2800">
                <a:solidFill>
                  <a:srgbClr val="000000"/>
                </a:solidFill>
                <a:latin typeface="Comic Sans MS" pitchFamily="66" charset="0"/>
              </a:rPr>
              <a:t> with packets already known to A</a:t>
            </a:r>
            <a:endParaRPr lang="en-US" sz="2400">
              <a:solidFill>
                <a:srgbClr val="000000"/>
              </a:solidFill>
              <a:latin typeface="Comic Sans MS" pitchFamily="66" charset="0"/>
            </a:endParaRPr>
          </a:p>
          <a:p>
            <a:pPr lvl="1">
              <a:spcBef>
                <a:spcPct val="20000"/>
              </a:spcBef>
              <a:buFontTx/>
              <a:buBlip>
                <a:blip r:embed="rId5"/>
              </a:buBlip>
            </a:pPr>
            <a:r>
              <a:rPr lang="en-US" sz="2400">
                <a:solidFill>
                  <a:srgbClr val="000000"/>
                </a:solidFill>
                <a:latin typeface="Comic Sans MS" pitchFamily="66" charset="0"/>
              </a:rPr>
              <a:t> Thus, A can decode</a:t>
            </a:r>
          </a:p>
        </p:txBody>
      </p:sp>
      <p:sp>
        <p:nvSpPr>
          <p:cNvPr id="1071109" name="Rectangle 1071108"/>
          <p:cNvSpPr>
            <a:spLocks noChangeArrowheads="1"/>
          </p:cNvSpPr>
          <p:nvPr/>
        </p:nvSpPr>
        <p:spPr bwMode="auto">
          <a:xfrm>
            <a:off x="358775" y="3306763"/>
            <a:ext cx="7658100" cy="1003300"/>
          </a:xfrm>
          <a:prstGeom prst="rect">
            <a:avLst/>
          </a:prstGeom>
          <a:noFill/>
          <a:ln w="9525">
            <a:noFill/>
            <a:miter lim="800000"/>
            <a:headEnd/>
            <a:tailEnd/>
          </a:ln>
        </p:spPr>
        <p:txBody>
          <a:bodyPr lIns="90488" tIns="44450" rIns="90488" bIns="44450">
            <a:spAutoFit/>
          </a:bodyPr>
          <a:lstStyle/>
          <a:p>
            <a:pPr marL="465138" indent="-465138">
              <a:spcBef>
                <a:spcPct val="20000"/>
              </a:spcBef>
              <a:buFontTx/>
              <a:buBlip>
                <a:blip r:embed="rId4"/>
              </a:buBlip>
            </a:pPr>
            <a:r>
              <a:rPr lang="en-US" sz="2800">
                <a:solidFill>
                  <a:srgbClr val="000000"/>
                </a:solidFill>
                <a:latin typeface="Comic Sans MS" pitchFamily="66" charset="0"/>
              </a:rPr>
              <a:t>But how can multiple neighbors benefit from a  single transmission?</a:t>
            </a:r>
            <a:r>
              <a:rPr lang="en-US" sz="3200">
                <a:solidFill>
                  <a:srgbClr val="000000"/>
                </a:solidFill>
                <a:latin typeface="Comic Sans MS" pitchFamily="66" charset="0"/>
              </a:rPr>
              <a:t>  </a:t>
            </a:r>
            <a:endParaRPr lang="en-US" sz="2800">
              <a:solidFill>
                <a:srgbClr val="000000"/>
              </a:solidFill>
              <a:latin typeface="Comic Sans MS" pitchFamily="6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110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1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965325" y="3478213"/>
            <a:ext cx="700088" cy="636587"/>
            <a:chOff x="1676404" y="685804"/>
            <a:chExt cx="5638796" cy="5181596"/>
          </a:xfrm>
        </p:grpSpPr>
        <p:sp>
          <p:nvSpPr>
            <p:cNvPr id="24629"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4630"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3" name="Picture 48"/>
            <p:cNvGrpSpPr/>
            <p:nvPr/>
          </p:nvGrpSpPr>
          <p:grpSpPr bwMode="auto">
            <a:xfrm>
              <a:off x="4395788" y="3171948"/>
              <a:ext cx="481108" cy="427403"/>
              <a:chOff x="3159" y="945"/>
              <a:chExt cx="1200" cy="1311"/>
            </a:xfrm>
            <a:solidFill>
              <a:srgbClr val="4BACC6">
                <a:shade val="75000"/>
              </a:srgbClr>
            </a:solidFill>
          </p:grpSpPr>
          <p:sp>
            <p:nvSpPr>
              <p:cNvPr id="89" name="Oval 88"/>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90" name="Oval 89"/>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4632"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4633"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4634"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4579" name="Shape 103"/>
          <p:cNvSpPr>
            <a:spLocks/>
          </p:cNvSpPr>
          <p:nvPr/>
        </p:nvSpPr>
        <p:spPr bwMode="auto">
          <a:xfrm>
            <a:off x="2543175" y="3571875"/>
            <a:ext cx="1962150" cy="282575"/>
          </a:xfrm>
          <a:custGeom>
            <a:avLst/>
            <a:gdLst>
              <a:gd name="T0" fmla="*/ 2147483647 w 1397"/>
              <a:gd name="T1" fmla="*/ 0 h 227"/>
              <a:gd name="T2" fmla="*/ 2020094519 w 1397"/>
              <a:gd name="T3" fmla="*/ 229338882 h 227"/>
              <a:gd name="T4" fmla="*/ 315639264 w 1397"/>
              <a:gd name="T5" fmla="*/ 337810386 h 227"/>
              <a:gd name="T6" fmla="*/ 122310628 w 1397"/>
              <a:gd name="T7" fmla="*/ 316115525 h 227"/>
              <a:gd name="T8" fmla="*/ 0 60000 65536"/>
              <a:gd name="T9" fmla="*/ 0 60000 65536"/>
              <a:gd name="T10" fmla="*/ 0 60000 65536"/>
              <a:gd name="T11" fmla="*/ 0 60000 65536"/>
              <a:gd name="T12" fmla="*/ 0 w 1397"/>
              <a:gd name="T13" fmla="*/ 0 h 227"/>
              <a:gd name="T14" fmla="*/ 1397 w 1397"/>
              <a:gd name="T15" fmla="*/ 227 h 227"/>
            </a:gdLst>
            <a:ahLst/>
            <a:cxnLst>
              <a:cxn ang="T8">
                <a:pos x="T0" y="T1"/>
              </a:cxn>
              <a:cxn ang="T9">
                <a:pos x="T2" y="T3"/>
              </a:cxn>
              <a:cxn ang="T10">
                <a:pos x="T4" y="T5"/>
              </a:cxn>
              <a:cxn ang="T11">
                <a:pos x="T6" y="T7"/>
              </a:cxn>
            </a:cxnLst>
            <a:rect l="T12" t="T13" r="T14" b="T15"/>
            <a:pathLst>
              <a:path w="1397" h="227">
                <a:moveTo>
                  <a:pt x="1397" y="0"/>
                </a:moveTo>
                <a:cubicBezTo>
                  <a:pt x="1313" y="56"/>
                  <a:pt x="1230" y="112"/>
                  <a:pt x="1024" y="148"/>
                </a:cubicBezTo>
                <a:cubicBezTo>
                  <a:pt x="818" y="184"/>
                  <a:pt x="320" y="209"/>
                  <a:pt x="160" y="218"/>
                </a:cubicBezTo>
                <a:cubicBezTo>
                  <a:pt x="0" y="227"/>
                  <a:pt x="78" y="207"/>
                  <a:pt x="62" y="204"/>
                </a:cubicBezTo>
              </a:path>
            </a:pathLst>
          </a:custGeom>
          <a:noFill/>
          <a:ln w="44450" algn="ctr">
            <a:solidFill>
              <a:srgbClr val="3366FF"/>
            </a:solidFill>
            <a:prstDash val="dash"/>
            <a:round/>
            <a:headEnd/>
            <a:tailEnd type="triangle" w="lg" len="lg"/>
          </a:ln>
        </p:spPr>
        <p:txBody>
          <a:bodyPr lIns="90488" tIns="44450" rIns="90488" bIns="44450"/>
          <a:lstStyle/>
          <a:p>
            <a:endParaRPr lang="en-US">
              <a:solidFill>
                <a:srgbClr val="000000"/>
              </a:solidFill>
              <a:latin typeface="Calibri" pitchFamily="34" charset="0"/>
            </a:endParaRPr>
          </a:p>
        </p:txBody>
      </p:sp>
      <p:sp>
        <p:nvSpPr>
          <p:cNvPr id="24580" name="Title 1073153"/>
          <p:cNvSpPr>
            <a:spLocks noGrp="1" noChangeArrowheads="1"/>
          </p:cNvSpPr>
          <p:nvPr>
            <p:ph type="title" idx="4294967295"/>
          </p:nvPr>
        </p:nvSpPr>
        <p:spPr>
          <a:xfrm>
            <a:off x="228600" y="304800"/>
            <a:ext cx="8686800" cy="774700"/>
          </a:xfrm>
        </p:spPr>
        <p:txBody>
          <a:bodyPr/>
          <a:lstStyle/>
          <a:p>
            <a:pPr eaLnBrk="1" hangingPunct="1"/>
            <a:r>
              <a:rPr lang="en-US" sz="4000" smtClean="0">
                <a:solidFill>
                  <a:srgbClr val="0070C0"/>
                </a:solidFill>
              </a:rPr>
              <a:t>Which Packets to Code Together?</a:t>
            </a:r>
          </a:p>
        </p:txBody>
      </p:sp>
      <p:sp>
        <p:nvSpPr>
          <p:cNvPr id="24581" name="Text Placeholder 1073154"/>
          <p:cNvSpPr>
            <a:spLocks noGrp="1" noChangeArrowheads="1"/>
          </p:cNvSpPr>
          <p:nvPr>
            <p:ph type="body" idx="4294967295"/>
          </p:nvPr>
        </p:nvSpPr>
        <p:spPr>
          <a:xfrm>
            <a:off x="771525" y="5081588"/>
            <a:ext cx="8229600" cy="903287"/>
          </a:xfrm>
        </p:spPr>
        <p:txBody>
          <a:bodyPr/>
          <a:lstStyle/>
          <a:p>
            <a:pPr eaLnBrk="1" hangingPunct="1">
              <a:buFontTx/>
              <a:buNone/>
            </a:pPr>
            <a:r>
              <a:rPr lang="en-US" smtClean="0"/>
              <a:t>Arrows show next-hop</a:t>
            </a:r>
          </a:p>
        </p:txBody>
      </p:sp>
      <p:grpSp>
        <p:nvGrpSpPr>
          <p:cNvPr id="4" name="Group 13"/>
          <p:cNvGrpSpPr>
            <a:grpSpLocks/>
          </p:cNvGrpSpPr>
          <p:nvPr/>
        </p:nvGrpSpPr>
        <p:grpSpPr bwMode="auto">
          <a:xfrm>
            <a:off x="3784600" y="2609850"/>
            <a:ext cx="1298575" cy="407988"/>
            <a:chOff x="2146" y="1826"/>
            <a:chExt cx="839" cy="257"/>
          </a:xfrm>
        </p:grpSpPr>
        <p:sp>
          <p:nvSpPr>
            <p:cNvPr id="24626"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4627"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4628"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a:p>
          </p:txBody>
        </p:sp>
      </p:grpSp>
      <p:sp>
        <p:nvSpPr>
          <p:cNvPr id="24583" name="Oval 1073202"/>
          <p:cNvSpPr>
            <a:spLocks noChangeArrowheads="1"/>
          </p:cNvSpPr>
          <p:nvPr/>
        </p:nvSpPr>
        <p:spPr bwMode="auto">
          <a:xfrm>
            <a:off x="6646863" y="23114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4584" name="Oval 1073203"/>
          <p:cNvSpPr>
            <a:spLocks noChangeArrowheads="1"/>
          </p:cNvSpPr>
          <p:nvPr/>
        </p:nvSpPr>
        <p:spPr bwMode="auto">
          <a:xfrm>
            <a:off x="6142038" y="46942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4585" name="Oval 1073204"/>
          <p:cNvSpPr>
            <a:spLocks noChangeArrowheads="1"/>
          </p:cNvSpPr>
          <p:nvPr/>
        </p:nvSpPr>
        <p:spPr bwMode="auto">
          <a:xfrm>
            <a:off x="1141413" y="40005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4586" name="Rectangle 1073205"/>
          <p:cNvSpPr>
            <a:spLocks noChangeArrowheads="1"/>
          </p:cNvSpPr>
          <p:nvPr/>
        </p:nvSpPr>
        <p:spPr bwMode="auto">
          <a:xfrm>
            <a:off x="4867275" y="267493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87" name="Rectangle 1073206"/>
          <p:cNvSpPr>
            <a:spLocks noChangeArrowheads="1"/>
          </p:cNvSpPr>
          <p:nvPr/>
        </p:nvSpPr>
        <p:spPr bwMode="auto">
          <a:xfrm>
            <a:off x="4354513" y="26670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useBgFill="1">
        <p:nvSpPr>
          <p:cNvPr id="24588" name="Rectangle 1073207"/>
          <p:cNvSpPr>
            <a:spLocks noChangeArrowheads="1"/>
          </p:cNvSpPr>
          <p:nvPr/>
        </p:nvSpPr>
        <p:spPr bwMode="auto">
          <a:xfrm>
            <a:off x="4697413" y="2670175"/>
            <a:ext cx="123825" cy="295275"/>
          </a:xfrm>
          <a:prstGeom prst="rect">
            <a:avLst/>
          </a:prstGeom>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89" name="Rectangle 1073208"/>
          <p:cNvSpPr>
            <a:spLocks noChangeArrowheads="1"/>
          </p:cNvSpPr>
          <p:nvPr/>
        </p:nvSpPr>
        <p:spPr bwMode="auto">
          <a:xfrm>
            <a:off x="4521200" y="26670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0" name="Rectangle 1073209"/>
          <p:cNvSpPr>
            <a:spLocks noChangeArrowheads="1"/>
          </p:cNvSpPr>
          <p:nvPr/>
        </p:nvSpPr>
        <p:spPr bwMode="auto">
          <a:xfrm>
            <a:off x="6670675" y="48545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1" name="Rectangle 1073210"/>
          <p:cNvSpPr>
            <a:spLocks noChangeArrowheads="1"/>
          </p:cNvSpPr>
          <p:nvPr/>
        </p:nvSpPr>
        <p:spPr bwMode="auto">
          <a:xfrm>
            <a:off x="6500813" y="48498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2" name="Rectangle 1073211"/>
          <p:cNvSpPr>
            <a:spLocks noChangeArrowheads="1"/>
          </p:cNvSpPr>
          <p:nvPr/>
        </p:nvSpPr>
        <p:spPr bwMode="auto">
          <a:xfrm>
            <a:off x="6324600" y="48466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3" name="Rectangle 1073212"/>
          <p:cNvSpPr>
            <a:spLocks noChangeArrowheads="1"/>
          </p:cNvSpPr>
          <p:nvPr/>
        </p:nvSpPr>
        <p:spPr bwMode="auto">
          <a:xfrm>
            <a:off x="6784975" y="24511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4" name="Rectangle 1073213"/>
          <p:cNvSpPr>
            <a:spLocks noChangeArrowheads="1"/>
          </p:cNvSpPr>
          <p:nvPr/>
        </p:nvSpPr>
        <p:spPr bwMode="auto">
          <a:xfrm>
            <a:off x="6951663" y="24511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5" name="Rectangle 1073214"/>
          <p:cNvSpPr>
            <a:spLocks noChangeArrowheads="1"/>
          </p:cNvSpPr>
          <p:nvPr/>
        </p:nvSpPr>
        <p:spPr bwMode="auto">
          <a:xfrm>
            <a:off x="1976438" y="413702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4596" name="Rectangle 1073215"/>
          <p:cNvSpPr>
            <a:spLocks noChangeArrowheads="1"/>
          </p:cNvSpPr>
          <p:nvPr/>
        </p:nvSpPr>
        <p:spPr bwMode="auto">
          <a:xfrm>
            <a:off x="1790700" y="4130675"/>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5" name="Group 65"/>
          <p:cNvGrpSpPr>
            <a:grpSpLocks/>
          </p:cNvGrpSpPr>
          <p:nvPr/>
        </p:nvGrpSpPr>
        <p:grpSpPr bwMode="auto">
          <a:xfrm>
            <a:off x="4281488" y="3097213"/>
            <a:ext cx="700087" cy="636587"/>
            <a:chOff x="1676404" y="685804"/>
            <a:chExt cx="5638796" cy="5181596"/>
          </a:xfrm>
        </p:grpSpPr>
        <p:sp>
          <p:nvSpPr>
            <p:cNvPr id="24620"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4621"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6" name="Picture 48"/>
            <p:cNvGrpSpPr/>
            <p:nvPr/>
          </p:nvGrpSpPr>
          <p:grpSpPr bwMode="auto">
            <a:xfrm>
              <a:off x="4395788" y="3171948"/>
              <a:ext cx="481108" cy="427403"/>
              <a:chOff x="3159" y="945"/>
              <a:chExt cx="1200" cy="1311"/>
            </a:xfrm>
            <a:solidFill>
              <a:srgbClr val="4BACC6">
                <a:shade val="75000"/>
              </a:srgbClr>
            </a:solidFill>
          </p:grpSpPr>
          <p:sp>
            <p:nvSpPr>
              <p:cNvPr id="73" name="Oval 72"/>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74" name="Oval 73"/>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4623"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4624"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4625"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4598" name="TextBox 1073233"/>
          <p:cNvSpPr txBox="1">
            <a:spLocks noChangeArrowheads="1"/>
          </p:cNvSpPr>
          <p:nvPr/>
        </p:nvSpPr>
        <p:spPr bwMode="auto">
          <a:xfrm>
            <a:off x="2135188" y="3571875"/>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Calibri" pitchFamily="34" charset="0"/>
            </a:endParaRPr>
          </a:p>
        </p:txBody>
      </p:sp>
      <p:sp>
        <p:nvSpPr>
          <p:cNvPr id="24599" name="TextBox 1073235"/>
          <p:cNvSpPr txBox="1">
            <a:spLocks noChangeArrowheads="1"/>
          </p:cNvSpPr>
          <p:nvPr/>
        </p:nvSpPr>
        <p:spPr bwMode="auto">
          <a:xfrm>
            <a:off x="4452938" y="3189288"/>
            <a:ext cx="387350"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D</a:t>
            </a:r>
            <a:endParaRPr lang="en-US">
              <a:solidFill>
                <a:srgbClr val="000000"/>
              </a:solidFill>
              <a:latin typeface="Calibri" pitchFamily="34" charset="0"/>
            </a:endParaRPr>
          </a:p>
        </p:txBody>
      </p:sp>
      <p:sp>
        <p:nvSpPr>
          <p:cNvPr id="24600" name="Straight Connector 100"/>
          <p:cNvSpPr>
            <a:spLocks noChangeShapeType="1"/>
          </p:cNvSpPr>
          <p:nvPr/>
        </p:nvSpPr>
        <p:spPr bwMode="auto">
          <a:xfrm flipH="1">
            <a:off x="2586038" y="3376613"/>
            <a:ext cx="1797050" cy="255587"/>
          </a:xfrm>
          <a:prstGeom prst="line">
            <a:avLst/>
          </a:prstGeom>
          <a:noFill/>
          <a:ln w="44450" algn="ctr">
            <a:solidFill>
              <a:srgbClr val="969200"/>
            </a:solidFill>
            <a:prstDash val="dash"/>
            <a:round/>
            <a:headEnd/>
            <a:tailEnd type="triangle" w="lg" len="lg"/>
          </a:ln>
        </p:spPr>
        <p:txBody>
          <a:bodyPr lIns="90488" tIns="44450" rIns="90488" bIns="44450"/>
          <a:lstStyle/>
          <a:p>
            <a:endParaRPr lang="en-US"/>
          </a:p>
        </p:txBody>
      </p:sp>
      <p:sp>
        <p:nvSpPr>
          <p:cNvPr id="24601" name="Straight Connector 101"/>
          <p:cNvSpPr>
            <a:spLocks noChangeShapeType="1"/>
          </p:cNvSpPr>
          <p:nvPr/>
        </p:nvSpPr>
        <p:spPr bwMode="auto">
          <a:xfrm>
            <a:off x="4899025" y="3514725"/>
            <a:ext cx="892175" cy="884238"/>
          </a:xfrm>
          <a:prstGeom prst="line">
            <a:avLst/>
          </a:prstGeom>
          <a:noFill/>
          <a:ln w="44450" algn="ctr">
            <a:solidFill>
              <a:srgbClr val="006C31"/>
            </a:solidFill>
            <a:prstDash val="dash"/>
            <a:round/>
            <a:headEnd/>
            <a:tailEnd type="triangle" w="lg" len="lg"/>
          </a:ln>
        </p:spPr>
        <p:txBody>
          <a:bodyPr lIns="90488" tIns="44450" rIns="90488" bIns="44450"/>
          <a:lstStyle/>
          <a:p>
            <a:endParaRPr lang="en-US"/>
          </a:p>
        </p:txBody>
      </p:sp>
      <p:sp>
        <p:nvSpPr>
          <p:cNvPr id="24602" name="Straight Connector 102"/>
          <p:cNvSpPr>
            <a:spLocks noChangeShapeType="1"/>
          </p:cNvSpPr>
          <p:nvPr/>
        </p:nvSpPr>
        <p:spPr bwMode="auto">
          <a:xfrm flipV="1">
            <a:off x="4875213" y="2455863"/>
            <a:ext cx="1335087" cy="846137"/>
          </a:xfrm>
          <a:prstGeom prst="line">
            <a:avLst/>
          </a:prstGeom>
          <a:noFill/>
          <a:ln w="44450" algn="ctr">
            <a:solidFill>
              <a:srgbClr val="FF0000"/>
            </a:solidFill>
            <a:prstDash val="dash"/>
            <a:round/>
            <a:headEnd/>
            <a:tailEnd type="triangle" w="lg" len="lg"/>
          </a:ln>
        </p:spPr>
        <p:txBody>
          <a:bodyPr lIns="90488" tIns="44450" rIns="90488" bIns="44450"/>
          <a:lstStyle/>
          <a:p>
            <a:endParaRPr lang="en-US"/>
          </a:p>
        </p:txBody>
      </p:sp>
      <p:sp>
        <p:nvSpPr>
          <p:cNvPr id="24603" name="Rectangle 1360935"/>
          <p:cNvSpPr>
            <a:spLocks noChangeArrowheads="1"/>
          </p:cNvSpPr>
          <p:nvPr/>
        </p:nvSpPr>
        <p:spPr bwMode="auto">
          <a:xfrm>
            <a:off x="4695825" y="266700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7" name="Group 65"/>
          <p:cNvGrpSpPr>
            <a:grpSpLocks/>
          </p:cNvGrpSpPr>
          <p:nvPr/>
        </p:nvGrpSpPr>
        <p:grpSpPr bwMode="auto">
          <a:xfrm>
            <a:off x="6096000" y="2057400"/>
            <a:ext cx="700088" cy="636588"/>
            <a:chOff x="1676404" y="685804"/>
            <a:chExt cx="5638796" cy="5181596"/>
          </a:xfrm>
        </p:grpSpPr>
        <p:sp>
          <p:nvSpPr>
            <p:cNvPr id="24614"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4615"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8" name="Picture 48"/>
            <p:cNvGrpSpPr/>
            <p:nvPr/>
          </p:nvGrpSpPr>
          <p:grpSpPr bwMode="auto">
            <a:xfrm>
              <a:off x="4395788" y="3171948"/>
              <a:ext cx="481108" cy="427403"/>
              <a:chOff x="3159" y="945"/>
              <a:chExt cx="1200" cy="1311"/>
            </a:xfrm>
            <a:solidFill>
              <a:srgbClr val="4BACC6">
                <a:shade val="75000"/>
              </a:srgbClr>
            </a:solidFill>
          </p:grpSpPr>
          <p:sp>
            <p:nvSpPr>
              <p:cNvPr id="101" name="Oval 10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02" name="Oval 10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4617"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4618"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4619"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4605" name="TextBox 1073233"/>
          <p:cNvSpPr txBox="1">
            <a:spLocks noChangeArrowheads="1"/>
          </p:cNvSpPr>
          <p:nvPr/>
        </p:nvSpPr>
        <p:spPr bwMode="auto">
          <a:xfrm>
            <a:off x="6249988" y="2151063"/>
            <a:ext cx="404812" cy="458787"/>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A</a:t>
            </a:r>
            <a:endParaRPr lang="en-US">
              <a:solidFill>
                <a:srgbClr val="000000"/>
              </a:solidFill>
              <a:latin typeface="Calibri" pitchFamily="34" charset="0"/>
            </a:endParaRPr>
          </a:p>
        </p:txBody>
      </p:sp>
      <p:grpSp>
        <p:nvGrpSpPr>
          <p:cNvPr id="9" name="Group 65"/>
          <p:cNvGrpSpPr>
            <a:grpSpLocks/>
          </p:cNvGrpSpPr>
          <p:nvPr/>
        </p:nvGrpSpPr>
        <p:grpSpPr bwMode="auto">
          <a:xfrm>
            <a:off x="5640388" y="4316413"/>
            <a:ext cx="700087" cy="636587"/>
            <a:chOff x="1676404" y="685804"/>
            <a:chExt cx="5638796" cy="5181596"/>
          </a:xfrm>
        </p:grpSpPr>
        <p:sp>
          <p:nvSpPr>
            <p:cNvPr id="24608"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4609"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10" name="Picture 48"/>
            <p:cNvGrpSpPr/>
            <p:nvPr/>
          </p:nvGrpSpPr>
          <p:grpSpPr bwMode="auto">
            <a:xfrm>
              <a:off x="4395788" y="3171948"/>
              <a:ext cx="481108" cy="427403"/>
              <a:chOff x="3159" y="945"/>
              <a:chExt cx="1200" cy="1311"/>
            </a:xfrm>
            <a:solidFill>
              <a:srgbClr val="4BACC6">
                <a:shade val="75000"/>
              </a:srgbClr>
            </a:solidFill>
          </p:grpSpPr>
          <p:sp>
            <p:nvSpPr>
              <p:cNvPr id="111" name="Oval 11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12" name="Oval 11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4611"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4612"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4613"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4607" name="TextBox 1073233"/>
          <p:cNvSpPr txBox="1">
            <a:spLocks noChangeArrowheads="1"/>
          </p:cNvSpPr>
          <p:nvPr/>
        </p:nvSpPr>
        <p:spPr bwMode="auto">
          <a:xfrm>
            <a:off x="5810250" y="4394200"/>
            <a:ext cx="404813" cy="458788"/>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B</a:t>
            </a:r>
            <a:endParaRPr lang="en-US">
              <a:solidFill>
                <a:srgbClr val="000000"/>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965325" y="3478213"/>
            <a:ext cx="700088" cy="636587"/>
            <a:chOff x="1676404" y="685804"/>
            <a:chExt cx="5638796" cy="5181596"/>
          </a:xfrm>
        </p:grpSpPr>
        <p:sp>
          <p:nvSpPr>
            <p:cNvPr id="25667"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5668"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3" name="Picture 48"/>
            <p:cNvGrpSpPr/>
            <p:nvPr/>
          </p:nvGrpSpPr>
          <p:grpSpPr bwMode="auto">
            <a:xfrm>
              <a:off x="4395788" y="3171948"/>
              <a:ext cx="481108" cy="427403"/>
              <a:chOff x="3159" y="945"/>
              <a:chExt cx="1200" cy="1311"/>
            </a:xfrm>
            <a:solidFill>
              <a:srgbClr val="4BACC6">
                <a:shade val="75000"/>
              </a:srgbClr>
            </a:solidFill>
          </p:grpSpPr>
          <p:sp>
            <p:nvSpPr>
              <p:cNvPr id="89" name="Oval 88"/>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90" name="Oval 89"/>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5670"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5671"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5672"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5603" name="Shape 103"/>
          <p:cNvSpPr>
            <a:spLocks/>
          </p:cNvSpPr>
          <p:nvPr/>
        </p:nvSpPr>
        <p:spPr bwMode="auto">
          <a:xfrm>
            <a:off x="2543175" y="3571875"/>
            <a:ext cx="1962150" cy="282575"/>
          </a:xfrm>
          <a:custGeom>
            <a:avLst/>
            <a:gdLst>
              <a:gd name="T0" fmla="*/ 2147483647 w 1397"/>
              <a:gd name="T1" fmla="*/ 0 h 227"/>
              <a:gd name="T2" fmla="*/ 2020094519 w 1397"/>
              <a:gd name="T3" fmla="*/ 229338882 h 227"/>
              <a:gd name="T4" fmla="*/ 315639264 w 1397"/>
              <a:gd name="T5" fmla="*/ 337810386 h 227"/>
              <a:gd name="T6" fmla="*/ 122310628 w 1397"/>
              <a:gd name="T7" fmla="*/ 316115525 h 227"/>
              <a:gd name="T8" fmla="*/ 0 60000 65536"/>
              <a:gd name="T9" fmla="*/ 0 60000 65536"/>
              <a:gd name="T10" fmla="*/ 0 60000 65536"/>
              <a:gd name="T11" fmla="*/ 0 60000 65536"/>
              <a:gd name="T12" fmla="*/ 0 w 1397"/>
              <a:gd name="T13" fmla="*/ 0 h 227"/>
              <a:gd name="T14" fmla="*/ 1397 w 1397"/>
              <a:gd name="T15" fmla="*/ 227 h 227"/>
            </a:gdLst>
            <a:ahLst/>
            <a:cxnLst>
              <a:cxn ang="T8">
                <a:pos x="T0" y="T1"/>
              </a:cxn>
              <a:cxn ang="T9">
                <a:pos x="T2" y="T3"/>
              </a:cxn>
              <a:cxn ang="T10">
                <a:pos x="T4" y="T5"/>
              </a:cxn>
              <a:cxn ang="T11">
                <a:pos x="T6" y="T7"/>
              </a:cxn>
            </a:cxnLst>
            <a:rect l="T12" t="T13" r="T14" b="T15"/>
            <a:pathLst>
              <a:path w="1397" h="227">
                <a:moveTo>
                  <a:pt x="1397" y="0"/>
                </a:moveTo>
                <a:cubicBezTo>
                  <a:pt x="1313" y="56"/>
                  <a:pt x="1230" y="112"/>
                  <a:pt x="1024" y="148"/>
                </a:cubicBezTo>
                <a:cubicBezTo>
                  <a:pt x="818" y="184"/>
                  <a:pt x="320" y="209"/>
                  <a:pt x="160" y="218"/>
                </a:cubicBezTo>
                <a:cubicBezTo>
                  <a:pt x="0" y="227"/>
                  <a:pt x="78" y="207"/>
                  <a:pt x="62" y="204"/>
                </a:cubicBezTo>
              </a:path>
            </a:pathLst>
          </a:custGeom>
          <a:noFill/>
          <a:ln w="44450" algn="ctr">
            <a:solidFill>
              <a:srgbClr val="3366FF"/>
            </a:solidFill>
            <a:prstDash val="dash"/>
            <a:round/>
            <a:headEnd/>
            <a:tailEnd type="triangle" w="lg" len="lg"/>
          </a:ln>
        </p:spPr>
        <p:txBody>
          <a:bodyPr lIns="90488" tIns="44450" rIns="90488" bIns="44450"/>
          <a:lstStyle/>
          <a:p>
            <a:endParaRPr lang="en-US">
              <a:solidFill>
                <a:srgbClr val="000000"/>
              </a:solidFill>
              <a:latin typeface="Calibri" pitchFamily="34" charset="0"/>
            </a:endParaRPr>
          </a:p>
        </p:txBody>
      </p:sp>
      <p:grpSp>
        <p:nvGrpSpPr>
          <p:cNvPr id="4" name="Group 13"/>
          <p:cNvGrpSpPr>
            <a:grpSpLocks/>
          </p:cNvGrpSpPr>
          <p:nvPr/>
        </p:nvGrpSpPr>
        <p:grpSpPr bwMode="auto">
          <a:xfrm>
            <a:off x="3784600" y="2609850"/>
            <a:ext cx="1298575" cy="407988"/>
            <a:chOff x="2146" y="1826"/>
            <a:chExt cx="839" cy="257"/>
          </a:xfrm>
        </p:grpSpPr>
        <p:sp>
          <p:nvSpPr>
            <p:cNvPr id="25664"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5665"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5666"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a:p>
          </p:txBody>
        </p:sp>
      </p:grpSp>
      <p:sp>
        <p:nvSpPr>
          <p:cNvPr id="25605" name="Oval 1073202"/>
          <p:cNvSpPr>
            <a:spLocks noChangeArrowheads="1"/>
          </p:cNvSpPr>
          <p:nvPr/>
        </p:nvSpPr>
        <p:spPr bwMode="auto">
          <a:xfrm>
            <a:off x="6646863" y="23114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5606" name="Oval 1073203"/>
          <p:cNvSpPr>
            <a:spLocks noChangeArrowheads="1"/>
          </p:cNvSpPr>
          <p:nvPr/>
        </p:nvSpPr>
        <p:spPr bwMode="auto">
          <a:xfrm>
            <a:off x="6142038" y="46942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5607" name="Oval 1073204"/>
          <p:cNvSpPr>
            <a:spLocks noChangeArrowheads="1"/>
          </p:cNvSpPr>
          <p:nvPr/>
        </p:nvSpPr>
        <p:spPr bwMode="auto">
          <a:xfrm>
            <a:off x="1141413" y="40005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5608" name="Rectangle 1073205"/>
          <p:cNvSpPr>
            <a:spLocks noChangeArrowheads="1"/>
          </p:cNvSpPr>
          <p:nvPr/>
        </p:nvSpPr>
        <p:spPr bwMode="auto">
          <a:xfrm>
            <a:off x="4867275" y="267493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09" name="Rectangle 1073206"/>
          <p:cNvSpPr>
            <a:spLocks noChangeArrowheads="1"/>
          </p:cNvSpPr>
          <p:nvPr/>
        </p:nvSpPr>
        <p:spPr bwMode="auto">
          <a:xfrm>
            <a:off x="4354513" y="26670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useBgFill="1">
        <p:nvSpPr>
          <p:cNvPr id="25610" name="Rectangle 1073207"/>
          <p:cNvSpPr>
            <a:spLocks noChangeArrowheads="1"/>
          </p:cNvSpPr>
          <p:nvPr/>
        </p:nvSpPr>
        <p:spPr bwMode="auto">
          <a:xfrm>
            <a:off x="4697413" y="2670175"/>
            <a:ext cx="123825" cy="295275"/>
          </a:xfrm>
          <a:prstGeom prst="rect">
            <a:avLst/>
          </a:prstGeom>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1" name="Rectangle 1073208"/>
          <p:cNvSpPr>
            <a:spLocks noChangeArrowheads="1"/>
          </p:cNvSpPr>
          <p:nvPr/>
        </p:nvSpPr>
        <p:spPr bwMode="auto">
          <a:xfrm>
            <a:off x="4521200" y="26670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2" name="Rectangle 1073209"/>
          <p:cNvSpPr>
            <a:spLocks noChangeArrowheads="1"/>
          </p:cNvSpPr>
          <p:nvPr/>
        </p:nvSpPr>
        <p:spPr bwMode="auto">
          <a:xfrm>
            <a:off x="6670675" y="48545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3" name="Rectangle 1073210"/>
          <p:cNvSpPr>
            <a:spLocks noChangeArrowheads="1"/>
          </p:cNvSpPr>
          <p:nvPr/>
        </p:nvSpPr>
        <p:spPr bwMode="auto">
          <a:xfrm>
            <a:off x="6500813" y="48498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4" name="Rectangle 1073211"/>
          <p:cNvSpPr>
            <a:spLocks noChangeArrowheads="1"/>
          </p:cNvSpPr>
          <p:nvPr/>
        </p:nvSpPr>
        <p:spPr bwMode="auto">
          <a:xfrm>
            <a:off x="6324600" y="48466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5" name="Rectangle 1073212"/>
          <p:cNvSpPr>
            <a:spLocks noChangeArrowheads="1"/>
          </p:cNvSpPr>
          <p:nvPr/>
        </p:nvSpPr>
        <p:spPr bwMode="auto">
          <a:xfrm>
            <a:off x="6784975" y="24511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6" name="Rectangle 1073213"/>
          <p:cNvSpPr>
            <a:spLocks noChangeArrowheads="1"/>
          </p:cNvSpPr>
          <p:nvPr/>
        </p:nvSpPr>
        <p:spPr bwMode="auto">
          <a:xfrm>
            <a:off x="6951663" y="24511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7" name="Rectangle 1073214"/>
          <p:cNvSpPr>
            <a:spLocks noChangeArrowheads="1"/>
          </p:cNvSpPr>
          <p:nvPr/>
        </p:nvSpPr>
        <p:spPr bwMode="auto">
          <a:xfrm>
            <a:off x="1976438" y="413702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18" name="Rectangle 1073215"/>
          <p:cNvSpPr>
            <a:spLocks noChangeArrowheads="1"/>
          </p:cNvSpPr>
          <p:nvPr/>
        </p:nvSpPr>
        <p:spPr bwMode="auto">
          <a:xfrm>
            <a:off x="1790700" y="4130675"/>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5" name="Group 65"/>
          <p:cNvGrpSpPr>
            <a:grpSpLocks/>
          </p:cNvGrpSpPr>
          <p:nvPr/>
        </p:nvGrpSpPr>
        <p:grpSpPr bwMode="auto">
          <a:xfrm>
            <a:off x="4281488" y="3097213"/>
            <a:ext cx="700087" cy="636587"/>
            <a:chOff x="1676404" y="685804"/>
            <a:chExt cx="5638796" cy="5181596"/>
          </a:xfrm>
        </p:grpSpPr>
        <p:sp>
          <p:nvSpPr>
            <p:cNvPr id="25658"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5659"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6" name="Picture 48"/>
            <p:cNvGrpSpPr/>
            <p:nvPr/>
          </p:nvGrpSpPr>
          <p:grpSpPr bwMode="auto">
            <a:xfrm>
              <a:off x="4395788" y="3171948"/>
              <a:ext cx="481108" cy="427403"/>
              <a:chOff x="3159" y="945"/>
              <a:chExt cx="1200" cy="1311"/>
            </a:xfrm>
            <a:solidFill>
              <a:srgbClr val="4BACC6">
                <a:shade val="75000"/>
              </a:srgbClr>
            </a:solidFill>
          </p:grpSpPr>
          <p:sp>
            <p:nvSpPr>
              <p:cNvPr id="73" name="Oval 72"/>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74" name="Oval 73"/>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5661"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5662"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5663"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5620" name="TextBox 1073233"/>
          <p:cNvSpPr txBox="1">
            <a:spLocks noChangeArrowheads="1"/>
          </p:cNvSpPr>
          <p:nvPr/>
        </p:nvSpPr>
        <p:spPr bwMode="auto">
          <a:xfrm>
            <a:off x="2135188" y="3571875"/>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Calibri" pitchFamily="34" charset="0"/>
            </a:endParaRPr>
          </a:p>
        </p:txBody>
      </p:sp>
      <p:sp>
        <p:nvSpPr>
          <p:cNvPr id="25621" name="TextBox 1073235"/>
          <p:cNvSpPr txBox="1">
            <a:spLocks noChangeArrowheads="1"/>
          </p:cNvSpPr>
          <p:nvPr/>
        </p:nvSpPr>
        <p:spPr bwMode="auto">
          <a:xfrm>
            <a:off x="4452938" y="3189288"/>
            <a:ext cx="387350"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D</a:t>
            </a:r>
            <a:endParaRPr lang="en-US">
              <a:solidFill>
                <a:srgbClr val="000000"/>
              </a:solidFill>
              <a:latin typeface="Calibri" pitchFamily="34" charset="0"/>
            </a:endParaRPr>
          </a:p>
        </p:txBody>
      </p:sp>
      <p:sp>
        <p:nvSpPr>
          <p:cNvPr id="25622" name="Straight Connector 100"/>
          <p:cNvSpPr>
            <a:spLocks noChangeShapeType="1"/>
          </p:cNvSpPr>
          <p:nvPr/>
        </p:nvSpPr>
        <p:spPr bwMode="auto">
          <a:xfrm flipH="1">
            <a:off x="2586038" y="3376613"/>
            <a:ext cx="1797050" cy="255587"/>
          </a:xfrm>
          <a:prstGeom prst="line">
            <a:avLst/>
          </a:prstGeom>
          <a:noFill/>
          <a:ln w="44450" algn="ctr">
            <a:solidFill>
              <a:srgbClr val="969200"/>
            </a:solidFill>
            <a:prstDash val="dash"/>
            <a:round/>
            <a:headEnd/>
            <a:tailEnd type="triangle" w="lg" len="lg"/>
          </a:ln>
        </p:spPr>
        <p:txBody>
          <a:bodyPr lIns="90488" tIns="44450" rIns="90488" bIns="44450"/>
          <a:lstStyle/>
          <a:p>
            <a:endParaRPr lang="en-US"/>
          </a:p>
        </p:txBody>
      </p:sp>
      <p:sp>
        <p:nvSpPr>
          <p:cNvPr id="25623" name="Straight Connector 101"/>
          <p:cNvSpPr>
            <a:spLocks noChangeShapeType="1"/>
          </p:cNvSpPr>
          <p:nvPr/>
        </p:nvSpPr>
        <p:spPr bwMode="auto">
          <a:xfrm>
            <a:off x="4899025" y="3514725"/>
            <a:ext cx="892175" cy="884238"/>
          </a:xfrm>
          <a:prstGeom prst="line">
            <a:avLst/>
          </a:prstGeom>
          <a:noFill/>
          <a:ln w="44450" algn="ctr">
            <a:solidFill>
              <a:srgbClr val="006C31"/>
            </a:solidFill>
            <a:prstDash val="dash"/>
            <a:round/>
            <a:headEnd/>
            <a:tailEnd type="triangle" w="lg" len="lg"/>
          </a:ln>
        </p:spPr>
        <p:txBody>
          <a:bodyPr lIns="90488" tIns="44450" rIns="90488" bIns="44450"/>
          <a:lstStyle/>
          <a:p>
            <a:endParaRPr lang="en-US"/>
          </a:p>
        </p:txBody>
      </p:sp>
      <p:sp>
        <p:nvSpPr>
          <p:cNvPr id="25624" name="Straight Connector 102"/>
          <p:cNvSpPr>
            <a:spLocks noChangeShapeType="1"/>
          </p:cNvSpPr>
          <p:nvPr/>
        </p:nvSpPr>
        <p:spPr bwMode="auto">
          <a:xfrm flipV="1">
            <a:off x="4875213" y="2455863"/>
            <a:ext cx="1335087" cy="846137"/>
          </a:xfrm>
          <a:prstGeom prst="line">
            <a:avLst/>
          </a:prstGeom>
          <a:noFill/>
          <a:ln w="44450" algn="ctr">
            <a:solidFill>
              <a:srgbClr val="FF0000"/>
            </a:solidFill>
            <a:prstDash val="dash"/>
            <a:round/>
            <a:headEnd/>
            <a:tailEnd type="triangle" w="lg" len="lg"/>
          </a:ln>
        </p:spPr>
        <p:txBody>
          <a:bodyPr lIns="90488" tIns="44450" rIns="90488" bIns="44450"/>
          <a:lstStyle/>
          <a:p>
            <a:endParaRPr lang="en-US"/>
          </a:p>
        </p:txBody>
      </p:sp>
      <p:sp>
        <p:nvSpPr>
          <p:cNvPr id="25625" name="Rectangle 1360935"/>
          <p:cNvSpPr>
            <a:spLocks noChangeArrowheads="1"/>
          </p:cNvSpPr>
          <p:nvPr/>
        </p:nvSpPr>
        <p:spPr bwMode="auto">
          <a:xfrm>
            <a:off x="4695825" y="266700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7" name="Group 65"/>
          <p:cNvGrpSpPr>
            <a:grpSpLocks/>
          </p:cNvGrpSpPr>
          <p:nvPr/>
        </p:nvGrpSpPr>
        <p:grpSpPr bwMode="auto">
          <a:xfrm>
            <a:off x="6096000" y="2057400"/>
            <a:ext cx="700088" cy="636588"/>
            <a:chOff x="1676404" y="685804"/>
            <a:chExt cx="5638796" cy="5181596"/>
          </a:xfrm>
        </p:grpSpPr>
        <p:sp>
          <p:nvSpPr>
            <p:cNvPr id="25652"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5653"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8" name="Picture 48"/>
            <p:cNvGrpSpPr/>
            <p:nvPr/>
          </p:nvGrpSpPr>
          <p:grpSpPr bwMode="auto">
            <a:xfrm>
              <a:off x="4395788" y="3171948"/>
              <a:ext cx="481108" cy="427403"/>
              <a:chOff x="3159" y="945"/>
              <a:chExt cx="1200" cy="1311"/>
            </a:xfrm>
            <a:solidFill>
              <a:srgbClr val="4BACC6">
                <a:shade val="75000"/>
              </a:srgbClr>
            </a:solidFill>
          </p:grpSpPr>
          <p:sp>
            <p:nvSpPr>
              <p:cNvPr id="101" name="Oval 10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02" name="Oval 10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5655"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5656"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5657"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5627" name="TextBox 1073233"/>
          <p:cNvSpPr txBox="1">
            <a:spLocks noChangeArrowheads="1"/>
          </p:cNvSpPr>
          <p:nvPr/>
        </p:nvSpPr>
        <p:spPr bwMode="auto">
          <a:xfrm>
            <a:off x="6249988" y="2151063"/>
            <a:ext cx="404812" cy="458787"/>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A</a:t>
            </a:r>
            <a:endParaRPr lang="en-US">
              <a:solidFill>
                <a:srgbClr val="000000"/>
              </a:solidFill>
              <a:latin typeface="Calibri" pitchFamily="34" charset="0"/>
            </a:endParaRPr>
          </a:p>
        </p:txBody>
      </p:sp>
      <p:grpSp>
        <p:nvGrpSpPr>
          <p:cNvPr id="9" name="Group 65"/>
          <p:cNvGrpSpPr>
            <a:grpSpLocks/>
          </p:cNvGrpSpPr>
          <p:nvPr/>
        </p:nvGrpSpPr>
        <p:grpSpPr bwMode="auto">
          <a:xfrm>
            <a:off x="5640388" y="4316413"/>
            <a:ext cx="700087" cy="636587"/>
            <a:chOff x="1676404" y="685804"/>
            <a:chExt cx="5638796" cy="5181596"/>
          </a:xfrm>
        </p:grpSpPr>
        <p:sp>
          <p:nvSpPr>
            <p:cNvPr id="25646"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5647"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10" name="Picture 48"/>
            <p:cNvGrpSpPr/>
            <p:nvPr/>
          </p:nvGrpSpPr>
          <p:grpSpPr bwMode="auto">
            <a:xfrm>
              <a:off x="4395788" y="3171948"/>
              <a:ext cx="481108" cy="427403"/>
              <a:chOff x="3159" y="945"/>
              <a:chExt cx="1200" cy="1311"/>
            </a:xfrm>
            <a:solidFill>
              <a:srgbClr val="4BACC6">
                <a:shade val="75000"/>
              </a:srgbClr>
            </a:solidFill>
          </p:grpSpPr>
          <p:sp>
            <p:nvSpPr>
              <p:cNvPr id="111" name="Oval 11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12" name="Oval 11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5649"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5650"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5651"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5629" name="TextBox 1073233"/>
          <p:cNvSpPr txBox="1">
            <a:spLocks noChangeArrowheads="1"/>
          </p:cNvSpPr>
          <p:nvPr/>
        </p:nvSpPr>
        <p:spPr bwMode="auto">
          <a:xfrm>
            <a:off x="5810250" y="4394200"/>
            <a:ext cx="404813" cy="458788"/>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B</a:t>
            </a:r>
            <a:endParaRPr lang="en-US">
              <a:solidFill>
                <a:srgbClr val="000000"/>
              </a:solidFill>
              <a:latin typeface="Calibri" pitchFamily="34" charset="0"/>
            </a:endParaRPr>
          </a:p>
        </p:txBody>
      </p:sp>
      <p:sp>
        <p:nvSpPr>
          <p:cNvPr id="25630" name="TextBox 1360925"/>
          <p:cNvSpPr txBox="1">
            <a:spLocks noChangeArrowheads="1"/>
          </p:cNvSpPr>
          <p:nvPr/>
        </p:nvSpPr>
        <p:spPr bwMode="auto">
          <a:xfrm>
            <a:off x="3767138" y="2060575"/>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5631" name="Rectangle 1360927"/>
          <p:cNvSpPr>
            <a:spLocks noChangeArrowheads="1"/>
          </p:cNvSpPr>
          <p:nvPr/>
        </p:nvSpPr>
        <p:spPr bwMode="auto">
          <a:xfrm>
            <a:off x="4484688" y="2190750"/>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32" name="Rectangle 1360928"/>
          <p:cNvSpPr>
            <a:spLocks noChangeArrowheads="1"/>
          </p:cNvSpPr>
          <p:nvPr/>
        </p:nvSpPr>
        <p:spPr bwMode="auto">
          <a:xfrm>
            <a:off x="5056188" y="2189163"/>
            <a:ext cx="273050" cy="144462"/>
          </a:xfrm>
          <a:prstGeom prst="rect">
            <a:avLst/>
          </a:prstGeom>
          <a:gradFill rotWithShape="0">
            <a:gsLst>
              <a:gs pos="0">
                <a:srgbClr val="FFFF00"/>
              </a:gs>
              <a:gs pos="50000">
                <a:srgbClr val="FF0000"/>
              </a:gs>
              <a:gs pos="100000">
                <a:srgbClr val="FFFF00"/>
              </a:gs>
            </a:gsLst>
            <a:lin ang="27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5633" name="Rectangle 1360929"/>
          <p:cNvSpPr>
            <a:spLocks noChangeArrowheads="1"/>
          </p:cNvSpPr>
          <p:nvPr/>
        </p:nvSpPr>
        <p:spPr bwMode="auto">
          <a:xfrm>
            <a:off x="3565525" y="2192338"/>
            <a:ext cx="273050" cy="144462"/>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75" name="TextBox 74"/>
          <p:cNvSpPr txBox="1">
            <a:spLocks noChangeArrowheads="1"/>
          </p:cNvSpPr>
          <p:nvPr/>
        </p:nvSpPr>
        <p:spPr bwMode="auto">
          <a:xfrm>
            <a:off x="6729413" y="165100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76" name="Rectangle 75"/>
          <p:cNvSpPr>
            <a:spLocks noChangeArrowheads="1"/>
          </p:cNvSpPr>
          <p:nvPr/>
        </p:nvSpPr>
        <p:spPr bwMode="auto">
          <a:xfrm>
            <a:off x="6496050" y="1771650"/>
            <a:ext cx="273050" cy="144463"/>
          </a:xfrm>
          <a:prstGeom prst="rect">
            <a:avLst/>
          </a:prstGeom>
          <a:gradFill rotWithShape="0">
            <a:gsLst>
              <a:gs pos="0">
                <a:srgbClr val="FFFF00"/>
              </a:gs>
              <a:gs pos="50000">
                <a:srgbClr val="FF0000"/>
              </a:gs>
              <a:gs pos="100000">
                <a:srgbClr val="FFFF00"/>
              </a:gs>
            </a:gsLst>
            <a:lin ang="27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useBgFill="1">
        <p:nvSpPr>
          <p:cNvPr id="77" name="Picture 40"/>
          <p:cNvSpPr/>
          <p:nvPr/>
        </p:nvSpPr>
        <p:spPr>
          <a:xfrm>
            <a:off x="7440003" y="1683509"/>
            <a:ext cx="179997" cy="273569"/>
          </a:xfrm>
          <a:prstGeom prst="rect">
            <a:avLst/>
          </a:prstGeom>
        </p:spPr>
        <p:txBody>
          <a:bodyPr wrap="none">
            <a:prstTxWarp prst="textPlain">
              <a:avLst/>
            </a:prstTxWarp>
            <a:scene3d>
              <a:camera prst="orthographicFront"/>
              <a:lightRig rig="twoPt" dir="tl">
                <a:rot lat="0" lon="0" rev="7200000"/>
              </a:lightRig>
            </a:scene3d>
            <a:sp3d contourW="8890" prstMaterial="flat">
              <a:bevelT w="31750" h="31750"/>
              <a:contourClr>
                <a:schemeClr val="accent2">
                  <a:shade val="80000"/>
                </a:schemeClr>
              </a:contourClr>
            </a:sp3d>
          </a:bodyPr>
          <a:lstStyle/>
          <a:p>
            <a:pPr algn="ctr" fontAlgn="auto">
              <a:spcBef>
                <a:spcPts val="0"/>
              </a:spcBef>
              <a:spcAft>
                <a:spcPts val="0"/>
              </a:spcAft>
              <a:defRPr/>
            </a:pPr>
            <a:r>
              <a:rPr lang="en-US" sz="3600" b="1" kern="0" dirty="0">
                <a:ln w="11430">
                  <a:solidFill>
                    <a:srgbClr val="C00000"/>
                  </a:solidFill>
                </a:ln>
                <a:solidFill>
                  <a:srgbClr val="C00000"/>
                </a:solidFill>
                <a:effectLst>
                  <a:outerShdw blurRad="50800" dist="39000" dir="5460000" algn="tl">
                    <a:srgbClr val="000000">
                      <a:alpha val="37000"/>
                    </a:srgbClr>
                  </a:outerShdw>
                </a:effectLst>
                <a:latin typeface="+mn-lt"/>
              </a:rPr>
              <a:t>?</a:t>
            </a:r>
            <a:endParaRPr lang="en-US" sz="3600" b="1" kern="0" dirty="0">
              <a:ln w="11430"/>
              <a:solidFill>
                <a:srgbClr val="C00000"/>
              </a:solidFill>
              <a:effectLst>
                <a:outerShdw blurRad="50800" dist="39000" dir="5460000" algn="tl">
                  <a:srgbClr val="000000">
                    <a:alpha val="37000"/>
                  </a:srgbClr>
                </a:outerShdw>
              </a:effectLst>
              <a:latin typeface="+mn-lt"/>
            </a:endParaRPr>
          </a:p>
        </p:txBody>
      </p:sp>
      <p:sp>
        <p:nvSpPr>
          <p:cNvPr id="78" name="TextBox 77"/>
          <p:cNvSpPr txBox="1">
            <a:spLocks noChangeArrowheads="1"/>
          </p:cNvSpPr>
          <p:nvPr/>
        </p:nvSpPr>
        <p:spPr bwMode="auto">
          <a:xfrm>
            <a:off x="1090613" y="3182938"/>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80" name="TextBox 79"/>
          <p:cNvSpPr txBox="1">
            <a:spLocks noChangeArrowheads="1"/>
          </p:cNvSpPr>
          <p:nvPr/>
        </p:nvSpPr>
        <p:spPr bwMode="auto">
          <a:xfrm>
            <a:off x="1990725" y="3138488"/>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82" name="Rectangle 81"/>
          <p:cNvSpPr>
            <a:spLocks noChangeArrowheads="1"/>
          </p:cNvSpPr>
          <p:nvPr/>
        </p:nvSpPr>
        <p:spPr bwMode="auto">
          <a:xfrm>
            <a:off x="1773238" y="3313113"/>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83" name="Rectangle 82"/>
          <p:cNvSpPr>
            <a:spLocks noChangeArrowheads="1"/>
          </p:cNvSpPr>
          <p:nvPr/>
        </p:nvSpPr>
        <p:spPr bwMode="auto">
          <a:xfrm>
            <a:off x="857250" y="3305175"/>
            <a:ext cx="273050" cy="144463"/>
          </a:xfrm>
          <a:prstGeom prst="rect">
            <a:avLst/>
          </a:prstGeom>
          <a:gradFill rotWithShape="0">
            <a:gsLst>
              <a:gs pos="0">
                <a:srgbClr val="FFFF00"/>
              </a:gs>
              <a:gs pos="50000">
                <a:srgbClr val="FF0000"/>
              </a:gs>
              <a:gs pos="100000">
                <a:srgbClr val="FFFF00"/>
              </a:gs>
            </a:gsLst>
            <a:lin ang="27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85" name="Rectangle 84"/>
          <p:cNvSpPr>
            <a:spLocks noChangeArrowheads="1"/>
          </p:cNvSpPr>
          <p:nvPr/>
        </p:nvSpPr>
        <p:spPr bwMode="auto">
          <a:xfrm>
            <a:off x="2327275" y="3308350"/>
            <a:ext cx="273050" cy="144463"/>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91" name="Rectangle 61"/>
          <p:cNvPicPr>
            <a:picLocks noChangeAspect="1"/>
          </p:cNvPicPr>
          <p:nvPr/>
        </p:nvPicPr>
        <p:blipFill>
          <a:blip r:embed="rId3" cstate="print"/>
          <a:srcRect/>
          <a:stretch>
            <a:fillRect/>
          </a:stretch>
        </p:blipFill>
        <p:spPr bwMode="auto">
          <a:xfrm>
            <a:off x="1427163" y="2701925"/>
            <a:ext cx="468312" cy="484188"/>
          </a:xfrm>
          <a:prstGeom prst="rect">
            <a:avLst/>
          </a:prstGeom>
          <a:noFill/>
          <a:ln w="9525">
            <a:noFill/>
            <a:miter lim="800000"/>
            <a:headEnd/>
            <a:tailEnd/>
          </a:ln>
        </p:spPr>
      </p:pic>
      <p:sp>
        <p:nvSpPr>
          <p:cNvPr id="25643" name="TextBox 91"/>
          <p:cNvSpPr txBox="1">
            <a:spLocks noChangeArrowheads="1"/>
          </p:cNvSpPr>
          <p:nvPr/>
        </p:nvSpPr>
        <p:spPr bwMode="auto">
          <a:xfrm>
            <a:off x="4702175" y="2025650"/>
            <a:ext cx="904875" cy="51593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94" name="TextBox 93"/>
          <p:cNvSpPr txBox="1">
            <a:spLocks noChangeArrowheads="1"/>
          </p:cNvSpPr>
          <p:nvPr/>
        </p:nvSpPr>
        <p:spPr bwMode="auto">
          <a:xfrm>
            <a:off x="76200" y="5381625"/>
            <a:ext cx="8845550" cy="1019175"/>
          </a:xfrm>
          <a:prstGeom prst="rect">
            <a:avLst/>
          </a:prstGeom>
          <a:solidFill>
            <a:srgbClr val="0E13DC"/>
          </a:solidFill>
          <a:ln w="9525" cap="flat" cmpd="sng" algn="ctr">
            <a:noFill/>
            <a:prstDash val="solid"/>
            <a:miter lim="800000"/>
            <a:headEnd type="none" w="med" len="med"/>
            <a:tailEnd type="none" w="med" len="med"/>
          </a:ln>
          <a:effectLst>
            <a:outerShdw blurRad="50800" dist="50800" dir="2700000" sx="101000" sy="101000" algn="tl" rotWithShape="0">
              <a:prstClr val="black">
                <a:alpha val="40000"/>
              </a:prstClr>
            </a:outerShdw>
          </a:effectLst>
        </p:spPr>
        <p:txBody>
          <a:bodyPr lIns="90488" tIns="44450" rIns="90488" bIns="44450">
            <a:spAutoFit/>
          </a:bodyPr>
          <a:lstStyle/>
          <a:p>
            <a:pPr algn="ctr" eaLnBrk="0" hangingPunct="0">
              <a:spcBef>
                <a:spcPts val="600"/>
              </a:spcBef>
              <a:defRPr/>
            </a:pPr>
            <a:r>
              <a:rPr lang="en-US" sz="2800" b="1">
                <a:solidFill>
                  <a:srgbClr val="FFFF5B"/>
                </a:solidFill>
                <a:latin typeface="Comic Sans MS" pitchFamily="66" charset="0"/>
                <a:cs typeface="Arial" pitchFamily="34" charset="0"/>
              </a:rPr>
              <a:t>Bad Coding</a:t>
            </a:r>
          </a:p>
          <a:p>
            <a:pPr algn="ctr" eaLnBrk="0" hangingPunct="0">
              <a:spcBef>
                <a:spcPts val="600"/>
              </a:spcBef>
              <a:defRPr/>
            </a:pPr>
            <a:r>
              <a:rPr lang="en-US" sz="2800">
                <a:solidFill>
                  <a:schemeClr val="bg1"/>
                </a:solidFill>
                <a:latin typeface="Comic Sans MS" pitchFamily="66" charset="0"/>
                <a:cs typeface="Arial" pitchFamily="34" charset="0"/>
              </a:rPr>
              <a:t>Only one neighbor benefits from one transmission</a:t>
            </a:r>
          </a:p>
        </p:txBody>
      </p:sp>
      <p:sp>
        <p:nvSpPr>
          <p:cNvPr id="25645" name="Title 1073153"/>
          <p:cNvSpPr>
            <a:spLocks noChangeArrowheads="1"/>
          </p:cNvSpPr>
          <p:nvPr/>
        </p:nvSpPr>
        <p:spPr bwMode="auto">
          <a:xfrm>
            <a:off x="228600" y="304800"/>
            <a:ext cx="8686800" cy="774700"/>
          </a:xfrm>
          <a:prstGeom prst="rect">
            <a:avLst/>
          </a:prstGeom>
          <a:noFill/>
          <a:ln w="9525">
            <a:noFill/>
            <a:miter lim="800000"/>
            <a:headEnd/>
            <a:tailEnd/>
          </a:ln>
        </p:spPr>
        <p:txBody>
          <a:bodyPr anchor="ctr"/>
          <a:lstStyle/>
          <a:p>
            <a:pPr algn="ctr"/>
            <a:r>
              <a:rPr lang="en-US" sz="4000">
                <a:solidFill>
                  <a:srgbClr val="0070C0"/>
                </a:solidFill>
                <a:latin typeface="Comic Sans MS" pitchFamily="66" charset="0"/>
              </a:rPr>
              <a:t>Which Packets to Code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animBg="1"/>
      <p:bldP spid="78" grpId="0"/>
      <p:bldP spid="80" grpId="0"/>
      <p:bldP spid="82" grpId="0" animBg="1"/>
      <p:bldP spid="83" grpId="0" animBg="1"/>
      <p:bldP spid="85" grpId="0" animBg="1"/>
      <p:bldP spid="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685800"/>
          </a:xfrm>
        </p:spPr>
        <p:txBody>
          <a:bodyPr/>
          <a:lstStyle/>
          <a:p>
            <a:r>
              <a:rPr lang="en-US" smtClean="0"/>
              <a:t>The Butterfly Example</a:t>
            </a:r>
          </a:p>
        </p:txBody>
      </p:sp>
      <p:sp>
        <p:nvSpPr>
          <p:cNvPr id="9219" name="Content Placeholder 2"/>
          <p:cNvSpPr>
            <a:spLocks noGrp="1"/>
          </p:cNvSpPr>
          <p:nvPr>
            <p:ph idx="1"/>
          </p:nvPr>
        </p:nvSpPr>
        <p:spPr>
          <a:xfrm>
            <a:off x="457200" y="762000"/>
            <a:ext cx="8229600" cy="533400"/>
          </a:xfrm>
        </p:spPr>
        <p:txBody>
          <a:bodyPr/>
          <a:lstStyle/>
          <a:p>
            <a:pPr algn="ctr">
              <a:buFontTx/>
              <a:buNone/>
            </a:pPr>
            <a:r>
              <a:rPr lang="en-US" dirty="0" smtClean="0"/>
              <a:t>Source wants to multicasts </a:t>
            </a:r>
            <a:r>
              <a:rPr lang="en-US" i="1" dirty="0" smtClean="0"/>
              <a:t>a</a:t>
            </a:r>
            <a:r>
              <a:rPr lang="en-US" dirty="0" smtClean="0"/>
              <a:t> and </a:t>
            </a:r>
            <a:r>
              <a:rPr lang="en-US" i="1" dirty="0" smtClean="0"/>
              <a:t>b</a:t>
            </a:r>
            <a:r>
              <a:rPr lang="en-US" dirty="0" smtClean="0"/>
              <a:t> to both destinations </a:t>
            </a:r>
          </a:p>
        </p:txBody>
      </p:sp>
      <p:sp>
        <p:nvSpPr>
          <p:cNvPr id="9220" name="Oval 2"/>
          <p:cNvSpPr>
            <a:spLocks noChangeArrowheads="1"/>
          </p:cNvSpPr>
          <p:nvPr/>
        </p:nvSpPr>
        <p:spPr bwMode="auto">
          <a:xfrm>
            <a:off x="1981200" y="1828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pl-PL" sz="2000" b="1" i="1">
                <a:cs typeface="Arial" pitchFamily="34" charset="0"/>
              </a:rPr>
              <a:t>src</a:t>
            </a:r>
          </a:p>
        </p:txBody>
      </p:sp>
      <p:sp>
        <p:nvSpPr>
          <p:cNvPr id="9221" name="Oval 3"/>
          <p:cNvSpPr>
            <a:spLocks noChangeArrowheads="1"/>
          </p:cNvSpPr>
          <p:nvPr/>
        </p:nvSpPr>
        <p:spPr bwMode="auto">
          <a:xfrm>
            <a:off x="3352800" y="25479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9223" name="Oval 7"/>
          <p:cNvSpPr>
            <a:spLocks noChangeArrowheads="1"/>
          </p:cNvSpPr>
          <p:nvPr/>
        </p:nvSpPr>
        <p:spPr bwMode="auto">
          <a:xfrm>
            <a:off x="609600" y="54102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dst1</a:t>
            </a:r>
            <a:endParaRPr lang="pl-PL" sz="2000" b="1" i="1">
              <a:cs typeface="Arial" pitchFamily="34" charset="0"/>
            </a:endParaRPr>
          </a:p>
        </p:txBody>
      </p:sp>
      <p:sp>
        <p:nvSpPr>
          <p:cNvPr id="9224" name="Oval 8"/>
          <p:cNvSpPr>
            <a:spLocks noChangeArrowheads="1"/>
          </p:cNvSpPr>
          <p:nvPr/>
        </p:nvSpPr>
        <p:spPr bwMode="auto">
          <a:xfrm>
            <a:off x="609600" y="25479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9225" name="Oval 9"/>
          <p:cNvSpPr>
            <a:spLocks noChangeArrowheads="1"/>
          </p:cNvSpPr>
          <p:nvPr/>
        </p:nvSpPr>
        <p:spPr bwMode="auto">
          <a:xfrm>
            <a:off x="3352800" y="5443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dst2</a:t>
            </a:r>
            <a:endParaRPr lang="pl-PL" sz="2000" b="1" i="1">
              <a:cs typeface="Arial" pitchFamily="34" charset="0"/>
            </a:endParaRPr>
          </a:p>
        </p:txBody>
      </p:sp>
      <p:cxnSp>
        <p:nvCxnSpPr>
          <p:cNvPr id="9226" name="AutoShape 5"/>
          <p:cNvCxnSpPr>
            <a:cxnSpLocks noChangeShapeType="1"/>
            <a:stCxn id="9220" idx="6"/>
            <a:endCxn id="9221" idx="1"/>
          </p:cNvCxnSpPr>
          <p:nvPr/>
        </p:nvCxnSpPr>
        <p:spPr bwMode="auto">
          <a:xfrm>
            <a:off x="2557463" y="2117725"/>
            <a:ext cx="879475" cy="514350"/>
          </a:xfrm>
          <a:prstGeom prst="straightConnector1">
            <a:avLst/>
          </a:prstGeom>
          <a:noFill/>
          <a:ln w="25400">
            <a:solidFill>
              <a:schemeClr val="tx1"/>
            </a:solidFill>
            <a:round/>
            <a:headEnd/>
            <a:tailEnd type="triangle" w="lg" len="lg"/>
          </a:ln>
        </p:spPr>
      </p:cxnSp>
      <p:grpSp>
        <p:nvGrpSpPr>
          <p:cNvPr id="87" name="Group 86"/>
          <p:cNvGrpSpPr/>
          <p:nvPr/>
        </p:nvGrpSpPr>
        <p:grpSpPr>
          <a:xfrm>
            <a:off x="2557464" y="3039808"/>
            <a:ext cx="1084262" cy="2480724"/>
            <a:chOff x="2557464" y="2582608"/>
            <a:chExt cx="1084262" cy="2480724"/>
          </a:xfrm>
        </p:grpSpPr>
        <p:cxnSp>
          <p:nvCxnSpPr>
            <p:cNvPr id="9222" name="AutoShape 5"/>
            <p:cNvCxnSpPr>
              <a:cxnSpLocks noChangeShapeType="1"/>
              <a:stCxn id="9221" idx="4"/>
              <a:endCxn id="9225" idx="0"/>
            </p:cNvCxnSpPr>
            <p:nvPr/>
          </p:nvCxnSpPr>
          <p:spPr bwMode="auto">
            <a:xfrm rot="5400000">
              <a:off x="2481263" y="3902869"/>
              <a:ext cx="2319338" cy="1588"/>
            </a:xfrm>
            <a:prstGeom prst="straightConnector1">
              <a:avLst/>
            </a:prstGeom>
            <a:noFill/>
            <a:ln w="25400">
              <a:solidFill>
                <a:schemeClr val="tx1"/>
              </a:solidFill>
              <a:round/>
              <a:headEnd/>
              <a:tailEnd type="triangle" w="lg" len="lg"/>
            </a:ln>
          </p:spPr>
        </p:cxnSp>
        <p:cxnSp>
          <p:nvCxnSpPr>
            <p:cNvPr id="9227" name="AutoShape 5"/>
            <p:cNvCxnSpPr>
              <a:cxnSpLocks noChangeShapeType="1"/>
              <a:stCxn id="9221" idx="3"/>
              <a:endCxn id="9230" idx="6"/>
            </p:cNvCxnSpPr>
            <p:nvPr/>
          </p:nvCxnSpPr>
          <p:spPr bwMode="auto">
            <a:xfrm rot="5400000">
              <a:off x="2794398" y="2345674"/>
              <a:ext cx="405861" cy="879729"/>
            </a:xfrm>
            <a:prstGeom prst="straightConnector1">
              <a:avLst/>
            </a:prstGeom>
            <a:noFill/>
            <a:ln w="25400">
              <a:solidFill>
                <a:schemeClr val="tx1"/>
              </a:solidFill>
              <a:round/>
              <a:headEnd/>
              <a:tailEnd type="triangle" w="lg" len="lg"/>
            </a:ln>
          </p:spPr>
        </p:cxnSp>
      </p:grpSp>
      <p:sp>
        <p:nvSpPr>
          <p:cNvPr id="9229" name="Oval 8"/>
          <p:cNvSpPr>
            <a:spLocks noChangeArrowheads="1"/>
          </p:cNvSpPr>
          <p:nvPr/>
        </p:nvSpPr>
        <p:spPr bwMode="auto">
          <a:xfrm>
            <a:off x="1981200" y="4681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9230" name="Oval 8"/>
          <p:cNvSpPr>
            <a:spLocks noChangeArrowheads="1"/>
          </p:cNvSpPr>
          <p:nvPr/>
        </p:nvSpPr>
        <p:spPr bwMode="auto">
          <a:xfrm>
            <a:off x="1981200" y="3157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cxnSp>
        <p:nvCxnSpPr>
          <p:cNvPr id="9231" name="AutoShape 5"/>
          <p:cNvCxnSpPr>
            <a:cxnSpLocks noChangeShapeType="1"/>
            <a:stCxn id="9229" idx="3"/>
            <a:endCxn id="9223" idx="6"/>
          </p:cNvCxnSpPr>
          <p:nvPr/>
        </p:nvCxnSpPr>
        <p:spPr bwMode="auto">
          <a:xfrm rot="5400000">
            <a:off x="1363663" y="4995863"/>
            <a:ext cx="523875" cy="879475"/>
          </a:xfrm>
          <a:prstGeom prst="straightConnector1">
            <a:avLst/>
          </a:prstGeom>
          <a:noFill/>
          <a:ln w="25400">
            <a:solidFill>
              <a:schemeClr val="tx1"/>
            </a:solidFill>
            <a:round/>
            <a:headEnd/>
            <a:tailEnd type="triangle" w="lg" len="lg"/>
          </a:ln>
        </p:spPr>
      </p:cxnSp>
      <p:grpSp>
        <p:nvGrpSpPr>
          <p:cNvPr id="73" name="Group 72"/>
          <p:cNvGrpSpPr/>
          <p:nvPr/>
        </p:nvGrpSpPr>
        <p:grpSpPr>
          <a:xfrm>
            <a:off x="1101471" y="3048000"/>
            <a:ext cx="2251329" cy="2676096"/>
            <a:chOff x="1101471" y="2590800"/>
            <a:chExt cx="2251329" cy="2676096"/>
          </a:xfrm>
        </p:grpSpPr>
        <p:cxnSp>
          <p:nvCxnSpPr>
            <p:cNvPr id="9228" name="AutoShape 5"/>
            <p:cNvCxnSpPr>
              <a:cxnSpLocks noChangeShapeType="1"/>
            </p:cNvCxnSpPr>
            <p:nvPr/>
          </p:nvCxnSpPr>
          <p:spPr bwMode="auto">
            <a:xfrm rot="16200000" flipH="1">
              <a:off x="1338405" y="2353866"/>
              <a:ext cx="405861" cy="879729"/>
            </a:xfrm>
            <a:prstGeom prst="straightConnector1">
              <a:avLst/>
            </a:prstGeom>
            <a:noFill/>
            <a:ln w="25400">
              <a:solidFill>
                <a:schemeClr val="tx1"/>
              </a:solidFill>
              <a:round/>
              <a:headEnd/>
              <a:tailEnd type="triangle" w="lg" len="lg"/>
            </a:ln>
          </p:spPr>
        </p:cxnSp>
        <p:cxnSp>
          <p:nvCxnSpPr>
            <p:cNvPr id="9233" name="AutoShape 5"/>
            <p:cNvCxnSpPr>
              <a:cxnSpLocks noChangeShapeType="1"/>
            </p:cNvCxnSpPr>
            <p:nvPr/>
          </p:nvCxnSpPr>
          <p:spPr bwMode="auto">
            <a:xfrm rot="16200000" flipH="1">
              <a:off x="2633805" y="4547901"/>
              <a:ext cx="558261" cy="879729"/>
            </a:xfrm>
            <a:prstGeom prst="straightConnector1">
              <a:avLst/>
            </a:prstGeom>
            <a:noFill/>
            <a:ln w="25400">
              <a:solidFill>
                <a:schemeClr val="tx1"/>
              </a:solidFill>
              <a:round/>
              <a:headEnd/>
              <a:tailEnd type="triangle" w="lg" len="lg"/>
            </a:ln>
          </p:spPr>
        </p:cxnSp>
        <p:cxnSp>
          <p:nvCxnSpPr>
            <p:cNvPr id="9234" name="AutoShape 5"/>
            <p:cNvCxnSpPr>
              <a:cxnSpLocks noChangeShapeType="1"/>
            </p:cNvCxnSpPr>
            <p:nvPr/>
          </p:nvCxnSpPr>
          <p:spPr bwMode="auto">
            <a:xfrm rot="5400000">
              <a:off x="1795463" y="3749675"/>
              <a:ext cx="947738" cy="1588"/>
            </a:xfrm>
            <a:prstGeom prst="straightConnector1">
              <a:avLst/>
            </a:prstGeom>
            <a:noFill/>
            <a:ln w="25400">
              <a:solidFill>
                <a:schemeClr val="tx1"/>
              </a:solidFill>
              <a:round/>
              <a:headEnd/>
              <a:tailEnd type="triangle" w="lg" len="lg"/>
            </a:ln>
          </p:spPr>
        </p:cxnSp>
      </p:grpSp>
      <p:grpSp>
        <p:nvGrpSpPr>
          <p:cNvPr id="67" name="Group 66"/>
          <p:cNvGrpSpPr/>
          <p:nvPr/>
        </p:nvGrpSpPr>
        <p:grpSpPr>
          <a:xfrm>
            <a:off x="896938" y="2133600"/>
            <a:ext cx="1084263" cy="3353594"/>
            <a:chOff x="896938" y="1676400"/>
            <a:chExt cx="1084263" cy="3353594"/>
          </a:xfrm>
        </p:grpSpPr>
        <p:cxnSp>
          <p:nvCxnSpPr>
            <p:cNvPr id="9232" name="AutoShape 5"/>
            <p:cNvCxnSpPr>
              <a:cxnSpLocks noChangeShapeType="1"/>
            </p:cNvCxnSpPr>
            <p:nvPr/>
          </p:nvCxnSpPr>
          <p:spPr bwMode="auto">
            <a:xfrm rot="10800000" flipV="1">
              <a:off x="1101472" y="1676400"/>
              <a:ext cx="879729" cy="515398"/>
            </a:xfrm>
            <a:prstGeom prst="straightConnector1">
              <a:avLst/>
            </a:prstGeom>
            <a:noFill/>
            <a:ln w="25400">
              <a:solidFill>
                <a:schemeClr val="tx1"/>
              </a:solidFill>
              <a:round/>
              <a:headEnd/>
              <a:tailEnd type="triangle" w="lg" len="lg"/>
            </a:ln>
          </p:spPr>
        </p:cxnSp>
        <p:cxnSp>
          <p:nvCxnSpPr>
            <p:cNvPr id="9235" name="AutoShape 5"/>
            <p:cNvCxnSpPr>
              <a:cxnSpLocks noChangeShapeType="1"/>
              <a:stCxn id="9224" idx="4"/>
              <a:endCxn id="9223" idx="0"/>
            </p:cNvCxnSpPr>
            <p:nvPr/>
          </p:nvCxnSpPr>
          <p:spPr bwMode="auto">
            <a:xfrm rot="5400000">
              <a:off x="-245268" y="3886200"/>
              <a:ext cx="2286000" cy="1588"/>
            </a:xfrm>
            <a:prstGeom prst="straightConnector1">
              <a:avLst/>
            </a:prstGeom>
            <a:noFill/>
            <a:ln w="25400">
              <a:solidFill>
                <a:schemeClr val="tx1"/>
              </a:solidFill>
              <a:round/>
              <a:headEnd/>
              <a:tailEnd type="triangle" w="lg" len="lg"/>
            </a:ln>
          </p:spPr>
        </p:cxnSp>
      </p:grpSp>
      <p:sp>
        <p:nvSpPr>
          <p:cNvPr id="9236" name="TextBox 45"/>
          <p:cNvSpPr txBox="1">
            <a:spLocks noChangeArrowheads="1"/>
          </p:cNvSpPr>
          <p:nvPr/>
        </p:nvSpPr>
        <p:spPr bwMode="auto">
          <a:xfrm>
            <a:off x="1219200" y="19145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9237" name="TextBox 46"/>
          <p:cNvSpPr txBox="1">
            <a:spLocks noChangeArrowheads="1"/>
          </p:cNvSpPr>
          <p:nvPr/>
        </p:nvSpPr>
        <p:spPr bwMode="auto">
          <a:xfrm>
            <a:off x="2895600" y="19050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9239" name="TextBox 48"/>
          <p:cNvSpPr txBox="1">
            <a:spLocks noChangeArrowheads="1"/>
          </p:cNvSpPr>
          <p:nvPr/>
        </p:nvSpPr>
        <p:spPr bwMode="auto">
          <a:xfrm>
            <a:off x="381000" y="3810000"/>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9240" name="TextBox 49"/>
          <p:cNvSpPr txBox="1">
            <a:spLocks noChangeArrowheads="1"/>
          </p:cNvSpPr>
          <p:nvPr/>
        </p:nvSpPr>
        <p:spPr bwMode="auto">
          <a:xfrm>
            <a:off x="1447800" y="2828925"/>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1" name="TextBox 50"/>
          <p:cNvSpPr txBox="1">
            <a:spLocks noChangeArrowheads="1"/>
          </p:cNvSpPr>
          <p:nvPr/>
        </p:nvSpPr>
        <p:spPr bwMode="auto">
          <a:xfrm>
            <a:off x="1600200" y="38862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2" name="TextBox 51"/>
          <p:cNvSpPr txBox="1">
            <a:spLocks noChangeArrowheads="1"/>
          </p:cNvSpPr>
          <p:nvPr/>
        </p:nvSpPr>
        <p:spPr bwMode="auto">
          <a:xfrm>
            <a:off x="2743200" y="49530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4" name="TextBox 53"/>
          <p:cNvSpPr txBox="1">
            <a:spLocks noChangeArrowheads="1"/>
          </p:cNvSpPr>
          <p:nvPr/>
        </p:nvSpPr>
        <p:spPr bwMode="auto">
          <a:xfrm>
            <a:off x="3657600" y="3743325"/>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9246" name="TextBox 55"/>
          <p:cNvSpPr txBox="1">
            <a:spLocks noChangeArrowheads="1"/>
          </p:cNvSpPr>
          <p:nvPr/>
        </p:nvSpPr>
        <p:spPr bwMode="auto">
          <a:xfrm>
            <a:off x="2743200" y="2828925"/>
            <a:ext cx="457200" cy="523875"/>
          </a:xfrm>
          <a:prstGeom prst="rect">
            <a:avLst/>
          </a:prstGeom>
          <a:noFill/>
          <a:ln w="9525">
            <a:noFill/>
            <a:miter lim="800000"/>
            <a:headEnd/>
            <a:tailEnd/>
          </a:ln>
        </p:spPr>
        <p:txBody>
          <a:bodyPr>
            <a:spAutoFit/>
          </a:bodyPr>
          <a:lstStyle/>
          <a:p>
            <a:r>
              <a:rPr lang="en-US" sz="2800" b="1">
                <a:solidFill>
                  <a:srgbClr val="00CC00"/>
                </a:solidFill>
              </a:rPr>
              <a:t>b</a:t>
            </a:r>
          </a:p>
        </p:txBody>
      </p:sp>
      <p:grpSp>
        <p:nvGrpSpPr>
          <p:cNvPr id="66" name="Group 65"/>
          <p:cNvGrpSpPr/>
          <p:nvPr/>
        </p:nvGrpSpPr>
        <p:grpSpPr>
          <a:xfrm>
            <a:off x="898634" y="2133600"/>
            <a:ext cx="1084262" cy="3294063"/>
            <a:chOff x="1049338" y="1812925"/>
            <a:chExt cx="1084262" cy="3294063"/>
          </a:xfrm>
        </p:grpSpPr>
        <p:cxnSp>
          <p:nvCxnSpPr>
            <p:cNvPr id="61" name="AutoShape 5"/>
            <p:cNvCxnSpPr>
              <a:cxnSpLocks noChangeShapeType="1"/>
            </p:cNvCxnSpPr>
            <p:nvPr/>
          </p:nvCxnSpPr>
          <p:spPr bwMode="auto">
            <a:xfrm rot="10800000" flipV="1">
              <a:off x="1254125" y="1812925"/>
              <a:ext cx="879475" cy="514350"/>
            </a:xfrm>
            <a:prstGeom prst="straightConnector1">
              <a:avLst/>
            </a:prstGeom>
            <a:noFill/>
            <a:ln w="25400">
              <a:solidFill>
                <a:srgbClr val="FF0000"/>
              </a:solidFill>
              <a:round/>
              <a:headEnd/>
              <a:tailEnd type="triangle" w="lg" len="lg"/>
            </a:ln>
          </p:spPr>
        </p:cxnSp>
        <p:cxnSp>
          <p:nvCxnSpPr>
            <p:cNvPr id="62" name="AutoShape 5"/>
            <p:cNvCxnSpPr>
              <a:cxnSpLocks noChangeShapeType="1"/>
            </p:cNvCxnSpPr>
            <p:nvPr/>
          </p:nvCxnSpPr>
          <p:spPr bwMode="auto">
            <a:xfrm rot="5400000">
              <a:off x="-92868" y="3963194"/>
              <a:ext cx="2286000" cy="1587"/>
            </a:xfrm>
            <a:prstGeom prst="straightConnector1">
              <a:avLst/>
            </a:prstGeom>
            <a:noFill/>
            <a:ln w="25400">
              <a:solidFill>
                <a:srgbClr val="FF0000"/>
              </a:solidFill>
              <a:round/>
              <a:headEnd/>
              <a:tailEnd type="triangle" w="lg" len="lg"/>
            </a:ln>
          </p:spPr>
        </p:cxnSp>
      </p:grpSp>
      <p:grpSp>
        <p:nvGrpSpPr>
          <p:cNvPr id="74" name="Group 73"/>
          <p:cNvGrpSpPr/>
          <p:nvPr/>
        </p:nvGrpSpPr>
        <p:grpSpPr>
          <a:xfrm>
            <a:off x="1098332" y="3041651"/>
            <a:ext cx="2251075" cy="2673349"/>
            <a:chOff x="1101725" y="2582863"/>
            <a:chExt cx="2251075" cy="2673349"/>
          </a:xfrm>
        </p:grpSpPr>
        <p:cxnSp>
          <p:nvCxnSpPr>
            <p:cNvPr id="79" name="AutoShape 5"/>
            <p:cNvCxnSpPr>
              <a:cxnSpLocks noChangeShapeType="1"/>
            </p:cNvCxnSpPr>
            <p:nvPr/>
          </p:nvCxnSpPr>
          <p:spPr bwMode="auto">
            <a:xfrm rot="16200000" flipH="1">
              <a:off x="1339057" y="2345531"/>
              <a:ext cx="404812" cy="879475"/>
            </a:xfrm>
            <a:prstGeom prst="straightConnector1">
              <a:avLst/>
            </a:prstGeom>
            <a:noFill/>
            <a:ln w="25400">
              <a:solidFill>
                <a:srgbClr val="FF0000"/>
              </a:solidFill>
              <a:round/>
              <a:headEnd/>
              <a:tailEnd type="triangle" w="lg" len="lg"/>
            </a:ln>
          </p:spPr>
        </p:cxnSp>
        <p:cxnSp>
          <p:nvCxnSpPr>
            <p:cNvPr id="84" name="AutoShape 5"/>
            <p:cNvCxnSpPr>
              <a:cxnSpLocks noChangeShapeType="1"/>
            </p:cNvCxnSpPr>
            <p:nvPr/>
          </p:nvCxnSpPr>
          <p:spPr bwMode="auto">
            <a:xfrm rot="16200000" flipH="1">
              <a:off x="2634457" y="4537868"/>
              <a:ext cx="557212" cy="879475"/>
            </a:xfrm>
            <a:prstGeom prst="straightConnector1">
              <a:avLst/>
            </a:prstGeom>
            <a:noFill/>
            <a:ln w="25400">
              <a:solidFill>
                <a:srgbClr val="FF0000"/>
              </a:solidFill>
              <a:round/>
              <a:headEnd/>
              <a:tailEnd type="triangle" w="lg" len="lg"/>
            </a:ln>
          </p:spPr>
        </p:cxnSp>
        <p:cxnSp>
          <p:nvCxnSpPr>
            <p:cNvPr id="85" name="AutoShape 5"/>
            <p:cNvCxnSpPr>
              <a:cxnSpLocks noChangeShapeType="1"/>
            </p:cNvCxnSpPr>
            <p:nvPr/>
          </p:nvCxnSpPr>
          <p:spPr bwMode="auto">
            <a:xfrm rot="5400000">
              <a:off x="1795463" y="3751263"/>
              <a:ext cx="947737" cy="1587"/>
            </a:xfrm>
            <a:prstGeom prst="straightConnector1">
              <a:avLst/>
            </a:prstGeom>
            <a:noFill/>
            <a:ln w="25400">
              <a:solidFill>
                <a:srgbClr val="FF0000"/>
              </a:solidFill>
              <a:round/>
              <a:headEnd/>
              <a:tailEnd type="triangle" w="lg" len="lg"/>
            </a:ln>
          </p:spPr>
        </p:cxnSp>
      </p:grpSp>
      <p:grpSp>
        <p:nvGrpSpPr>
          <p:cNvPr id="88" name="Group 87"/>
          <p:cNvGrpSpPr/>
          <p:nvPr/>
        </p:nvGrpSpPr>
        <p:grpSpPr>
          <a:xfrm>
            <a:off x="2557572" y="3048000"/>
            <a:ext cx="1084262" cy="2405062"/>
            <a:chOff x="2557463" y="2582863"/>
            <a:chExt cx="1084262" cy="2405062"/>
          </a:xfrm>
        </p:grpSpPr>
        <p:cxnSp>
          <p:nvCxnSpPr>
            <p:cNvPr id="89" name="AutoShape 5"/>
            <p:cNvCxnSpPr>
              <a:cxnSpLocks noChangeShapeType="1"/>
            </p:cNvCxnSpPr>
            <p:nvPr/>
          </p:nvCxnSpPr>
          <p:spPr bwMode="auto">
            <a:xfrm rot="5400000">
              <a:off x="2481263" y="3827463"/>
              <a:ext cx="2319337" cy="1587"/>
            </a:xfrm>
            <a:prstGeom prst="straightConnector1">
              <a:avLst/>
            </a:prstGeom>
            <a:noFill/>
            <a:ln w="25400">
              <a:solidFill>
                <a:srgbClr val="00FF00"/>
              </a:solidFill>
              <a:round/>
              <a:headEnd/>
              <a:tailEnd type="triangle" w="lg" len="lg"/>
            </a:ln>
          </p:spPr>
        </p:cxnSp>
        <p:cxnSp>
          <p:nvCxnSpPr>
            <p:cNvPr id="90" name="AutoShape 5"/>
            <p:cNvCxnSpPr>
              <a:cxnSpLocks noChangeShapeType="1"/>
            </p:cNvCxnSpPr>
            <p:nvPr/>
          </p:nvCxnSpPr>
          <p:spPr bwMode="auto">
            <a:xfrm rot="5400000">
              <a:off x="2794795" y="2345531"/>
              <a:ext cx="404812" cy="879475"/>
            </a:xfrm>
            <a:prstGeom prst="straightConnector1">
              <a:avLst/>
            </a:prstGeom>
            <a:noFill/>
            <a:ln w="25400">
              <a:solidFill>
                <a:srgbClr val="00FF00"/>
              </a:solidFill>
              <a:round/>
              <a:headEnd/>
              <a:tailEnd type="triangle" w="lg" len="lg"/>
            </a:ln>
          </p:spPr>
        </p:cxnSp>
      </p:grpSp>
      <p:cxnSp>
        <p:nvCxnSpPr>
          <p:cNvPr id="91" name="AutoShape 5"/>
          <p:cNvCxnSpPr>
            <a:cxnSpLocks noChangeShapeType="1"/>
          </p:cNvCxnSpPr>
          <p:nvPr/>
        </p:nvCxnSpPr>
        <p:spPr bwMode="auto">
          <a:xfrm>
            <a:off x="2546132" y="2104698"/>
            <a:ext cx="879475" cy="514350"/>
          </a:xfrm>
          <a:prstGeom prst="straightConnector1">
            <a:avLst/>
          </a:prstGeom>
          <a:noFill/>
          <a:ln w="25400">
            <a:solidFill>
              <a:srgbClr val="00FF00"/>
            </a:solidFill>
            <a:round/>
            <a:headEnd/>
            <a:tailEnd type="triangle" w="lg" len="lg"/>
          </a:ln>
        </p:spPr>
      </p:cxnSp>
      <p:sp>
        <p:nvSpPr>
          <p:cNvPr id="92" name="TextBox 91"/>
          <p:cNvSpPr txBox="1"/>
          <p:nvPr/>
        </p:nvSpPr>
        <p:spPr>
          <a:xfrm>
            <a:off x="2057400" y="3124200"/>
            <a:ext cx="914400" cy="646331"/>
          </a:xfrm>
          <a:prstGeom prst="rect">
            <a:avLst/>
          </a:prstGeom>
          <a:noFill/>
        </p:spPr>
        <p:txBody>
          <a:bodyPr wrap="square" rtlCol="0">
            <a:spAutoFit/>
          </a:bodyPr>
          <a:lstStyle/>
          <a:p>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43" name="TextBox 48"/>
          <p:cNvSpPr txBox="1">
            <a:spLocks noChangeArrowheads="1"/>
          </p:cNvSpPr>
          <p:nvPr/>
        </p:nvSpPr>
        <p:spPr bwMode="auto">
          <a:xfrm>
            <a:off x="304800" y="59531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44" name="TextBox 48"/>
          <p:cNvSpPr txBox="1">
            <a:spLocks noChangeArrowheads="1"/>
          </p:cNvSpPr>
          <p:nvPr/>
        </p:nvSpPr>
        <p:spPr bwMode="auto">
          <a:xfrm>
            <a:off x="3048000" y="59531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45" name="TextBox 53"/>
          <p:cNvSpPr txBox="1">
            <a:spLocks noChangeArrowheads="1"/>
          </p:cNvSpPr>
          <p:nvPr/>
        </p:nvSpPr>
        <p:spPr bwMode="auto">
          <a:xfrm>
            <a:off x="3810000" y="59436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46" name="Content Placeholder 2"/>
          <p:cNvSpPr txBox="1">
            <a:spLocks/>
          </p:cNvSpPr>
          <p:nvPr/>
        </p:nvSpPr>
        <p:spPr bwMode="auto">
          <a:xfrm>
            <a:off x="609600" y="11430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ts val="600"/>
              </a:spcAft>
              <a:buClrTx/>
              <a:buSzTx/>
              <a:buFontTx/>
              <a:buNone/>
              <a:tabLst/>
              <a:defRPr/>
            </a:pPr>
            <a:r>
              <a:rPr lang="en-US" sz="2400" kern="0" noProof="0" dirty="0" smtClean="0">
                <a:solidFill>
                  <a:srgbClr val="000000"/>
                </a:solidFill>
                <a:latin typeface="+mn-lt"/>
              </a:rPr>
              <a:t>Link capacity</a:t>
            </a:r>
            <a:r>
              <a:rPr lang="en-US" sz="2400" kern="0" dirty="0" smtClean="0">
                <a:solidFill>
                  <a:srgbClr val="000000"/>
                </a:solidFill>
                <a:latin typeface="+mn-lt"/>
              </a:rPr>
              <a:t> is 1 message/second</a:t>
            </a:r>
            <a:r>
              <a:rPr kumimoji="0" lang="en-US" sz="2400" b="0" i="0" u="none" strike="noStrike" kern="0" cap="none" spc="0" normalizeH="0" baseline="0" noProof="0" dirty="0" smtClean="0">
                <a:ln>
                  <a:noFill/>
                </a:ln>
                <a:solidFill>
                  <a:srgbClr val="000000"/>
                </a:solidFill>
                <a:effectLst/>
                <a:uLnTx/>
                <a:uFillTx/>
                <a:latin typeface="+mn-lt"/>
                <a:ea typeface="+mn-ea"/>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92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922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P spid="9241" grpId="0"/>
      <p:bldP spid="9242" grpId="0"/>
      <p:bldP spid="9244" grpId="0"/>
      <p:bldP spid="9246" grpId="0"/>
      <p:bldP spid="9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965325" y="3478213"/>
            <a:ext cx="700088" cy="636587"/>
            <a:chOff x="1676404" y="685804"/>
            <a:chExt cx="5638796" cy="5181596"/>
          </a:xfrm>
        </p:grpSpPr>
        <p:sp>
          <p:nvSpPr>
            <p:cNvPr id="26694"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6695"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3" name="Picture 48"/>
            <p:cNvGrpSpPr/>
            <p:nvPr/>
          </p:nvGrpSpPr>
          <p:grpSpPr bwMode="auto">
            <a:xfrm>
              <a:off x="4395788" y="3171948"/>
              <a:ext cx="481108" cy="427403"/>
              <a:chOff x="3159" y="945"/>
              <a:chExt cx="1200" cy="1311"/>
            </a:xfrm>
            <a:solidFill>
              <a:srgbClr val="4BACC6">
                <a:shade val="75000"/>
              </a:srgbClr>
            </a:solidFill>
          </p:grpSpPr>
          <p:sp>
            <p:nvSpPr>
              <p:cNvPr id="89" name="Oval 88"/>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90" name="Oval 89"/>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6697"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6698"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6699"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6627" name="Shape 103"/>
          <p:cNvSpPr>
            <a:spLocks/>
          </p:cNvSpPr>
          <p:nvPr/>
        </p:nvSpPr>
        <p:spPr bwMode="auto">
          <a:xfrm>
            <a:off x="2543175" y="3571875"/>
            <a:ext cx="1962150" cy="282575"/>
          </a:xfrm>
          <a:custGeom>
            <a:avLst/>
            <a:gdLst>
              <a:gd name="T0" fmla="*/ 2147483647 w 1397"/>
              <a:gd name="T1" fmla="*/ 0 h 227"/>
              <a:gd name="T2" fmla="*/ 2020094519 w 1397"/>
              <a:gd name="T3" fmla="*/ 229338882 h 227"/>
              <a:gd name="T4" fmla="*/ 315639264 w 1397"/>
              <a:gd name="T5" fmla="*/ 337810386 h 227"/>
              <a:gd name="T6" fmla="*/ 122310628 w 1397"/>
              <a:gd name="T7" fmla="*/ 316115525 h 227"/>
              <a:gd name="T8" fmla="*/ 0 60000 65536"/>
              <a:gd name="T9" fmla="*/ 0 60000 65536"/>
              <a:gd name="T10" fmla="*/ 0 60000 65536"/>
              <a:gd name="T11" fmla="*/ 0 60000 65536"/>
              <a:gd name="T12" fmla="*/ 0 w 1397"/>
              <a:gd name="T13" fmla="*/ 0 h 227"/>
              <a:gd name="T14" fmla="*/ 1397 w 1397"/>
              <a:gd name="T15" fmla="*/ 227 h 227"/>
            </a:gdLst>
            <a:ahLst/>
            <a:cxnLst>
              <a:cxn ang="T8">
                <a:pos x="T0" y="T1"/>
              </a:cxn>
              <a:cxn ang="T9">
                <a:pos x="T2" y="T3"/>
              </a:cxn>
              <a:cxn ang="T10">
                <a:pos x="T4" y="T5"/>
              </a:cxn>
              <a:cxn ang="T11">
                <a:pos x="T6" y="T7"/>
              </a:cxn>
            </a:cxnLst>
            <a:rect l="T12" t="T13" r="T14" b="T15"/>
            <a:pathLst>
              <a:path w="1397" h="227">
                <a:moveTo>
                  <a:pt x="1397" y="0"/>
                </a:moveTo>
                <a:cubicBezTo>
                  <a:pt x="1313" y="56"/>
                  <a:pt x="1230" y="112"/>
                  <a:pt x="1024" y="148"/>
                </a:cubicBezTo>
                <a:cubicBezTo>
                  <a:pt x="818" y="184"/>
                  <a:pt x="320" y="209"/>
                  <a:pt x="160" y="218"/>
                </a:cubicBezTo>
                <a:cubicBezTo>
                  <a:pt x="0" y="227"/>
                  <a:pt x="78" y="207"/>
                  <a:pt x="62" y="204"/>
                </a:cubicBezTo>
              </a:path>
            </a:pathLst>
          </a:custGeom>
          <a:noFill/>
          <a:ln w="44450" algn="ctr">
            <a:solidFill>
              <a:srgbClr val="3366FF"/>
            </a:solidFill>
            <a:prstDash val="dash"/>
            <a:round/>
            <a:headEnd/>
            <a:tailEnd type="triangle" w="lg" len="lg"/>
          </a:ln>
        </p:spPr>
        <p:txBody>
          <a:bodyPr lIns="90488" tIns="44450" rIns="90488" bIns="44450"/>
          <a:lstStyle/>
          <a:p>
            <a:endParaRPr lang="en-US">
              <a:solidFill>
                <a:srgbClr val="000000"/>
              </a:solidFill>
              <a:latin typeface="Calibri" pitchFamily="34" charset="0"/>
            </a:endParaRPr>
          </a:p>
        </p:txBody>
      </p:sp>
      <p:grpSp>
        <p:nvGrpSpPr>
          <p:cNvPr id="4" name="Group 13"/>
          <p:cNvGrpSpPr>
            <a:grpSpLocks/>
          </p:cNvGrpSpPr>
          <p:nvPr/>
        </p:nvGrpSpPr>
        <p:grpSpPr bwMode="auto">
          <a:xfrm>
            <a:off x="3784600" y="2609850"/>
            <a:ext cx="1298575" cy="407988"/>
            <a:chOff x="2146" y="1826"/>
            <a:chExt cx="839" cy="257"/>
          </a:xfrm>
        </p:grpSpPr>
        <p:sp>
          <p:nvSpPr>
            <p:cNvPr id="26691"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6692"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6693"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a:p>
          </p:txBody>
        </p:sp>
      </p:grpSp>
      <p:sp>
        <p:nvSpPr>
          <p:cNvPr id="26629" name="Oval 1073202"/>
          <p:cNvSpPr>
            <a:spLocks noChangeArrowheads="1"/>
          </p:cNvSpPr>
          <p:nvPr/>
        </p:nvSpPr>
        <p:spPr bwMode="auto">
          <a:xfrm>
            <a:off x="6646863" y="23114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6630" name="Oval 1073203"/>
          <p:cNvSpPr>
            <a:spLocks noChangeArrowheads="1"/>
          </p:cNvSpPr>
          <p:nvPr/>
        </p:nvSpPr>
        <p:spPr bwMode="auto">
          <a:xfrm>
            <a:off x="6142038" y="46942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6631" name="Oval 1073204"/>
          <p:cNvSpPr>
            <a:spLocks noChangeArrowheads="1"/>
          </p:cNvSpPr>
          <p:nvPr/>
        </p:nvSpPr>
        <p:spPr bwMode="auto">
          <a:xfrm>
            <a:off x="1141413" y="40005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6632" name="Rectangle 1073205"/>
          <p:cNvSpPr>
            <a:spLocks noChangeArrowheads="1"/>
          </p:cNvSpPr>
          <p:nvPr/>
        </p:nvSpPr>
        <p:spPr bwMode="auto">
          <a:xfrm>
            <a:off x="4867275" y="267493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33" name="Rectangle 1073206"/>
          <p:cNvSpPr>
            <a:spLocks noChangeArrowheads="1"/>
          </p:cNvSpPr>
          <p:nvPr/>
        </p:nvSpPr>
        <p:spPr bwMode="auto">
          <a:xfrm>
            <a:off x="4354513" y="26670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useBgFill="1">
        <p:nvSpPr>
          <p:cNvPr id="26634" name="Rectangle 1073207"/>
          <p:cNvSpPr>
            <a:spLocks noChangeArrowheads="1"/>
          </p:cNvSpPr>
          <p:nvPr/>
        </p:nvSpPr>
        <p:spPr bwMode="auto">
          <a:xfrm>
            <a:off x="4697413" y="2670175"/>
            <a:ext cx="123825" cy="295275"/>
          </a:xfrm>
          <a:prstGeom prst="rect">
            <a:avLst/>
          </a:prstGeom>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35" name="Rectangle 1073208"/>
          <p:cNvSpPr>
            <a:spLocks noChangeArrowheads="1"/>
          </p:cNvSpPr>
          <p:nvPr/>
        </p:nvSpPr>
        <p:spPr bwMode="auto">
          <a:xfrm>
            <a:off x="4521200" y="26670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36" name="Rectangle 1073209"/>
          <p:cNvSpPr>
            <a:spLocks noChangeArrowheads="1"/>
          </p:cNvSpPr>
          <p:nvPr/>
        </p:nvSpPr>
        <p:spPr bwMode="auto">
          <a:xfrm>
            <a:off x="6670675" y="48545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37" name="Rectangle 1073210"/>
          <p:cNvSpPr>
            <a:spLocks noChangeArrowheads="1"/>
          </p:cNvSpPr>
          <p:nvPr/>
        </p:nvSpPr>
        <p:spPr bwMode="auto">
          <a:xfrm>
            <a:off x="6500813" y="48498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38" name="Rectangle 1073211"/>
          <p:cNvSpPr>
            <a:spLocks noChangeArrowheads="1"/>
          </p:cNvSpPr>
          <p:nvPr/>
        </p:nvSpPr>
        <p:spPr bwMode="auto">
          <a:xfrm>
            <a:off x="6324600" y="48466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39" name="Rectangle 1073212"/>
          <p:cNvSpPr>
            <a:spLocks noChangeArrowheads="1"/>
          </p:cNvSpPr>
          <p:nvPr/>
        </p:nvSpPr>
        <p:spPr bwMode="auto">
          <a:xfrm>
            <a:off x="6784975" y="24511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40" name="Rectangle 1073213"/>
          <p:cNvSpPr>
            <a:spLocks noChangeArrowheads="1"/>
          </p:cNvSpPr>
          <p:nvPr/>
        </p:nvSpPr>
        <p:spPr bwMode="auto">
          <a:xfrm>
            <a:off x="6951663" y="24511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41" name="Rectangle 1073214"/>
          <p:cNvSpPr>
            <a:spLocks noChangeArrowheads="1"/>
          </p:cNvSpPr>
          <p:nvPr/>
        </p:nvSpPr>
        <p:spPr bwMode="auto">
          <a:xfrm>
            <a:off x="1976438" y="413702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42" name="Rectangle 1073215"/>
          <p:cNvSpPr>
            <a:spLocks noChangeArrowheads="1"/>
          </p:cNvSpPr>
          <p:nvPr/>
        </p:nvSpPr>
        <p:spPr bwMode="auto">
          <a:xfrm>
            <a:off x="1790700" y="4130675"/>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5" name="Group 65"/>
          <p:cNvGrpSpPr>
            <a:grpSpLocks/>
          </p:cNvGrpSpPr>
          <p:nvPr/>
        </p:nvGrpSpPr>
        <p:grpSpPr bwMode="auto">
          <a:xfrm>
            <a:off x="4281488" y="3097213"/>
            <a:ext cx="700087" cy="636587"/>
            <a:chOff x="1676404" y="685804"/>
            <a:chExt cx="5638796" cy="5181596"/>
          </a:xfrm>
        </p:grpSpPr>
        <p:sp>
          <p:nvSpPr>
            <p:cNvPr id="26685"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6686"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6" name="Picture 48"/>
            <p:cNvGrpSpPr/>
            <p:nvPr/>
          </p:nvGrpSpPr>
          <p:grpSpPr bwMode="auto">
            <a:xfrm>
              <a:off x="4395788" y="3171948"/>
              <a:ext cx="481108" cy="427403"/>
              <a:chOff x="3159" y="945"/>
              <a:chExt cx="1200" cy="1311"/>
            </a:xfrm>
            <a:solidFill>
              <a:srgbClr val="4BACC6">
                <a:shade val="75000"/>
              </a:srgbClr>
            </a:solidFill>
          </p:grpSpPr>
          <p:sp>
            <p:nvSpPr>
              <p:cNvPr id="73" name="Oval 72"/>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74" name="Oval 73"/>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6688"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6689"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6690"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6644" name="TextBox 1073233"/>
          <p:cNvSpPr txBox="1">
            <a:spLocks noChangeArrowheads="1"/>
          </p:cNvSpPr>
          <p:nvPr/>
        </p:nvSpPr>
        <p:spPr bwMode="auto">
          <a:xfrm>
            <a:off x="2135188" y="3571875"/>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Calibri" pitchFamily="34" charset="0"/>
            </a:endParaRPr>
          </a:p>
        </p:txBody>
      </p:sp>
      <p:sp>
        <p:nvSpPr>
          <p:cNvPr id="26645" name="TextBox 1073235"/>
          <p:cNvSpPr txBox="1">
            <a:spLocks noChangeArrowheads="1"/>
          </p:cNvSpPr>
          <p:nvPr/>
        </p:nvSpPr>
        <p:spPr bwMode="auto">
          <a:xfrm>
            <a:off x="4452938" y="3189288"/>
            <a:ext cx="387350"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D</a:t>
            </a:r>
            <a:endParaRPr lang="en-US">
              <a:solidFill>
                <a:srgbClr val="000000"/>
              </a:solidFill>
              <a:latin typeface="Calibri" pitchFamily="34" charset="0"/>
            </a:endParaRPr>
          </a:p>
        </p:txBody>
      </p:sp>
      <p:sp>
        <p:nvSpPr>
          <p:cNvPr id="26646" name="Straight Connector 100"/>
          <p:cNvSpPr>
            <a:spLocks noChangeShapeType="1"/>
          </p:cNvSpPr>
          <p:nvPr/>
        </p:nvSpPr>
        <p:spPr bwMode="auto">
          <a:xfrm flipH="1">
            <a:off x="2586038" y="3376613"/>
            <a:ext cx="1797050" cy="255587"/>
          </a:xfrm>
          <a:prstGeom prst="line">
            <a:avLst/>
          </a:prstGeom>
          <a:noFill/>
          <a:ln w="44450" algn="ctr">
            <a:solidFill>
              <a:srgbClr val="969200"/>
            </a:solidFill>
            <a:prstDash val="dash"/>
            <a:round/>
            <a:headEnd/>
            <a:tailEnd type="triangle" w="lg" len="lg"/>
          </a:ln>
        </p:spPr>
        <p:txBody>
          <a:bodyPr lIns="90488" tIns="44450" rIns="90488" bIns="44450"/>
          <a:lstStyle/>
          <a:p>
            <a:endParaRPr lang="en-US"/>
          </a:p>
        </p:txBody>
      </p:sp>
      <p:sp>
        <p:nvSpPr>
          <p:cNvPr id="26647" name="Straight Connector 101"/>
          <p:cNvSpPr>
            <a:spLocks noChangeShapeType="1"/>
          </p:cNvSpPr>
          <p:nvPr/>
        </p:nvSpPr>
        <p:spPr bwMode="auto">
          <a:xfrm>
            <a:off x="4899025" y="3514725"/>
            <a:ext cx="892175" cy="884238"/>
          </a:xfrm>
          <a:prstGeom prst="line">
            <a:avLst/>
          </a:prstGeom>
          <a:noFill/>
          <a:ln w="44450" algn="ctr">
            <a:solidFill>
              <a:srgbClr val="006C31"/>
            </a:solidFill>
            <a:prstDash val="dash"/>
            <a:round/>
            <a:headEnd/>
            <a:tailEnd type="triangle" w="lg" len="lg"/>
          </a:ln>
        </p:spPr>
        <p:txBody>
          <a:bodyPr lIns="90488" tIns="44450" rIns="90488" bIns="44450"/>
          <a:lstStyle/>
          <a:p>
            <a:endParaRPr lang="en-US"/>
          </a:p>
        </p:txBody>
      </p:sp>
      <p:sp>
        <p:nvSpPr>
          <p:cNvPr id="26648" name="Straight Connector 102"/>
          <p:cNvSpPr>
            <a:spLocks noChangeShapeType="1"/>
          </p:cNvSpPr>
          <p:nvPr/>
        </p:nvSpPr>
        <p:spPr bwMode="auto">
          <a:xfrm flipV="1">
            <a:off x="4875213" y="2455863"/>
            <a:ext cx="1335087" cy="846137"/>
          </a:xfrm>
          <a:prstGeom prst="line">
            <a:avLst/>
          </a:prstGeom>
          <a:noFill/>
          <a:ln w="44450" algn="ctr">
            <a:solidFill>
              <a:srgbClr val="FF0000"/>
            </a:solidFill>
            <a:prstDash val="dash"/>
            <a:round/>
            <a:headEnd/>
            <a:tailEnd type="triangle" w="lg" len="lg"/>
          </a:ln>
        </p:spPr>
        <p:txBody>
          <a:bodyPr lIns="90488" tIns="44450" rIns="90488" bIns="44450"/>
          <a:lstStyle/>
          <a:p>
            <a:endParaRPr lang="en-US"/>
          </a:p>
        </p:txBody>
      </p:sp>
      <p:sp>
        <p:nvSpPr>
          <p:cNvPr id="26649" name="Rectangle 1360935"/>
          <p:cNvSpPr>
            <a:spLocks noChangeArrowheads="1"/>
          </p:cNvSpPr>
          <p:nvPr/>
        </p:nvSpPr>
        <p:spPr bwMode="auto">
          <a:xfrm>
            <a:off x="4695825" y="266700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7" name="Group 65"/>
          <p:cNvGrpSpPr>
            <a:grpSpLocks/>
          </p:cNvGrpSpPr>
          <p:nvPr/>
        </p:nvGrpSpPr>
        <p:grpSpPr bwMode="auto">
          <a:xfrm>
            <a:off x="6096000" y="2057400"/>
            <a:ext cx="700088" cy="636588"/>
            <a:chOff x="1676404" y="685804"/>
            <a:chExt cx="5638796" cy="5181596"/>
          </a:xfrm>
        </p:grpSpPr>
        <p:sp>
          <p:nvSpPr>
            <p:cNvPr id="26679"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6680"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8" name="Picture 48"/>
            <p:cNvGrpSpPr/>
            <p:nvPr/>
          </p:nvGrpSpPr>
          <p:grpSpPr bwMode="auto">
            <a:xfrm>
              <a:off x="4395788" y="3171948"/>
              <a:ext cx="481108" cy="427403"/>
              <a:chOff x="3159" y="945"/>
              <a:chExt cx="1200" cy="1311"/>
            </a:xfrm>
            <a:solidFill>
              <a:srgbClr val="4BACC6">
                <a:shade val="75000"/>
              </a:srgbClr>
            </a:solidFill>
          </p:grpSpPr>
          <p:sp>
            <p:nvSpPr>
              <p:cNvPr id="101" name="Oval 10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02" name="Oval 10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6682"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6683"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6684"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6651" name="TextBox 1073233"/>
          <p:cNvSpPr txBox="1">
            <a:spLocks noChangeArrowheads="1"/>
          </p:cNvSpPr>
          <p:nvPr/>
        </p:nvSpPr>
        <p:spPr bwMode="auto">
          <a:xfrm>
            <a:off x="6249988" y="2151063"/>
            <a:ext cx="404812" cy="458787"/>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A</a:t>
            </a:r>
            <a:endParaRPr lang="en-US">
              <a:solidFill>
                <a:srgbClr val="000000"/>
              </a:solidFill>
              <a:latin typeface="Calibri" pitchFamily="34" charset="0"/>
            </a:endParaRPr>
          </a:p>
        </p:txBody>
      </p:sp>
      <p:grpSp>
        <p:nvGrpSpPr>
          <p:cNvPr id="9" name="Group 65"/>
          <p:cNvGrpSpPr>
            <a:grpSpLocks/>
          </p:cNvGrpSpPr>
          <p:nvPr/>
        </p:nvGrpSpPr>
        <p:grpSpPr bwMode="auto">
          <a:xfrm>
            <a:off x="5640388" y="4316413"/>
            <a:ext cx="700087" cy="636587"/>
            <a:chOff x="1676404" y="685804"/>
            <a:chExt cx="5638796" cy="5181596"/>
          </a:xfrm>
        </p:grpSpPr>
        <p:sp>
          <p:nvSpPr>
            <p:cNvPr id="26673"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6674"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10" name="Picture 48"/>
            <p:cNvGrpSpPr/>
            <p:nvPr/>
          </p:nvGrpSpPr>
          <p:grpSpPr bwMode="auto">
            <a:xfrm>
              <a:off x="4395788" y="3171948"/>
              <a:ext cx="481108" cy="427403"/>
              <a:chOff x="3159" y="945"/>
              <a:chExt cx="1200" cy="1311"/>
            </a:xfrm>
            <a:solidFill>
              <a:srgbClr val="4BACC6">
                <a:shade val="75000"/>
              </a:srgbClr>
            </a:solidFill>
          </p:grpSpPr>
          <p:sp>
            <p:nvSpPr>
              <p:cNvPr id="111" name="Oval 11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12" name="Oval 11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6676"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6677"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6678"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6653" name="TextBox 1073233"/>
          <p:cNvSpPr txBox="1">
            <a:spLocks noChangeArrowheads="1"/>
          </p:cNvSpPr>
          <p:nvPr/>
        </p:nvSpPr>
        <p:spPr bwMode="auto">
          <a:xfrm>
            <a:off x="5810250" y="4394200"/>
            <a:ext cx="404813" cy="458788"/>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B</a:t>
            </a:r>
            <a:endParaRPr lang="en-US">
              <a:solidFill>
                <a:srgbClr val="000000"/>
              </a:solidFill>
              <a:latin typeface="Calibri" pitchFamily="34" charset="0"/>
            </a:endParaRPr>
          </a:p>
        </p:txBody>
      </p:sp>
      <p:sp>
        <p:nvSpPr>
          <p:cNvPr id="26654" name="TextBox 1362972"/>
          <p:cNvSpPr txBox="1">
            <a:spLocks noChangeArrowheads="1"/>
          </p:cNvSpPr>
          <p:nvPr/>
        </p:nvSpPr>
        <p:spPr bwMode="auto">
          <a:xfrm>
            <a:off x="3802063" y="205740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6655" name="TextBox 1362973"/>
          <p:cNvSpPr txBox="1">
            <a:spLocks noChangeArrowheads="1"/>
          </p:cNvSpPr>
          <p:nvPr/>
        </p:nvSpPr>
        <p:spPr bwMode="auto">
          <a:xfrm>
            <a:off x="4706938" y="2014538"/>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26656" name="Rectangle 1362974"/>
          <p:cNvSpPr>
            <a:spLocks noChangeArrowheads="1"/>
          </p:cNvSpPr>
          <p:nvPr/>
        </p:nvSpPr>
        <p:spPr bwMode="auto">
          <a:xfrm>
            <a:off x="3578225" y="2187575"/>
            <a:ext cx="273050" cy="144463"/>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57" name="Rectangle 1362975"/>
          <p:cNvSpPr>
            <a:spLocks noChangeArrowheads="1"/>
          </p:cNvSpPr>
          <p:nvPr/>
        </p:nvSpPr>
        <p:spPr bwMode="auto">
          <a:xfrm>
            <a:off x="5060950" y="2185988"/>
            <a:ext cx="273050" cy="144462"/>
          </a:xfrm>
          <a:prstGeom prst="rect">
            <a:avLst/>
          </a:prstGeom>
          <a:gradFill rotWithShape="0">
            <a:gsLst>
              <a:gs pos="0">
                <a:srgbClr val="3366FF"/>
              </a:gs>
              <a:gs pos="50000">
                <a:srgbClr val="FF0000"/>
              </a:gs>
              <a:gs pos="100000">
                <a:srgbClr val="3366FF"/>
              </a:gs>
            </a:gsLst>
            <a:lin ang="27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6658" name="Rectangle 1362976"/>
          <p:cNvSpPr>
            <a:spLocks noChangeArrowheads="1"/>
          </p:cNvSpPr>
          <p:nvPr/>
        </p:nvSpPr>
        <p:spPr bwMode="auto">
          <a:xfrm>
            <a:off x="4481513" y="2189163"/>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72" name="TextBox 71"/>
          <p:cNvSpPr txBox="1">
            <a:spLocks noChangeArrowheads="1"/>
          </p:cNvSpPr>
          <p:nvPr/>
        </p:nvSpPr>
        <p:spPr bwMode="auto">
          <a:xfrm>
            <a:off x="1009650" y="312420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75" name="TextBox 74"/>
          <p:cNvSpPr txBox="1">
            <a:spLocks noChangeArrowheads="1"/>
          </p:cNvSpPr>
          <p:nvPr/>
        </p:nvSpPr>
        <p:spPr bwMode="auto">
          <a:xfrm>
            <a:off x="1914525" y="3079750"/>
            <a:ext cx="904875" cy="51593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76" name="Rectangle 75"/>
          <p:cNvSpPr>
            <a:spLocks noChangeArrowheads="1"/>
          </p:cNvSpPr>
          <p:nvPr/>
        </p:nvSpPr>
        <p:spPr bwMode="auto">
          <a:xfrm>
            <a:off x="2246313" y="3254375"/>
            <a:ext cx="273050" cy="144463"/>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77" name="Rectangle 76"/>
          <p:cNvSpPr>
            <a:spLocks noChangeArrowheads="1"/>
          </p:cNvSpPr>
          <p:nvPr/>
        </p:nvSpPr>
        <p:spPr bwMode="auto">
          <a:xfrm>
            <a:off x="1689100" y="3252788"/>
            <a:ext cx="273050" cy="144462"/>
          </a:xfrm>
          <a:prstGeom prst="rect">
            <a:avLst/>
          </a:prstGeom>
          <a:gradFill rotWithShape="0">
            <a:gsLst>
              <a:gs pos="0">
                <a:srgbClr val="3366FF"/>
              </a:gs>
              <a:gs pos="50000">
                <a:srgbClr val="FF0000"/>
              </a:gs>
              <a:gs pos="100000">
                <a:srgbClr val="3366FF"/>
              </a:gs>
            </a:gsLst>
            <a:lin ang="27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78" name="Rectangle 77"/>
          <p:cNvSpPr>
            <a:spLocks noChangeArrowheads="1"/>
          </p:cNvSpPr>
          <p:nvPr/>
        </p:nvSpPr>
        <p:spPr bwMode="auto">
          <a:xfrm>
            <a:off x="792163" y="3255963"/>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80" name="Rectangle 56"/>
          <p:cNvPicPr>
            <a:picLocks noChangeAspect="1"/>
          </p:cNvPicPr>
          <p:nvPr/>
        </p:nvPicPr>
        <p:blipFill>
          <a:blip r:embed="rId3" cstate="print"/>
          <a:srcRect/>
          <a:stretch>
            <a:fillRect/>
          </a:stretch>
        </p:blipFill>
        <p:spPr bwMode="auto">
          <a:xfrm>
            <a:off x="1365250" y="2608263"/>
            <a:ext cx="469900" cy="484187"/>
          </a:xfrm>
          <a:prstGeom prst="rect">
            <a:avLst/>
          </a:prstGeom>
          <a:noFill/>
          <a:ln w="9525">
            <a:noFill/>
            <a:miter lim="800000"/>
            <a:headEnd/>
            <a:tailEnd/>
          </a:ln>
        </p:spPr>
      </p:pic>
      <p:sp>
        <p:nvSpPr>
          <p:cNvPr id="82" name="TextBox 81"/>
          <p:cNvSpPr txBox="1">
            <a:spLocks noChangeArrowheads="1"/>
          </p:cNvSpPr>
          <p:nvPr/>
        </p:nvSpPr>
        <p:spPr bwMode="auto">
          <a:xfrm>
            <a:off x="6648450" y="16621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83" name="TextBox 82"/>
          <p:cNvSpPr txBox="1">
            <a:spLocks noChangeArrowheads="1"/>
          </p:cNvSpPr>
          <p:nvPr/>
        </p:nvSpPr>
        <p:spPr bwMode="auto">
          <a:xfrm>
            <a:off x="7553325" y="1617663"/>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85" name="Rectangle 84"/>
          <p:cNvSpPr>
            <a:spLocks noChangeArrowheads="1"/>
          </p:cNvSpPr>
          <p:nvPr/>
        </p:nvSpPr>
        <p:spPr bwMode="auto">
          <a:xfrm>
            <a:off x="6435725" y="1792288"/>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91" name="Rectangle 90"/>
          <p:cNvSpPr>
            <a:spLocks noChangeArrowheads="1"/>
          </p:cNvSpPr>
          <p:nvPr/>
        </p:nvSpPr>
        <p:spPr bwMode="auto">
          <a:xfrm>
            <a:off x="7327900" y="1790700"/>
            <a:ext cx="273050" cy="144463"/>
          </a:xfrm>
          <a:prstGeom prst="rect">
            <a:avLst/>
          </a:prstGeom>
          <a:gradFill rotWithShape="0">
            <a:gsLst>
              <a:gs pos="0">
                <a:srgbClr val="3366FF"/>
              </a:gs>
              <a:gs pos="50000">
                <a:srgbClr val="FF0000"/>
              </a:gs>
              <a:gs pos="100000">
                <a:srgbClr val="3366FF"/>
              </a:gs>
            </a:gsLst>
            <a:lin ang="27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92" name="Rectangle 91"/>
          <p:cNvSpPr>
            <a:spLocks noChangeArrowheads="1"/>
          </p:cNvSpPr>
          <p:nvPr/>
        </p:nvSpPr>
        <p:spPr bwMode="auto">
          <a:xfrm>
            <a:off x="7880350" y="1793875"/>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93" name="Rectangle 62"/>
          <p:cNvPicPr>
            <a:picLocks noChangeAspect="1"/>
          </p:cNvPicPr>
          <p:nvPr/>
        </p:nvPicPr>
        <p:blipFill>
          <a:blip r:embed="rId3" cstate="print"/>
          <a:srcRect/>
          <a:stretch>
            <a:fillRect/>
          </a:stretch>
        </p:blipFill>
        <p:spPr bwMode="auto">
          <a:xfrm>
            <a:off x="7019925" y="1130300"/>
            <a:ext cx="468313" cy="482600"/>
          </a:xfrm>
          <a:prstGeom prst="rect">
            <a:avLst/>
          </a:prstGeom>
          <a:noFill/>
          <a:ln w="9525">
            <a:noFill/>
            <a:miter lim="800000"/>
            <a:headEnd/>
            <a:tailEnd/>
          </a:ln>
        </p:spPr>
      </p:pic>
      <p:sp>
        <p:nvSpPr>
          <p:cNvPr id="94" name="TextBox 93"/>
          <p:cNvSpPr txBox="1">
            <a:spLocks noChangeArrowheads="1"/>
          </p:cNvSpPr>
          <p:nvPr/>
        </p:nvSpPr>
        <p:spPr bwMode="auto">
          <a:xfrm>
            <a:off x="454025" y="5457825"/>
            <a:ext cx="8232775" cy="1019175"/>
          </a:xfrm>
          <a:prstGeom prst="rect">
            <a:avLst/>
          </a:prstGeom>
          <a:solidFill>
            <a:srgbClr val="0E13DC"/>
          </a:solidFill>
          <a:ln w="9525" cap="flat" cmpd="sng" algn="ctr">
            <a:noFill/>
            <a:prstDash val="solid"/>
            <a:miter lim="800000"/>
            <a:headEnd type="none" w="med" len="med"/>
            <a:tailEnd type="none" w="med" len="med"/>
          </a:ln>
          <a:effectLst>
            <a:outerShdw blurRad="50800" dist="50800" dir="2700000" sx="101000" sy="101000" algn="tl" rotWithShape="0">
              <a:prstClr val="black">
                <a:alpha val="40000"/>
              </a:prstClr>
            </a:outerShdw>
          </a:effectLst>
        </p:spPr>
        <p:txBody>
          <a:bodyPr lIns="90488" tIns="44450" rIns="90488" bIns="44450">
            <a:spAutoFit/>
          </a:bodyPr>
          <a:lstStyle/>
          <a:p>
            <a:pPr algn="ctr" eaLnBrk="0" hangingPunct="0">
              <a:spcBef>
                <a:spcPts val="600"/>
              </a:spcBef>
              <a:defRPr/>
            </a:pPr>
            <a:r>
              <a:rPr lang="en-US" sz="2800" b="1">
                <a:solidFill>
                  <a:srgbClr val="FFFF5B"/>
                </a:solidFill>
                <a:latin typeface="Comic Sans MS" pitchFamily="66" charset="0"/>
                <a:cs typeface="Arial" pitchFamily="34" charset="0"/>
              </a:rPr>
              <a:t>Good Coding</a:t>
            </a:r>
            <a:endParaRPr lang="en-US" sz="2800" b="1">
              <a:solidFill>
                <a:srgbClr val="FFFF5B"/>
              </a:solidFill>
              <a:latin typeface="Comic Sans MS" pitchFamily="66" charset="0"/>
            </a:endParaRPr>
          </a:p>
          <a:p>
            <a:pPr algn="ctr" eaLnBrk="0" hangingPunct="0">
              <a:spcBef>
                <a:spcPts val="600"/>
              </a:spcBef>
              <a:defRPr/>
            </a:pPr>
            <a:r>
              <a:rPr lang="en-US" sz="2800">
                <a:solidFill>
                  <a:schemeClr val="bg1"/>
                </a:solidFill>
                <a:latin typeface="Comic Sans MS" pitchFamily="66" charset="0"/>
                <a:cs typeface="Arial" pitchFamily="34" charset="0"/>
              </a:rPr>
              <a:t>Two neighbors benefit from one transmission!</a:t>
            </a:r>
          </a:p>
        </p:txBody>
      </p:sp>
      <p:sp>
        <p:nvSpPr>
          <p:cNvPr id="26672" name="Title 1073153"/>
          <p:cNvSpPr>
            <a:spLocks noChangeArrowheads="1"/>
          </p:cNvSpPr>
          <p:nvPr/>
        </p:nvSpPr>
        <p:spPr bwMode="auto">
          <a:xfrm>
            <a:off x="228600" y="304800"/>
            <a:ext cx="8686800" cy="774700"/>
          </a:xfrm>
          <a:prstGeom prst="rect">
            <a:avLst/>
          </a:prstGeom>
          <a:noFill/>
          <a:ln w="9525">
            <a:noFill/>
            <a:miter lim="800000"/>
            <a:headEnd/>
            <a:tailEnd/>
          </a:ln>
        </p:spPr>
        <p:txBody>
          <a:bodyPr anchor="ctr"/>
          <a:lstStyle/>
          <a:p>
            <a:pPr algn="ctr"/>
            <a:r>
              <a:rPr lang="en-US" sz="4000">
                <a:solidFill>
                  <a:srgbClr val="0070C0"/>
                </a:solidFill>
                <a:latin typeface="Comic Sans MS" pitchFamily="66" charset="0"/>
              </a:rPr>
              <a:t>Which Packets to Code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5" grpId="0"/>
      <p:bldP spid="76" grpId="0" animBg="1"/>
      <p:bldP spid="77" grpId="0" animBg="1"/>
      <p:bldP spid="78" grpId="0" animBg="1"/>
      <p:bldP spid="82" grpId="0"/>
      <p:bldP spid="83" grpId="0"/>
      <p:bldP spid="85" grpId="0" animBg="1"/>
      <p:bldP spid="91" grpId="0" animBg="1"/>
      <p:bldP spid="92" grpId="0" animBg="1"/>
      <p:bldP spid="9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965325" y="3478213"/>
            <a:ext cx="700088" cy="636587"/>
            <a:chOff x="1676404" y="685804"/>
            <a:chExt cx="5638796" cy="5181596"/>
          </a:xfrm>
        </p:grpSpPr>
        <p:sp>
          <p:nvSpPr>
            <p:cNvPr id="27740"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7741"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3" name="Picture 48"/>
            <p:cNvGrpSpPr/>
            <p:nvPr/>
          </p:nvGrpSpPr>
          <p:grpSpPr bwMode="auto">
            <a:xfrm>
              <a:off x="4395788" y="3171948"/>
              <a:ext cx="481108" cy="427403"/>
              <a:chOff x="3159" y="945"/>
              <a:chExt cx="1200" cy="1311"/>
            </a:xfrm>
            <a:solidFill>
              <a:srgbClr val="4BACC6">
                <a:shade val="75000"/>
              </a:srgbClr>
            </a:solidFill>
          </p:grpSpPr>
          <p:sp>
            <p:nvSpPr>
              <p:cNvPr id="89" name="Oval 88"/>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90" name="Oval 89"/>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7743"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7744"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7745"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7651" name="Shape 103"/>
          <p:cNvSpPr>
            <a:spLocks/>
          </p:cNvSpPr>
          <p:nvPr/>
        </p:nvSpPr>
        <p:spPr bwMode="auto">
          <a:xfrm>
            <a:off x="2543175" y="3571875"/>
            <a:ext cx="1962150" cy="282575"/>
          </a:xfrm>
          <a:custGeom>
            <a:avLst/>
            <a:gdLst>
              <a:gd name="T0" fmla="*/ 2147483647 w 1397"/>
              <a:gd name="T1" fmla="*/ 0 h 227"/>
              <a:gd name="T2" fmla="*/ 2020094519 w 1397"/>
              <a:gd name="T3" fmla="*/ 229338882 h 227"/>
              <a:gd name="T4" fmla="*/ 315639264 w 1397"/>
              <a:gd name="T5" fmla="*/ 337810386 h 227"/>
              <a:gd name="T6" fmla="*/ 122310628 w 1397"/>
              <a:gd name="T7" fmla="*/ 316115525 h 227"/>
              <a:gd name="T8" fmla="*/ 0 60000 65536"/>
              <a:gd name="T9" fmla="*/ 0 60000 65536"/>
              <a:gd name="T10" fmla="*/ 0 60000 65536"/>
              <a:gd name="T11" fmla="*/ 0 60000 65536"/>
              <a:gd name="T12" fmla="*/ 0 w 1397"/>
              <a:gd name="T13" fmla="*/ 0 h 227"/>
              <a:gd name="T14" fmla="*/ 1397 w 1397"/>
              <a:gd name="T15" fmla="*/ 227 h 227"/>
            </a:gdLst>
            <a:ahLst/>
            <a:cxnLst>
              <a:cxn ang="T8">
                <a:pos x="T0" y="T1"/>
              </a:cxn>
              <a:cxn ang="T9">
                <a:pos x="T2" y="T3"/>
              </a:cxn>
              <a:cxn ang="T10">
                <a:pos x="T4" y="T5"/>
              </a:cxn>
              <a:cxn ang="T11">
                <a:pos x="T6" y="T7"/>
              </a:cxn>
            </a:cxnLst>
            <a:rect l="T12" t="T13" r="T14" b="T15"/>
            <a:pathLst>
              <a:path w="1397" h="227">
                <a:moveTo>
                  <a:pt x="1397" y="0"/>
                </a:moveTo>
                <a:cubicBezTo>
                  <a:pt x="1313" y="56"/>
                  <a:pt x="1230" y="112"/>
                  <a:pt x="1024" y="148"/>
                </a:cubicBezTo>
                <a:cubicBezTo>
                  <a:pt x="818" y="184"/>
                  <a:pt x="320" y="209"/>
                  <a:pt x="160" y="218"/>
                </a:cubicBezTo>
                <a:cubicBezTo>
                  <a:pt x="0" y="227"/>
                  <a:pt x="78" y="207"/>
                  <a:pt x="62" y="204"/>
                </a:cubicBezTo>
              </a:path>
            </a:pathLst>
          </a:custGeom>
          <a:noFill/>
          <a:ln w="44450" algn="ctr">
            <a:solidFill>
              <a:srgbClr val="3366FF"/>
            </a:solidFill>
            <a:prstDash val="dash"/>
            <a:round/>
            <a:headEnd/>
            <a:tailEnd type="triangle" w="lg" len="lg"/>
          </a:ln>
        </p:spPr>
        <p:txBody>
          <a:bodyPr lIns="90488" tIns="44450" rIns="90488" bIns="44450"/>
          <a:lstStyle/>
          <a:p>
            <a:endParaRPr lang="en-US">
              <a:solidFill>
                <a:srgbClr val="000000"/>
              </a:solidFill>
              <a:latin typeface="Calibri" pitchFamily="34" charset="0"/>
            </a:endParaRPr>
          </a:p>
        </p:txBody>
      </p:sp>
      <p:grpSp>
        <p:nvGrpSpPr>
          <p:cNvPr id="4" name="Group 13"/>
          <p:cNvGrpSpPr>
            <a:grpSpLocks/>
          </p:cNvGrpSpPr>
          <p:nvPr/>
        </p:nvGrpSpPr>
        <p:grpSpPr bwMode="auto">
          <a:xfrm>
            <a:off x="3784600" y="2609850"/>
            <a:ext cx="1298575" cy="407988"/>
            <a:chOff x="2146" y="1826"/>
            <a:chExt cx="839" cy="257"/>
          </a:xfrm>
        </p:grpSpPr>
        <p:sp>
          <p:nvSpPr>
            <p:cNvPr id="27737"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7738"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7739"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a:p>
          </p:txBody>
        </p:sp>
      </p:grpSp>
      <p:sp>
        <p:nvSpPr>
          <p:cNvPr id="27653" name="Oval 1073202"/>
          <p:cNvSpPr>
            <a:spLocks noChangeArrowheads="1"/>
          </p:cNvSpPr>
          <p:nvPr/>
        </p:nvSpPr>
        <p:spPr bwMode="auto">
          <a:xfrm>
            <a:off x="6646863" y="23114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7654" name="Oval 1073203"/>
          <p:cNvSpPr>
            <a:spLocks noChangeArrowheads="1"/>
          </p:cNvSpPr>
          <p:nvPr/>
        </p:nvSpPr>
        <p:spPr bwMode="auto">
          <a:xfrm>
            <a:off x="6142038" y="46942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7655" name="Oval 1073204"/>
          <p:cNvSpPr>
            <a:spLocks noChangeArrowheads="1"/>
          </p:cNvSpPr>
          <p:nvPr/>
        </p:nvSpPr>
        <p:spPr bwMode="auto">
          <a:xfrm>
            <a:off x="1141413" y="40005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7656" name="Rectangle 1073205"/>
          <p:cNvSpPr>
            <a:spLocks noChangeArrowheads="1"/>
          </p:cNvSpPr>
          <p:nvPr/>
        </p:nvSpPr>
        <p:spPr bwMode="auto">
          <a:xfrm>
            <a:off x="4867275" y="267493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57" name="Rectangle 1073206"/>
          <p:cNvSpPr>
            <a:spLocks noChangeArrowheads="1"/>
          </p:cNvSpPr>
          <p:nvPr/>
        </p:nvSpPr>
        <p:spPr bwMode="auto">
          <a:xfrm>
            <a:off x="4354513" y="26670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useBgFill="1">
        <p:nvSpPr>
          <p:cNvPr id="27658" name="Rectangle 1073207"/>
          <p:cNvSpPr>
            <a:spLocks noChangeArrowheads="1"/>
          </p:cNvSpPr>
          <p:nvPr/>
        </p:nvSpPr>
        <p:spPr bwMode="auto">
          <a:xfrm>
            <a:off x="4697413" y="2670175"/>
            <a:ext cx="123825" cy="295275"/>
          </a:xfrm>
          <a:prstGeom prst="rect">
            <a:avLst/>
          </a:prstGeom>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59" name="Rectangle 1073208"/>
          <p:cNvSpPr>
            <a:spLocks noChangeArrowheads="1"/>
          </p:cNvSpPr>
          <p:nvPr/>
        </p:nvSpPr>
        <p:spPr bwMode="auto">
          <a:xfrm>
            <a:off x="4521200" y="26670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0" name="Rectangle 1073209"/>
          <p:cNvSpPr>
            <a:spLocks noChangeArrowheads="1"/>
          </p:cNvSpPr>
          <p:nvPr/>
        </p:nvSpPr>
        <p:spPr bwMode="auto">
          <a:xfrm>
            <a:off x="6670675" y="48545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1" name="Rectangle 1073210"/>
          <p:cNvSpPr>
            <a:spLocks noChangeArrowheads="1"/>
          </p:cNvSpPr>
          <p:nvPr/>
        </p:nvSpPr>
        <p:spPr bwMode="auto">
          <a:xfrm>
            <a:off x="6500813" y="48498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2" name="Rectangle 1073211"/>
          <p:cNvSpPr>
            <a:spLocks noChangeArrowheads="1"/>
          </p:cNvSpPr>
          <p:nvPr/>
        </p:nvSpPr>
        <p:spPr bwMode="auto">
          <a:xfrm>
            <a:off x="6324600" y="48466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3" name="Rectangle 1073212"/>
          <p:cNvSpPr>
            <a:spLocks noChangeArrowheads="1"/>
          </p:cNvSpPr>
          <p:nvPr/>
        </p:nvSpPr>
        <p:spPr bwMode="auto">
          <a:xfrm>
            <a:off x="6784975" y="24511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4" name="Rectangle 1073213"/>
          <p:cNvSpPr>
            <a:spLocks noChangeArrowheads="1"/>
          </p:cNvSpPr>
          <p:nvPr/>
        </p:nvSpPr>
        <p:spPr bwMode="auto">
          <a:xfrm>
            <a:off x="6951663" y="24511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5" name="Rectangle 1073214"/>
          <p:cNvSpPr>
            <a:spLocks noChangeArrowheads="1"/>
          </p:cNvSpPr>
          <p:nvPr/>
        </p:nvSpPr>
        <p:spPr bwMode="auto">
          <a:xfrm>
            <a:off x="1976438" y="413702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66" name="Rectangle 1073215"/>
          <p:cNvSpPr>
            <a:spLocks noChangeArrowheads="1"/>
          </p:cNvSpPr>
          <p:nvPr/>
        </p:nvSpPr>
        <p:spPr bwMode="auto">
          <a:xfrm>
            <a:off x="1790700" y="4130675"/>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5" name="Group 65"/>
          <p:cNvGrpSpPr>
            <a:grpSpLocks/>
          </p:cNvGrpSpPr>
          <p:nvPr/>
        </p:nvGrpSpPr>
        <p:grpSpPr bwMode="auto">
          <a:xfrm>
            <a:off x="4281488" y="3097213"/>
            <a:ext cx="700087" cy="636587"/>
            <a:chOff x="1676404" y="685804"/>
            <a:chExt cx="5638796" cy="5181596"/>
          </a:xfrm>
        </p:grpSpPr>
        <p:sp>
          <p:nvSpPr>
            <p:cNvPr id="27731"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7732"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6" name="Picture 48"/>
            <p:cNvGrpSpPr/>
            <p:nvPr/>
          </p:nvGrpSpPr>
          <p:grpSpPr bwMode="auto">
            <a:xfrm>
              <a:off x="4395788" y="3171948"/>
              <a:ext cx="481108" cy="427403"/>
              <a:chOff x="3159" y="945"/>
              <a:chExt cx="1200" cy="1311"/>
            </a:xfrm>
            <a:solidFill>
              <a:srgbClr val="4BACC6">
                <a:shade val="75000"/>
              </a:srgbClr>
            </a:solidFill>
          </p:grpSpPr>
          <p:sp>
            <p:nvSpPr>
              <p:cNvPr id="73" name="Oval 72"/>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74" name="Oval 73"/>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7734"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7735"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7736"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7668" name="TextBox 1073233"/>
          <p:cNvSpPr txBox="1">
            <a:spLocks noChangeArrowheads="1"/>
          </p:cNvSpPr>
          <p:nvPr/>
        </p:nvSpPr>
        <p:spPr bwMode="auto">
          <a:xfrm>
            <a:off x="2135188" y="3571875"/>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Calibri" pitchFamily="34" charset="0"/>
            </a:endParaRPr>
          </a:p>
        </p:txBody>
      </p:sp>
      <p:sp>
        <p:nvSpPr>
          <p:cNvPr id="27669" name="TextBox 1073235"/>
          <p:cNvSpPr txBox="1">
            <a:spLocks noChangeArrowheads="1"/>
          </p:cNvSpPr>
          <p:nvPr/>
        </p:nvSpPr>
        <p:spPr bwMode="auto">
          <a:xfrm>
            <a:off x="4452938" y="3189288"/>
            <a:ext cx="387350"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D</a:t>
            </a:r>
            <a:endParaRPr lang="en-US">
              <a:solidFill>
                <a:srgbClr val="000000"/>
              </a:solidFill>
              <a:latin typeface="Calibri" pitchFamily="34" charset="0"/>
            </a:endParaRPr>
          </a:p>
        </p:txBody>
      </p:sp>
      <p:sp>
        <p:nvSpPr>
          <p:cNvPr id="27670" name="Straight Connector 100"/>
          <p:cNvSpPr>
            <a:spLocks noChangeShapeType="1"/>
          </p:cNvSpPr>
          <p:nvPr/>
        </p:nvSpPr>
        <p:spPr bwMode="auto">
          <a:xfrm flipH="1">
            <a:off x="2586038" y="3376613"/>
            <a:ext cx="1797050" cy="255587"/>
          </a:xfrm>
          <a:prstGeom prst="line">
            <a:avLst/>
          </a:prstGeom>
          <a:noFill/>
          <a:ln w="44450" algn="ctr">
            <a:solidFill>
              <a:srgbClr val="969200"/>
            </a:solidFill>
            <a:prstDash val="dash"/>
            <a:round/>
            <a:headEnd/>
            <a:tailEnd type="triangle" w="lg" len="lg"/>
          </a:ln>
        </p:spPr>
        <p:txBody>
          <a:bodyPr lIns="90488" tIns="44450" rIns="90488" bIns="44450"/>
          <a:lstStyle/>
          <a:p>
            <a:endParaRPr lang="en-US"/>
          </a:p>
        </p:txBody>
      </p:sp>
      <p:sp>
        <p:nvSpPr>
          <p:cNvPr id="27671" name="Straight Connector 101"/>
          <p:cNvSpPr>
            <a:spLocks noChangeShapeType="1"/>
          </p:cNvSpPr>
          <p:nvPr/>
        </p:nvSpPr>
        <p:spPr bwMode="auto">
          <a:xfrm>
            <a:off x="4899025" y="3514725"/>
            <a:ext cx="892175" cy="884238"/>
          </a:xfrm>
          <a:prstGeom prst="line">
            <a:avLst/>
          </a:prstGeom>
          <a:noFill/>
          <a:ln w="44450" algn="ctr">
            <a:solidFill>
              <a:srgbClr val="006C31"/>
            </a:solidFill>
            <a:prstDash val="dash"/>
            <a:round/>
            <a:headEnd/>
            <a:tailEnd type="triangle" w="lg" len="lg"/>
          </a:ln>
        </p:spPr>
        <p:txBody>
          <a:bodyPr lIns="90488" tIns="44450" rIns="90488" bIns="44450"/>
          <a:lstStyle/>
          <a:p>
            <a:endParaRPr lang="en-US"/>
          </a:p>
        </p:txBody>
      </p:sp>
      <p:sp>
        <p:nvSpPr>
          <p:cNvPr id="27672" name="Straight Connector 102"/>
          <p:cNvSpPr>
            <a:spLocks noChangeShapeType="1"/>
          </p:cNvSpPr>
          <p:nvPr/>
        </p:nvSpPr>
        <p:spPr bwMode="auto">
          <a:xfrm flipV="1">
            <a:off x="4875213" y="2455863"/>
            <a:ext cx="1335087" cy="846137"/>
          </a:xfrm>
          <a:prstGeom prst="line">
            <a:avLst/>
          </a:prstGeom>
          <a:noFill/>
          <a:ln w="44450" algn="ctr">
            <a:solidFill>
              <a:srgbClr val="FF0000"/>
            </a:solidFill>
            <a:prstDash val="dash"/>
            <a:round/>
            <a:headEnd/>
            <a:tailEnd type="triangle" w="lg" len="lg"/>
          </a:ln>
        </p:spPr>
        <p:txBody>
          <a:bodyPr lIns="90488" tIns="44450" rIns="90488" bIns="44450"/>
          <a:lstStyle/>
          <a:p>
            <a:endParaRPr lang="en-US"/>
          </a:p>
        </p:txBody>
      </p:sp>
      <p:sp>
        <p:nvSpPr>
          <p:cNvPr id="27673" name="Rectangle 1360935"/>
          <p:cNvSpPr>
            <a:spLocks noChangeArrowheads="1"/>
          </p:cNvSpPr>
          <p:nvPr/>
        </p:nvSpPr>
        <p:spPr bwMode="auto">
          <a:xfrm>
            <a:off x="4695825" y="266700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7" name="Group 65"/>
          <p:cNvGrpSpPr>
            <a:grpSpLocks/>
          </p:cNvGrpSpPr>
          <p:nvPr/>
        </p:nvGrpSpPr>
        <p:grpSpPr bwMode="auto">
          <a:xfrm>
            <a:off x="6096000" y="2057400"/>
            <a:ext cx="700088" cy="636588"/>
            <a:chOff x="1676404" y="685804"/>
            <a:chExt cx="5638796" cy="5181596"/>
          </a:xfrm>
        </p:grpSpPr>
        <p:sp>
          <p:nvSpPr>
            <p:cNvPr id="27725"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7726"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8" name="Picture 48"/>
            <p:cNvGrpSpPr/>
            <p:nvPr/>
          </p:nvGrpSpPr>
          <p:grpSpPr bwMode="auto">
            <a:xfrm>
              <a:off x="4395788" y="3171948"/>
              <a:ext cx="481108" cy="427403"/>
              <a:chOff x="3159" y="945"/>
              <a:chExt cx="1200" cy="1311"/>
            </a:xfrm>
            <a:solidFill>
              <a:srgbClr val="4BACC6">
                <a:shade val="75000"/>
              </a:srgbClr>
            </a:solidFill>
          </p:grpSpPr>
          <p:sp>
            <p:nvSpPr>
              <p:cNvPr id="101" name="Oval 10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02" name="Oval 10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7728"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7729"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7730"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7675" name="TextBox 1073233"/>
          <p:cNvSpPr txBox="1">
            <a:spLocks noChangeArrowheads="1"/>
          </p:cNvSpPr>
          <p:nvPr/>
        </p:nvSpPr>
        <p:spPr bwMode="auto">
          <a:xfrm>
            <a:off x="6249988" y="2151063"/>
            <a:ext cx="404812" cy="458787"/>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A</a:t>
            </a:r>
            <a:endParaRPr lang="en-US">
              <a:solidFill>
                <a:srgbClr val="000000"/>
              </a:solidFill>
              <a:latin typeface="Calibri" pitchFamily="34" charset="0"/>
            </a:endParaRPr>
          </a:p>
        </p:txBody>
      </p:sp>
      <p:grpSp>
        <p:nvGrpSpPr>
          <p:cNvPr id="9" name="Group 65"/>
          <p:cNvGrpSpPr>
            <a:grpSpLocks/>
          </p:cNvGrpSpPr>
          <p:nvPr/>
        </p:nvGrpSpPr>
        <p:grpSpPr bwMode="auto">
          <a:xfrm>
            <a:off x="5640388" y="4316413"/>
            <a:ext cx="700087" cy="636587"/>
            <a:chOff x="1676404" y="685804"/>
            <a:chExt cx="5638796" cy="5181596"/>
          </a:xfrm>
        </p:grpSpPr>
        <p:sp>
          <p:nvSpPr>
            <p:cNvPr id="27719"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7720"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10" name="Picture 48"/>
            <p:cNvGrpSpPr/>
            <p:nvPr/>
          </p:nvGrpSpPr>
          <p:grpSpPr bwMode="auto">
            <a:xfrm>
              <a:off x="4395788" y="3171948"/>
              <a:ext cx="481108" cy="427403"/>
              <a:chOff x="3159" y="945"/>
              <a:chExt cx="1200" cy="1311"/>
            </a:xfrm>
            <a:solidFill>
              <a:srgbClr val="4BACC6">
                <a:shade val="75000"/>
              </a:srgbClr>
            </a:solidFill>
          </p:grpSpPr>
          <p:sp>
            <p:nvSpPr>
              <p:cNvPr id="111" name="Oval 11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12" name="Oval 11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7722"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7723"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7724"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7677" name="TextBox 1073233"/>
          <p:cNvSpPr txBox="1">
            <a:spLocks noChangeArrowheads="1"/>
          </p:cNvSpPr>
          <p:nvPr/>
        </p:nvSpPr>
        <p:spPr bwMode="auto">
          <a:xfrm>
            <a:off x="5810250" y="4394200"/>
            <a:ext cx="404813" cy="458788"/>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B</a:t>
            </a:r>
            <a:endParaRPr lang="en-US">
              <a:solidFill>
                <a:srgbClr val="000000"/>
              </a:solidFill>
              <a:latin typeface="Calibri" pitchFamily="34" charset="0"/>
            </a:endParaRPr>
          </a:p>
        </p:txBody>
      </p:sp>
      <p:sp>
        <p:nvSpPr>
          <p:cNvPr id="27678" name="TextBox 1365020"/>
          <p:cNvSpPr txBox="1">
            <a:spLocks noChangeArrowheads="1"/>
          </p:cNvSpPr>
          <p:nvPr/>
        </p:nvSpPr>
        <p:spPr bwMode="auto">
          <a:xfrm>
            <a:off x="3241675" y="20939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7679" name="TextBox 1365021"/>
          <p:cNvSpPr txBox="1">
            <a:spLocks noChangeArrowheads="1"/>
          </p:cNvSpPr>
          <p:nvPr/>
        </p:nvSpPr>
        <p:spPr bwMode="auto">
          <a:xfrm>
            <a:off x="4991100" y="2049463"/>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27680" name="Rectangle 1365022"/>
          <p:cNvSpPr>
            <a:spLocks noChangeArrowheads="1"/>
          </p:cNvSpPr>
          <p:nvPr/>
        </p:nvSpPr>
        <p:spPr bwMode="auto">
          <a:xfrm>
            <a:off x="4808538" y="2224088"/>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81" name="Rectangle 1365024"/>
          <p:cNvSpPr>
            <a:spLocks noChangeArrowheads="1"/>
          </p:cNvSpPr>
          <p:nvPr/>
        </p:nvSpPr>
        <p:spPr bwMode="auto">
          <a:xfrm>
            <a:off x="3040063" y="2225675"/>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82" name="TextBox 1365026"/>
          <p:cNvSpPr txBox="1">
            <a:spLocks noChangeArrowheads="1"/>
          </p:cNvSpPr>
          <p:nvPr/>
        </p:nvSpPr>
        <p:spPr bwMode="auto">
          <a:xfrm>
            <a:off x="4125913" y="2103438"/>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7683" name="Rectangle 1365027"/>
          <p:cNvSpPr>
            <a:spLocks noChangeArrowheads="1"/>
          </p:cNvSpPr>
          <p:nvPr/>
        </p:nvSpPr>
        <p:spPr bwMode="auto">
          <a:xfrm>
            <a:off x="3943350" y="2217738"/>
            <a:ext cx="273050" cy="144462"/>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84" name="Rectangle 1365028"/>
          <p:cNvSpPr>
            <a:spLocks noChangeArrowheads="1"/>
          </p:cNvSpPr>
          <p:nvPr/>
        </p:nvSpPr>
        <p:spPr bwMode="auto">
          <a:xfrm>
            <a:off x="5303838" y="2220913"/>
            <a:ext cx="273050" cy="16351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85" name="Rectangle 1365029"/>
          <p:cNvSpPr>
            <a:spLocks noChangeArrowheads="1"/>
          </p:cNvSpPr>
          <p:nvPr/>
        </p:nvSpPr>
        <p:spPr bwMode="auto">
          <a:xfrm>
            <a:off x="5414963" y="2225675"/>
            <a:ext cx="219075" cy="1555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7686" name="Rectangle 1365030"/>
          <p:cNvSpPr>
            <a:spLocks noChangeArrowheads="1"/>
          </p:cNvSpPr>
          <p:nvPr/>
        </p:nvSpPr>
        <p:spPr bwMode="auto">
          <a:xfrm>
            <a:off x="5538788" y="2224088"/>
            <a:ext cx="120650" cy="1555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sp>
        <p:nvSpPr>
          <p:cNvPr id="80" name="TextBox 79"/>
          <p:cNvSpPr txBox="1">
            <a:spLocks noChangeArrowheads="1"/>
          </p:cNvSpPr>
          <p:nvPr/>
        </p:nvSpPr>
        <p:spPr bwMode="auto">
          <a:xfrm>
            <a:off x="6369050" y="163195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82" name="TextBox 81"/>
          <p:cNvSpPr txBox="1">
            <a:spLocks noChangeArrowheads="1"/>
          </p:cNvSpPr>
          <p:nvPr/>
        </p:nvSpPr>
        <p:spPr bwMode="auto">
          <a:xfrm>
            <a:off x="8112125" y="1571625"/>
            <a:ext cx="904875" cy="51593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83" name="Rectangle 82"/>
          <p:cNvSpPr>
            <a:spLocks noChangeArrowheads="1"/>
          </p:cNvSpPr>
          <p:nvPr/>
        </p:nvSpPr>
        <p:spPr bwMode="auto">
          <a:xfrm>
            <a:off x="7035800" y="1762125"/>
            <a:ext cx="273050" cy="144463"/>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85" name="Rectangle 84"/>
          <p:cNvSpPr>
            <a:spLocks noChangeArrowheads="1"/>
          </p:cNvSpPr>
          <p:nvPr/>
        </p:nvSpPr>
        <p:spPr bwMode="auto">
          <a:xfrm>
            <a:off x="8435975" y="1747838"/>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91" name="TextBox 90"/>
          <p:cNvSpPr txBox="1">
            <a:spLocks noChangeArrowheads="1"/>
          </p:cNvSpPr>
          <p:nvPr/>
        </p:nvSpPr>
        <p:spPr bwMode="auto">
          <a:xfrm>
            <a:off x="7239000" y="162560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92" name="Rectangle 91"/>
          <p:cNvSpPr>
            <a:spLocks noChangeArrowheads="1"/>
          </p:cNvSpPr>
          <p:nvPr/>
        </p:nvSpPr>
        <p:spPr bwMode="auto">
          <a:xfrm>
            <a:off x="7929563" y="1755775"/>
            <a:ext cx="273050" cy="144463"/>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104" name="Rectangle 74"/>
          <p:cNvPicPr>
            <a:picLocks noChangeAspect="1"/>
          </p:cNvPicPr>
          <p:nvPr/>
        </p:nvPicPr>
        <p:blipFill>
          <a:blip r:embed="rId3" cstate="print"/>
          <a:srcRect/>
          <a:stretch>
            <a:fillRect/>
          </a:stretch>
        </p:blipFill>
        <p:spPr bwMode="auto">
          <a:xfrm>
            <a:off x="6927850" y="1098550"/>
            <a:ext cx="469900" cy="484188"/>
          </a:xfrm>
          <a:prstGeom prst="rect">
            <a:avLst/>
          </a:prstGeom>
          <a:noFill/>
          <a:ln w="9525">
            <a:noFill/>
            <a:miter lim="800000"/>
            <a:headEnd/>
            <a:tailEnd/>
          </a:ln>
        </p:spPr>
      </p:pic>
      <p:sp>
        <p:nvSpPr>
          <p:cNvPr id="107" name="TextBox 106"/>
          <p:cNvSpPr txBox="1">
            <a:spLocks noChangeArrowheads="1"/>
          </p:cNvSpPr>
          <p:nvPr/>
        </p:nvSpPr>
        <p:spPr bwMode="auto">
          <a:xfrm>
            <a:off x="422275" y="31099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114" name="Rectangle 113"/>
          <p:cNvSpPr>
            <a:spLocks noChangeArrowheads="1"/>
          </p:cNvSpPr>
          <p:nvPr/>
        </p:nvSpPr>
        <p:spPr bwMode="auto">
          <a:xfrm>
            <a:off x="2559050" y="3224213"/>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15" name="Rectangle 114"/>
          <p:cNvSpPr>
            <a:spLocks noChangeArrowheads="1"/>
          </p:cNvSpPr>
          <p:nvPr/>
        </p:nvSpPr>
        <p:spPr bwMode="auto">
          <a:xfrm>
            <a:off x="1116013" y="3225800"/>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16" name="TextBox 115"/>
          <p:cNvSpPr txBox="1">
            <a:spLocks noChangeArrowheads="1"/>
          </p:cNvSpPr>
          <p:nvPr/>
        </p:nvSpPr>
        <p:spPr bwMode="auto">
          <a:xfrm>
            <a:off x="1323975" y="310356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117" name="Rectangle 116"/>
          <p:cNvSpPr>
            <a:spLocks noChangeArrowheads="1"/>
          </p:cNvSpPr>
          <p:nvPr/>
        </p:nvSpPr>
        <p:spPr bwMode="auto">
          <a:xfrm>
            <a:off x="2014538" y="3224213"/>
            <a:ext cx="273050" cy="144462"/>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121" name="Rectangle 64"/>
          <p:cNvPicPr>
            <a:picLocks noChangeAspect="1"/>
          </p:cNvPicPr>
          <p:nvPr/>
        </p:nvPicPr>
        <p:blipFill>
          <a:blip r:embed="rId3" cstate="print"/>
          <a:srcRect/>
          <a:stretch>
            <a:fillRect/>
          </a:stretch>
        </p:blipFill>
        <p:spPr bwMode="auto">
          <a:xfrm>
            <a:off x="1228725" y="2578100"/>
            <a:ext cx="468313" cy="482600"/>
          </a:xfrm>
          <a:prstGeom prst="rect">
            <a:avLst/>
          </a:prstGeom>
          <a:noFill/>
          <a:ln w="9525">
            <a:noFill/>
            <a:miter lim="800000"/>
            <a:headEnd/>
            <a:tailEnd/>
          </a:ln>
        </p:spPr>
      </p:pic>
      <p:sp>
        <p:nvSpPr>
          <p:cNvPr id="122" name="TextBox 1365021"/>
          <p:cNvSpPr txBox="1">
            <a:spLocks noChangeArrowheads="1"/>
          </p:cNvSpPr>
          <p:nvPr/>
        </p:nvSpPr>
        <p:spPr bwMode="auto">
          <a:xfrm>
            <a:off x="2216150" y="3052763"/>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123" name="TextBox 122"/>
          <p:cNvSpPr txBox="1">
            <a:spLocks noChangeArrowheads="1"/>
          </p:cNvSpPr>
          <p:nvPr/>
        </p:nvSpPr>
        <p:spPr bwMode="auto">
          <a:xfrm>
            <a:off x="6594475" y="40243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124" name="TextBox 123"/>
          <p:cNvSpPr txBox="1">
            <a:spLocks noChangeArrowheads="1"/>
          </p:cNvSpPr>
          <p:nvPr/>
        </p:nvSpPr>
        <p:spPr bwMode="auto">
          <a:xfrm>
            <a:off x="8329613" y="3963988"/>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125" name="Rectangle 124"/>
          <p:cNvSpPr>
            <a:spLocks noChangeArrowheads="1"/>
          </p:cNvSpPr>
          <p:nvPr/>
        </p:nvSpPr>
        <p:spPr bwMode="auto">
          <a:xfrm>
            <a:off x="7294563" y="4154488"/>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26" name="Rectangle 125"/>
          <p:cNvSpPr>
            <a:spLocks noChangeArrowheads="1"/>
          </p:cNvSpPr>
          <p:nvPr/>
        </p:nvSpPr>
        <p:spPr bwMode="auto">
          <a:xfrm>
            <a:off x="8166100" y="4140200"/>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27" name="TextBox 126"/>
          <p:cNvSpPr txBox="1">
            <a:spLocks noChangeArrowheads="1"/>
          </p:cNvSpPr>
          <p:nvPr/>
        </p:nvSpPr>
        <p:spPr bwMode="auto">
          <a:xfrm>
            <a:off x="7483475" y="401796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128" name="Rectangle 127"/>
          <p:cNvSpPr>
            <a:spLocks noChangeArrowheads="1"/>
          </p:cNvSpPr>
          <p:nvPr/>
        </p:nvSpPr>
        <p:spPr bwMode="auto">
          <a:xfrm>
            <a:off x="8636000" y="4148138"/>
            <a:ext cx="273050" cy="144462"/>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29" name="Rectangle 128"/>
          <p:cNvSpPr>
            <a:spLocks noChangeArrowheads="1"/>
          </p:cNvSpPr>
          <p:nvPr/>
        </p:nvSpPr>
        <p:spPr bwMode="auto">
          <a:xfrm>
            <a:off x="6292850" y="4135438"/>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30" name="Rectangle 129"/>
          <p:cNvSpPr>
            <a:spLocks noChangeArrowheads="1"/>
          </p:cNvSpPr>
          <p:nvPr/>
        </p:nvSpPr>
        <p:spPr bwMode="auto">
          <a:xfrm>
            <a:off x="6403975" y="4133850"/>
            <a:ext cx="219075" cy="144463"/>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31" name="Rectangle 130"/>
          <p:cNvSpPr>
            <a:spLocks noChangeArrowheads="1"/>
          </p:cNvSpPr>
          <p:nvPr/>
        </p:nvSpPr>
        <p:spPr bwMode="auto">
          <a:xfrm>
            <a:off x="6527800" y="4132263"/>
            <a:ext cx="120650" cy="146050"/>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pic>
        <p:nvPicPr>
          <p:cNvPr id="132" name="Rectangle 84"/>
          <p:cNvPicPr>
            <a:picLocks noChangeAspect="1"/>
          </p:cNvPicPr>
          <p:nvPr/>
        </p:nvPicPr>
        <p:blipFill>
          <a:blip r:embed="rId3" cstate="print"/>
          <a:srcRect/>
          <a:stretch>
            <a:fillRect/>
          </a:stretch>
        </p:blipFill>
        <p:spPr bwMode="auto">
          <a:xfrm>
            <a:off x="7154863" y="3492500"/>
            <a:ext cx="468312" cy="482600"/>
          </a:xfrm>
          <a:prstGeom prst="rect">
            <a:avLst/>
          </a:prstGeom>
          <a:noFill/>
          <a:ln w="9525">
            <a:noFill/>
            <a:miter lim="800000"/>
            <a:headEnd/>
            <a:tailEnd/>
          </a:ln>
        </p:spPr>
      </p:pic>
      <p:sp>
        <p:nvSpPr>
          <p:cNvPr id="133" name="TextBox 132"/>
          <p:cNvSpPr txBox="1">
            <a:spLocks noChangeArrowheads="1"/>
          </p:cNvSpPr>
          <p:nvPr/>
        </p:nvSpPr>
        <p:spPr bwMode="auto">
          <a:xfrm>
            <a:off x="498475" y="5422900"/>
            <a:ext cx="8188325" cy="1019175"/>
          </a:xfrm>
          <a:prstGeom prst="rect">
            <a:avLst/>
          </a:prstGeom>
          <a:solidFill>
            <a:srgbClr val="0E13DC"/>
          </a:solidFill>
          <a:ln w="9525" cap="flat" cmpd="sng" algn="ctr">
            <a:noFill/>
            <a:prstDash val="solid"/>
            <a:miter lim="800000"/>
            <a:headEnd type="none" w="med" len="med"/>
            <a:tailEnd type="none" w="med" len="med"/>
          </a:ln>
          <a:effectLst>
            <a:outerShdw blurRad="50800" dist="50800" dir="2700000" sx="101000" sy="101000" algn="tl" rotWithShape="0">
              <a:prstClr val="black">
                <a:alpha val="40000"/>
              </a:prstClr>
            </a:outerShdw>
          </a:effectLst>
        </p:spPr>
        <p:txBody>
          <a:bodyPr lIns="90488" tIns="44450" rIns="90488" bIns="44450">
            <a:spAutoFit/>
          </a:bodyPr>
          <a:lstStyle/>
          <a:p>
            <a:pPr algn="ctr" eaLnBrk="0" hangingPunct="0">
              <a:spcBef>
                <a:spcPts val="600"/>
              </a:spcBef>
              <a:defRPr/>
            </a:pPr>
            <a:r>
              <a:rPr lang="en-US" sz="2800" b="1">
                <a:solidFill>
                  <a:srgbClr val="FFFF5B"/>
                </a:solidFill>
                <a:latin typeface="Comic Sans MS" pitchFamily="66" charset="0"/>
                <a:cs typeface="Arial" pitchFamily="34" charset="0"/>
              </a:rPr>
              <a:t>Best Coding</a:t>
            </a:r>
            <a:endParaRPr lang="en-US" sz="2800" b="1">
              <a:solidFill>
                <a:srgbClr val="FFFF5B"/>
              </a:solidFill>
              <a:latin typeface="Comic Sans MS" pitchFamily="66" charset="0"/>
            </a:endParaRPr>
          </a:p>
          <a:p>
            <a:pPr algn="ctr" eaLnBrk="0" hangingPunct="0">
              <a:spcBef>
                <a:spcPts val="600"/>
              </a:spcBef>
              <a:defRPr/>
            </a:pPr>
            <a:r>
              <a:rPr lang="en-US" sz="2800">
                <a:solidFill>
                  <a:schemeClr val="bg1"/>
                </a:solidFill>
                <a:latin typeface="Comic Sans MS" pitchFamily="66" charset="0"/>
                <a:cs typeface="Arial" pitchFamily="34" charset="0"/>
              </a:rPr>
              <a:t>Three neighbors benefit from one transmission!</a:t>
            </a:r>
          </a:p>
        </p:txBody>
      </p:sp>
      <p:sp>
        <p:nvSpPr>
          <p:cNvPr id="135" name="Rectangle 1365028"/>
          <p:cNvSpPr>
            <a:spLocks noChangeArrowheads="1"/>
          </p:cNvSpPr>
          <p:nvPr/>
        </p:nvSpPr>
        <p:spPr bwMode="auto">
          <a:xfrm>
            <a:off x="6048375" y="1730375"/>
            <a:ext cx="273050" cy="16510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36" name="Rectangle 1365029"/>
          <p:cNvSpPr>
            <a:spLocks noChangeArrowheads="1"/>
          </p:cNvSpPr>
          <p:nvPr/>
        </p:nvSpPr>
        <p:spPr bwMode="auto">
          <a:xfrm>
            <a:off x="6159500" y="1736725"/>
            <a:ext cx="219075" cy="1555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37" name="Rectangle 1365030"/>
          <p:cNvSpPr>
            <a:spLocks noChangeArrowheads="1"/>
          </p:cNvSpPr>
          <p:nvPr/>
        </p:nvSpPr>
        <p:spPr bwMode="auto">
          <a:xfrm>
            <a:off x="6283325" y="1735138"/>
            <a:ext cx="120650" cy="1555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sp>
        <p:nvSpPr>
          <p:cNvPr id="138" name="Rectangle 1365028"/>
          <p:cNvSpPr>
            <a:spLocks noChangeArrowheads="1"/>
          </p:cNvSpPr>
          <p:nvPr/>
        </p:nvSpPr>
        <p:spPr bwMode="auto">
          <a:xfrm>
            <a:off x="142875" y="3216275"/>
            <a:ext cx="273050" cy="16510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39" name="Rectangle 1365029"/>
          <p:cNvSpPr>
            <a:spLocks noChangeArrowheads="1"/>
          </p:cNvSpPr>
          <p:nvPr/>
        </p:nvSpPr>
        <p:spPr bwMode="auto">
          <a:xfrm>
            <a:off x="254000" y="3222625"/>
            <a:ext cx="219075" cy="1555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140" name="Rectangle 1365030"/>
          <p:cNvSpPr>
            <a:spLocks noChangeArrowheads="1"/>
          </p:cNvSpPr>
          <p:nvPr/>
        </p:nvSpPr>
        <p:spPr bwMode="auto">
          <a:xfrm>
            <a:off x="377825" y="3213100"/>
            <a:ext cx="120650" cy="173038"/>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sp>
        <p:nvSpPr>
          <p:cNvPr id="27718" name="Title 1073153"/>
          <p:cNvSpPr>
            <a:spLocks noChangeArrowheads="1"/>
          </p:cNvSpPr>
          <p:nvPr/>
        </p:nvSpPr>
        <p:spPr bwMode="auto">
          <a:xfrm>
            <a:off x="228600" y="304800"/>
            <a:ext cx="8686800" cy="774700"/>
          </a:xfrm>
          <a:prstGeom prst="rect">
            <a:avLst/>
          </a:prstGeom>
          <a:noFill/>
          <a:ln w="9525">
            <a:noFill/>
            <a:miter lim="800000"/>
            <a:headEnd/>
            <a:tailEnd/>
          </a:ln>
        </p:spPr>
        <p:txBody>
          <a:bodyPr anchor="ctr"/>
          <a:lstStyle/>
          <a:p>
            <a:pPr algn="ctr"/>
            <a:r>
              <a:rPr lang="en-US" sz="4000">
                <a:solidFill>
                  <a:srgbClr val="0070C0"/>
                </a:solidFill>
                <a:latin typeface="Comic Sans MS" pitchFamily="66" charset="0"/>
              </a:rPr>
              <a:t>Which Packets to Code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P spid="83" grpId="0" animBg="1"/>
      <p:bldP spid="85" grpId="0" animBg="1"/>
      <p:bldP spid="91" grpId="0"/>
      <p:bldP spid="92" grpId="0" animBg="1"/>
      <p:bldP spid="107" grpId="0"/>
      <p:bldP spid="114" grpId="0" animBg="1"/>
      <p:bldP spid="115" grpId="0" animBg="1"/>
      <p:bldP spid="116" grpId="0"/>
      <p:bldP spid="117" grpId="0" animBg="1"/>
      <p:bldP spid="122" grpId="0"/>
      <p:bldP spid="123" grpId="0"/>
      <p:bldP spid="124" grpId="0"/>
      <p:bldP spid="125" grpId="0" animBg="1"/>
      <p:bldP spid="126" grpId="0" animBg="1"/>
      <p:bldP spid="127" grpId="0"/>
      <p:bldP spid="128" grpId="0" animBg="1"/>
      <p:bldP spid="129" grpId="0" animBg="1"/>
      <p:bldP spid="130" grpId="0" animBg="1"/>
      <p:bldP spid="131" grpId="0" animBg="1"/>
      <p:bldP spid="133" grpId="0" animBg="1"/>
      <p:bldP spid="135" grpId="0" animBg="1"/>
      <p:bldP spid="136" grpId="0" animBg="1"/>
      <p:bldP spid="137" grpId="0" animBg="1"/>
      <p:bldP spid="138" grpId="0" animBg="1"/>
      <p:bldP spid="139" grpId="0" animBg="1"/>
      <p:bldP spid="1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965325" y="3478213"/>
            <a:ext cx="700088" cy="636587"/>
            <a:chOff x="1676404" y="685804"/>
            <a:chExt cx="5638796" cy="5181596"/>
          </a:xfrm>
        </p:grpSpPr>
        <p:sp>
          <p:nvSpPr>
            <p:cNvPr id="28764"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8765"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3" name="Picture 48"/>
            <p:cNvGrpSpPr/>
            <p:nvPr/>
          </p:nvGrpSpPr>
          <p:grpSpPr bwMode="auto">
            <a:xfrm>
              <a:off x="4395788" y="3171948"/>
              <a:ext cx="481108" cy="427403"/>
              <a:chOff x="3159" y="945"/>
              <a:chExt cx="1200" cy="1311"/>
            </a:xfrm>
            <a:solidFill>
              <a:srgbClr val="4BACC6">
                <a:shade val="75000"/>
              </a:srgbClr>
            </a:solidFill>
          </p:grpSpPr>
          <p:sp>
            <p:nvSpPr>
              <p:cNvPr id="89" name="Oval 88"/>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90" name="Oval 89"/>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8767"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8768"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8769"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8675" name="Shape 103"/>
          <p:cNvSpPr>
            <a:spLocks/>
          </p:cNvSpPr>
          <p:nvPr/>
        </p:nvSpPr>
        <p:spPr bwMode="auto">
          <a:xfrm>
            <a:off x="2543175" y="3571875"/>
            <a:ext cx="1962150" cy="282575"/>
          </a:xfrm>
          <a:custGeom>
            <a:avLst/>
            <a:gdLst>
              <a:gd name="T0" fmla="*/ 2147483647 w 1397"/>
              <a:gd name="T1" fmla="*/ 0 h 227"/>
              <a:gd name="T2" fmla="*/ 2020094519 w 1397"/>
              <a:gd name="T3" fmla="*/ 229338882 h 227"/>
              <a:gd name="T4" fmla="*/ 315639264 w 1397"/>
              <a:gd name="T5" fmla="*/ 337810386 h 227"/>
              <a:gd name="T6" fmla="*/ 122310628 w 1397"/>
              <a:gd name="T7" fmla="*/ 316115525 h 227"/>
              <a:gd name="T8" fmla="*/ 0 60000 65536"/>
              <a:gd name="T9" fmla="*/ 0 60000 65536"/>
              <a:gd name="T10" fmla="*/ 0 60000 65536"/>
              <a:gd name="T11" fmla="*/ 0 60000 65536"/>
              <a:gd name="T12" fmla="*/ 0 w 1397"/>
              <a:gd name="T13" fmla="*/ 0 h 227"/>
              <a:gd name="T14" fmla="*/ 1397 w 1397"/>
              <a:gd name="T15" fmla="*/ 227 h 227"/>
            </a:gdLst>
            <a:ahLst/>
            <a:cxnLst>
              <a:cxn ang="T8">
                <a:pos x="T0" y="T1"/>
              </a:cxn>
              <a:cxn ang="T9">
                <a:pos x="T2" y="T3"/>
              </a:cxn>
              <a:cxn ang="T10">
                <a:pos x="T4" y="T5"/>
              </a:cxn>
              <a:cxn ang="T11">
                <a:pos x="T6" y="T7"/>
              </a:cxn>
            </a:cxnLst>
            <a:rect l="T12" t="T13" r="T14" b="T15"/>
            <a:pathLst>
              <a:path w="1397" h="227">
                <a:moveTo>
                  <a:pt x="1397" y="0"/>
                </a:moveTo>
                <a:cubicBezTo>
                  <a:pt x="1313" y="56"/>
                  <a:pt x="1230" y="112"/>
                  <a:pt x="1024" y="148"/>
                </a:cubicBezTo>
                <a:cubicBezTo>
                  <a:pt x="818" y="184"/>
                  <a:pt x="320" y="209"/>
                  <a:pt x="160" y="218"/>
                </a:cubicBezTo>
                <a:cubicBezTo>
                  <a:pt x="0" y="227"/>
                  <a:pt x="78" y="207"/>
                  <a:pt x="62" y="204"/>
                </a:cubicBezTo>
              </a:path>
            </a:pathLst>
          </a:custGeom>
          <a:noFill/>
          <a:ln w="44450" algn="ctr">
            <a:solidFill>
              <a:srgbClr val="3366FF"/>
            </a:solidFill>
            <a:prstDash val="dash"/>
            <a:round/>
            <a:headEnd/>
            <a:tailEnd type="triangle" w="lg" len="lg"/>
          </a:ln>
        </p:spPr>
        <p:txBody>
          <a:bodyPr lIns="90488" tIns="44450" rIns="90488" bIns="44450"/>
          <a:lstStyle/>
          <a:p>
            <a:endParaRPr lang="en-US">
              <a:solidFill>
                <a:srgbClr val="000000"/>
              </a:solidFill>
              <a:latin typeface="Calibri" pitchFamily="34" charset="0"/>
            </a:endParaRPr>
          </a:p>
        </p:txBody>
      </p:sp>
      <p:grpSp>
        <p:nvGrpSpPr>
          <p:cNvPr id="4" name="Group 13"/>
          <p:cNvGrpSpPr>
            <a:grpSpLocks/>
          </p:cNvGrpSpPr>
          <p:nvPr/>
        </p:nvGrpSpPr>
        <p:grpSpPr bwMode="auto">
          <a:xfrm>
            <a:off x="3784600" y="2609850"/>
            <a:ext cx="1298575" cy="407988"/>
            <a:chOff x="2146" y="1826"/>
            <a:chExt cx="839" cy="257"/>
          </a:xfrm>
        </p:grpSpPr>
        <p:sp>
          <p:nvSpPr>
            <p:cNvPr id="28761"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8762"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a:p>
          </p:txBody>
        </p:sp>
        <p:sp>
          <p:nvSpPr>
            <p:cNvPr id="28763"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a:p>
          </p:txBody>
        </p:sp>
      </p:grpSp>
      <p:sp>
        <p:nvSpPr>
          <p:cNvPr id="28677" name="Oval 1073202"/>
          <p:cNvSpPr>
            <a:spLocks noChangeArrowheads="1"/>
          </p:cNvSpPr>
          <p:nvPr/>
        </p:nvSpPr>
        <p:spPr bwMode="auto">
          <a:xfrm>
            <a:off x="6646863" y="23114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8678" name="Oval 1073203"/>
          <p:cNvSpPr>
            <a:spLocks noChangeArrowheads="1"/>
          </p:cNvSpPr>
          <p:nvPr/>
        </p:nvSpPr>
        <p:spPr bwMode="auto">
          <a:xfrm>
            <a:off x="6142038" y="46942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8679" name="Oval 1073204"/>
          <p:cNvSpPr>
            <a:spLocks noChangeArrowheads="1"/>
          </p:cNvSpPr>
          <p:nvPr/>
        </p:nvSpPr>
        <p:spPr bwMode="auto">
          <a:xfrm>
            <a:off x="1141413" y="40005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a:solidFill>
                <a:srgbClr val="000000"/>
              </a:solidFill>
              <a:latin typeface="Calibri" pitchFamily="34" charset="0"/>
            </a:endParaRPr>
          </a:p>
        </p:txBody>
      </p:sp>
      <p:sp>
        <p:nvSpPr>
          <p:cNvPr id="28680" name="Rectangle 1073205"/>
          <p:cNvSpPr>
            <a:spLocks noChangeArrowheads="1"/>
          </p:cNvSpPr>
          <p:nvPr/>
        </p:nvSpPr>
        <p:spPr bwMode="auto">
          <a:xfrm>
            <a:off x="4867275" y="267493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1" name="Rectangle 1073206"/>
          <p:cNvSpPr>
            <a:spLocks noChangeArrowheads="1"/>
          </p:cNvSpPr>
          <p:nvPr/>
        </p:nvSpPr>
        <p:spPr bwMode="auto">
          <a:xfrm>
            <a:off x="4354513" y="26670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useBgFill="1">
        <p:nvSpPr>
          <p:cNvPr id="28682" name="Rectangle 1073207"/>
          <p:cNvSpPr>
            <a:spLocks noChangeArrowheads="1"/>
          </p:cNvSpPr>
          <p:nvPr/>
        </p:nvSpPr>
        <p:spPr bwMode="auto">
          <a:xfrm>
            <a:off x="4697413" y="2670175"/>
            <a:ext cx="123825" cy="295275"/>
          </a:xfrm>
          <a:prstGeom prst="rect">
            <a:avLst/>
          </a:prstGeom>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3" name="Rectangle 1073208"/>
          <p:cNvSpPr>
            <a:spLocks noChangeArrowheads="1"/>
          </p:cNvSpPr>
          <p:nvPr/>
        </p:nvSpPr>
        <p:spPr bwMode="auto">
          <a:xfrm>
            <a:off x="4521200" y="26670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4" name="Rectangle 1073209"/>
          <p:cNvSpPr>
            <a:spLocks noChangeArrowheads="1"/>
          </p:cNvSpPr>
          <p:nvPr/>
        </p:nvSpPr>
        <p:spPr bwMode="auto">
          <a:xfrm>
            <a:off x="6670675" y="48545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5" name="Rectangle 1073210"/>
          <p:cNvSpPr>
            <a:spLocks noChangeArrowheads="1"/>
          </p:cNvSpPr>
          <p:nvPr/>
        </p:nvSpPr>
        <p:spPr bwMode="auto">
          <a:xfrm>
            <a:off x="6500813" y="48498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6" name="Rectangle 1073211"/>
          <p:cNvSpPr>
            <a:spLocks noChangeArrowheads="1"/>
          </p:cNvSpPr>
          <p:nvPr/>
        </p:nvSpPr>
        <p:spPr bwMode="auto">
          <a:xfrm>
            <a:off x="6324600" y="48466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7" name="Rectangle 1073212"/>
          <p:cNvSpPr>
            <a:spLocks noChangeArrowheads="1"/>
          </p:cNvSpPr>
          <p:nvPr/>
        </p:nvSpPr>
        <p:spPr bwMode="auto">
          <a:xfrm>
            <a:off x="6784975" y="245110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8" name="Rectangle 1073213"/>
          <p:cNvSpPr>
            <a:spLocks noChangeArrowheads="1"/>
          </p:cNvSpPr>
          <p:nvPr/>
        </p:nvSpPr>
        <p:spPr bwMode="auto">
          <a:xfrm>
            <a:off x="6951663" y="245110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89" name="Rectangle 1073214"/>
          <p:cNvSpPr>
            <a:spLocks noChangeArrowheads="1"/>
          </p:cNvSpPr>
          <p:nvPr/>
        </p:nvSpPr>
        <p:spPr bwMode="auto">
          <a:xfrm>
            <a:off x="1976438" y="413702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690" name="Rectangle 1073215"/>
          <p:cNvSpPr>
            <a:spLocks noChangeArrowheads="1"/>
          </p:cNvSpPr>
          <p:nvPr/>
        </p:nvSpPr>
        <p:spPr bwMode="auto">
          <a:xfrm>
            <a:off x="1790700" y="4130675"/>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5" name="Group 65"/>
          <p:cNvGrpSpPr>
            <a:grpSpLocks/>
          </p:cNvGrpSpPr>
          <p:nvPr/>
        </p:nvGrpSpPr>
        <p:grpSpPr bwMode="auto">
          <a:xfrm>
            <a:off x="4281488" y="3097213"/>
            <a:ext cx="700087" cy="636587"/>
            <a:chOff x="1676404" y="685804"/>
            <a:chExt cx="5638796" cy="5181596"/>
          </a:xfrm>
        </p:grpSpPr>
        <p:sp>
          <p:nvSpPr>
            <p:cNvPr id="28755"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8756"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6" name="Picture 48"/>
            <p:cNvGrpSpPr/>
            <p:nvPr/>
          </p:nvGrpSpPr>
          <p:grpSpPr bwMode="auto">
            <a:xfrm>
              <a:off x="4395788" y="3171948"/>
              <a:ext cx="481108" cy="427403"/>
              <a:chOff x="3159" y="945"/>
              <a:chExt cx="1200" cy="1311"/>
            </a:xfrm>
            <a:solidFill>
              <a:srgbClr val="4BACC6">
                <a:shade val="75000"/>
              </a:srgbClr>
            </a:solidFill>
          </p:grpSpPr>
          <p:sp>
            <p:nvSpPr>
              <p:cNvPr id="73" name="Oval 72"/>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74" name="Oval 73"/>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8758"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8759"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8760"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8692" name="TextBox 1073233"/>
          <p:cNvSpPr txBox="1">
            <a:spLocks noChangeArrowheads="1"/>
          </p:cNvSpPr>
          <p:nvPr/>
        </p:nvSpPr>
        <p:spPr bwMode="auto">
          <a:xfrm>
            <a:off x="2135188" y="3571875"/>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Calibri" pitchFamily="34" charset="0"/>
            </a:endParaRPr>
          </a:p>
        </p:txBody>
      </p:sp>
      <p:sp>
        <p:nvSpPr>
          <p:cNvPr id="28693" name="TextBox 1073235"/>
          <p:cNvSpPr txBox="1">
            <a:spLocks noChangeArrowheads="1"/>
          </p:cNvSpPr>
          <p:nvPr/>
        </p:nvSpPr>
        <p:spPr bwMode="auto">
          <a:xfrm>
            <a:off x="4452938" y="3189288"/>
            <a:ext cx="387350"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D</a:t>
            </a:r>
            <a:endParaRPr lang="en-US">
              <a:solidFill>
                <a:srgbClr val="000000"/>
              </a:solidFill>
              <a:latin typeface="Calibri" pitchFamily="34" charset="0"/>
            </a:endParaRPr>
          </a:p>
        </p:txBody>
      </p:sp>
      <p:sp>
        <p:nvSpPr>
          <p:cNvPr id="28694" name="Straight Connector 100"/>
          <p:cNvSpPr>
            <a:spLocks noChangeShapeType="1"/>
          </p:cNvSpPr>
          <p:nvPr/>
        </p:nvSpPr>
        <p:spPr bwMode="auto">
          <a:xfrm flipH="1">
            <a:off x="2586038" y="3376613"/>
            <a:ext cx="1797050" cy="255587"/>
          </a:xfrm>
          <a:prstGeom prst="line">
            <a:avLst/>
          </a:prstGeom>
          <a:noFill/>
          <a:ln w="44450" algn="ctr">
            <a:solidFill>
              <a:srgbClr val="969200"/>
            </a:solidFill>
            <a:prstDash val="dash"/>
            <a:round/>
            <a:headEnd/>
            <a:tailEnd type="triangle" w="lg" len="lg"/>
          </a:ln>
        </p:spPr>
        <p:txBody>
          <a:bodyPr lIns="90488" tIns="44450" rIns="90488" bIns="44450"/>
          <a:lstStyle/>
          <a:p>
            <a:endParaRPr lang="en-US"/>
          </a:p>
        </p:txBody>
      </p:sp>
      <p:sp>
        <p:nvSpPr>
          <p:cNvPr id="28695" name="Straight Connector 101"/>
          <p:cNvSpPr>
            <a:spLocks noChangeShapeType="1"/>
          </p:cNvSpPr>
          <p:nvPr/>
        </p:nvSpPr>
        <p:spPr bwMode="auto">
          <a:xfrm>
            <a:off x="4899025" y="3514725"/>
            <a:ext cx="892175" cy="884238"/>
          </a:xfrm>
          <a:prstGeom prst="line">
            <a:avLst/>
          </a:prstGeom>
          <a:noFill/>
          <a:ln w="44450" algn="ctr">
            <a:solidFill>
              <a:srgbClr val="006C31"/>
            </a:solidFill>
            <a:prstDash val="dash"/>
            <a:round/>
            <a:headEnd/>
            <a:tailEnd type="triangle" w="lg" len="lg"/>
          </a:ln>
        </p:spPr>
        <p:txBody>
          <a:bodyPr lIns="90488" tIns="44450" rIns="90488" bIns="44450"/>
          <a:lstStyle/>
          <a:p>
            <a:endParaRPr lang="en-US"/>
          </a:p>
        </p:txBody>
      </p:sp>
      <p:sp>
        <p:nvSpPr>
          <p:cNvPr id="28696" name="Straight Connector 102"/>
          <p:cNvSpPr>
            <a:spLocks noChangeShapeType="1"/>
          </p:cNvSpPr>
          <p:nvPr/>
        </p:nvSpPr>
        <p:spPr bwMode="auto">
          <a:xfrm flipV="1">
            <a:off x="4875213" y="2455863"/>
            <a:ext cx="1335087" cy="846137"/>
          </a:xfrm>
          <a:prstGeom prst="line">
            <a:avLst/>
          </a:prstGeom>
          <a:noFill/>
          <a:ln w="44450" algn="ctr">
            <a:solidFill>
              <a:srgbClr val="FF0000"/>
            </a:solidFill>
            <a:prstDash val="dash"/>
            <a:round/>
            <a:headEnd/>
            <a:tailEnd type="triangle" w="lg" len="lg"/>
          </a:ln>
        </p:spPr>
        <p:txBody>
          <a:bodyPr lIns="90488" tIns="44450" rIns="90488" bIns="44450"/>
          <a:lstStyle/>
          <a:p>
            <a:endParaRPr lang="en-US"/>
          </a:p>
        </p:txBody>
      </p:sp>
      <p:sp>
        <p:nvSpPr>
          <p:cNvPr id="28697" name="Rectangle 1360935"/>
          <p:cNvSpPr>
            <a:spLocks noChangeArrowheads="1"/>
          </p:cNvSpPr>
          <p:nvPr/>
        </p:nvSpPr>
        <p:spPr bwMode="auto">
          <a:xfrm>
            <a:off x="4695825" y="266700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grpSp>
        <p:nvGrpSpPr>
          <p:cNvPr id="7" name="Group 65"/>
          <p:cNvGrpSpPr>
            <a:grpSpLocks/>
          </p:cNvGrpSpPr>
          <p:nvPr/>
        </p:nvGrpSpPr>
        <p:grpSpPr bwMode="auto">
          <a:xfrm>
            <a:off x="6096000" y="2057400"/>
            <a:ext cx="700088" cy="636588"/>
            <a:chOff x="1676404" y="685804"/>
            <a:chExt cx="5638796" cy="5181596"/>
          </a:xfrm>
        </p:grpSpPr>
        <p:sp>
          <p:nvSpPr>
            <p:cNvPr id="28749"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8750"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8" name="Picture 48"/>
            <p:cNvGrpSpPr/>
            <p:nvPr/>
          </p:nvGrpSpPr>
          <p:grpSpPr bwMode="auto">
            <a:xfrm>
              <a:off x="4395788" y="3171948"/>
              <a:ext cx="481108" cy="427403"/>
              <a:chOff x="3159" y="945"/>
              <a:chExt cx="1200" cy="1311"/>
            </a:xfrm>
            <a:solidFill>
              <a:srgbClr val="4BACC6">
                <a:shade val="75000"/>
              </a:srgbClr>
            </a:solidFill>
          </p:grpSpPr>
          <p:sp>
            <p:nvSpPr>
              <p:cNvPr id="101" name="Oval 10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02" name="Oval 10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8752"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8753"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8754"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8699" name="TextBox 1073233"/>
          <p:cNvSpPr txBox="1">
            <a:spLocks noChangeArrowheads="1"/>
          </p:cNvSpPr>
          <p:nvPr/>
        </p:nvSpPr>
        <p:spPr bwMode="auto">
          <a:xfrm>
            <a:off x="6249988" y="2151063"/>
            <a:ext cx="404812" cy="458787"/>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A</a:t>
            </a:r>
            <a:endParaRPr lang="en-US">
              <a:solidFill>
                <a:srgbClr val="000000"/>
              </a:solidFill>
              <a:latin typeface="Calibri" pitchFamily="34" charset="0"/>
            </a:endParaRPr>
          </a:p>
        </p:txBody>
      </p:sp>
      <p:grpSp>
        <p:nvGrpSpPr>
          <p:cNvPr id="9" name="Group 65"/>
          <p:cNvGrpSpPr>
            <a:grpSpLocks/>
          </p:cNvGrpSpPr>
          <p:nvPr/>
        </p:nvGrpSpPr>
        <p:grpSpPr bwMode="auto">
          <a:xfrm>
            <a:off x="5640388" y="4316413"/>
            <a:ext cx="700087" cy="636587"/>
            <a:chOff x="1676404" y="685804"/>
            <a:chExt cx="5638796" cy="5181596"/>
          </a:xfrm>
        </p:grpSpPr>
        <p:sp>
          <p:nvSpPr>
            <p:cNvPr id="28743" name="Oval 66"/>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sp>
          <p:nvSpPr>
            <p:cNvPr id="28744" name="Oval 67"/>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Calibri" pitchFamily="34" charset="0"/>
              </a:endParaRPr>
            </a:p>
          </p:txBody>
        </p:sp>
        <p:grpSp>
          <p:nvGrpSpPr>
            <p:cNvPr id="10" name="Picture 48"/>
            <p:cNvGrpSpPr/>
            <p:nvPr/>
          </p:nvGrpSpPr>
          <p:grpSpPr bwMode="auto">
            <a:xfrm>
              <a:off x="4395788" y="3171948"/>
              <a:ext cx="481108" cy="427403"/>
              <a:chOff x="3159" y="945"/>
              <a:chExt cx="1200" cy="1311"/>
            </a:xfrm>
            <a:solidFill>
              <a:srgbClr val="4BACC6">
                <a:shade val="75000"/>
              </a:srgbClr>
            </a:solidFill>
          </p:grpSpPr>
          <p:sp>
            <p:nvSpPr>
              <p:cNvPr id="111" name="Oval 110"/>
              <p:cNvSpPr>
                <a:spLocks noChangeArrowheads="1"/>
              </p:cNvSpPr>
              <p:nvPr/>
            </p:nvSpPr>
            <p:spPr bwMode="auto">
              <a:xfrm>
                <a:off x="3159" y="945"/>
                <a:ext cx="1200" cy="1311"/>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sp>
            <p:nvSpPr>
              <p:cNvPr id="112" name="Oval 111"/>
              <p:cNvSpPr>
                <a:spLocks noChangeArrowheads="1"/>
              </p:cNvSpPr>
              <p:nvPr/>
            </p:nvSpPr>
            <p:spPr bwMode="auto">
              <a:xfrm>
                <a:off x="3177" y="1056"/>
                <a:ext cx="1173" cy="1056"/>
              </a:xfrm>
              <a:prstGeom prst="ellipse">
                <a:avLst/>
              </a:prstGeom>
              <a:grpFill/>
              <a:ln w="9525"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kern="0">
                  <a:solidFill>
                    <a:sysClr val="windowText" lastClr="000000"/>
                  </a:solidFill>
                  <a:latin typeface="+mn-lt"/>
                </a:endParaRPr>
              </a:p>
            </p:txBody>
          </p:sp>
        </p:grpSp>
        <p:sp>
          <p:nvSpPr>
            <p:cNvPr id="28746" name="Oval 69"/>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Calibri" pitchFamily="34" charset="0"/>
              </a:endParaRPr>
            </a:p>
          </p:txBody>
        </p:sp>
        <p:sp>
          <p:nvSpPr>
            <p:cNvPr id="28747" name="Shape 70"/>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Calibri" pitchFamily="34" charset="0"/>
              </a:endParaRPr>
            </a:p>
          </p:txBody>
        </p:sp>
        <p:sp>
          <p:nvSpPr>
            <p:cNvPr id="28748" name="Oval 71"/>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Calibri" pitchFamily="34" charset="0"/>
              </a:endParaRPr>
            </a:p>
          </p:txBody>
        </p:sp>
      </p:grpSp>
      <p:sp>
        <p:nvSpPr>
          <p:cNvPr id="28701" name="TextBox 1073233"/>
          <p:cNvSpPr txBox="1">
            <a:spLocks noChangeArrowheads="1"/>
          </p:cNvSpPr>
          <p:nvPr/>
        </p:nvSpPr>
        <p:spPr bwMode="auto">
          <a:xfrm>
            <a:off x="5810250" y="4394200"/>
            <a:ext cx="404813" cy="458788"/>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B</a:t>
            </a:r>
            <a:endParaRPr lang="en-US">
              <a:solidFill>
                <a:srgbClr val="000000"/>
              </a:solidFill>
              <a:latin typeface="Calibri" pitchFamily="34" charset="0"/>
            </a:endParaRPr>
          </a:p>
        </p:txBody>
      </p:sp>
      <p:sp>
        <p:nvSpPr>
          <p:cNvPr id="28702" name="TextBox 1365020"/>
          <p:cNvSpPr txBox="1">
            <a:spLocks noChangeArrowheads="1"/>
          </p:cNvSpPr>
          <p:nvPr/>
        </p:nvSpPr>
        <p:spPr bwMode="auto">
          <a:xfrm>
            <a:off x="3241675" y="20939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03" name="TextBox 1365021"/>
          <p:cNvSpPr txBox="1">
            <a:spLocks noChangeArrowheads="1"/>
          </p:cNvSpPr>
          <p:nvPr/>
        </p:nvSpPr>
        <p:spPr bwMode="auto">
          <a:xfrm>
            <a:off x="4991100" y="2049463"/>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28704" name="Rectangle 1365022"/>
          <p:cNvSpPr>
            <a:spLocks noChangeArrowheads="1"/>
          </p:cNvSpPr>
          <p:nvPr/>
        </p:nvSpPr>
        <p:spPr bwMode="auto">
          <a:xfrm>
            <a:off x="4808538" y="2224088"/>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05" name="Rectangle 1365024"/>
          <p:cNvSpPr>
            <a:spLocks noChangeArrowheads="1"/>
          </p:cNvSpPr>
          <p:nvPr/>
        </p:nvSpPr>
        <p:spPr bwMode="auto">
          <a:xfrm>
            <a:off x="3040063" y="2225675"/>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06" name="TextBox 1365026"/>
          <p:cNvSpPr txBox="1">
            <a:spLocks noChangeArrowheads="1"/>
          </p:cNvSpPr>
          <p:nvPr/>
        </p:nvSpPr>
        <p:spPr bwMode="auto">
          <a:xfrm>
            <a:off x="4125913" y="2103438"/>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07" name="Rectangle 1365027"/>
          <p:cNvSpPr>
            <a:spLocks noChangeArrowheads="1"/>
          </p:cNvSpPr>
          <p:nvPr/>
        </p:nvSpPr>
        <p:spPr bwMode="auto">
          <a:xfrm>
            <a:off x="3943350" y="2217738"/>
            <a:ext cx="273050" cy="144462"/>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08" name="Rectangle 1365028"/>
          <p:cNvSpPr>
            <a:spLocks noChangeArrowheads="1"/>
          </p:cNvSpPr>
          <p:nvPr/>
        </p:nvSpPr>
        <p:spPr bwMode="auto">
          <a:xfrm>
            <a:off x="5303838" y="2220913"/>
            <a:ext cx="273050" cy="16351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09" name="Rectangle 1365029"/>
          <p:cNvSpPr>
            <a:spLocks noChangeArrowheads="1"/>
          </p:cNvSpPr>
          <p:nvPr/>
        </p:nvSpPr>
        <p:spPr bwMode="auto">
          <a:xfrm>
            <a:off x="5414963" y="2225675"/>
            <a:ext cx="219075" cy="1555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10" name="Rectangle 1365030"/>
          <p:cNvSpPr>
            <a:spLocks noChangeArrowheads="1"/>
          </p:cNvSpPr>
          <p:nvPr/>
        </p:nvSpPr>
        <p:spPr bwMode="auto">
          <a:xfrm>
            <a:off x="5538788" y="2224088"/>
            <a:ext cx="120650" cy="1555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sp>
        <p:nvSpPr>
          <p:cNvPr id="28711" name="TextBox 79"/>
          <p:cNvSpPr txBox="1">
            <a:spLocks noChangeArrowheads="1"/>
          </p:cNvSpPr>
          <p:nvPr/>
        </p:nvSpPr>
        <p:spPr bwMode="auto">
          <a:xfrm>
            <a:off x="6369050" y="163195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12" name="TextBox 81"/>
          <p:cNvSpPr txBox="1">
            <a:spLocks noChangeArrowheads="1"/>
          </p:cNvSpPr>
          <p:nvPr/>
        </p:nvSpPr>
        <p:spPr bwMode="auto">
          <a:xfrm>
            <a:off x="8112125" y="1571625"/>
            <a:ext cx="904875" cy="51593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28713" name="Rectangle 82"/>
          <p:cNvSpPr>
            <a:spLocks noChangeArrowheads="1"/>
          </p:cNvSpPr>
          <p:nvPr/>
        </p:nvSpPr>
        <p:spPr bwMode="auto">
          <a:xfrm>
            <a:off x="7035800" y="1762125"/>
            <a:ext cx="273050" cy="144463"/>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14" name="Rectangle 84"/>
          <p:cNvSpPr>
            <a:spLocks noChangeArrowheads="1"/>
          </p:cNvSpPr>
          <p:nvPr/>
        </p:nvSpPr>
        <p:spPr bwMode="auto">
          <a:xfrm>
            <a:off x="8435975" y="1747838"/>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15" name="TextBox 90"/>
          <p:cNvSpPr txBox="1">
            <a:spLocks noChangeArrowheads="1"/>
          </p:cNvSpPr>
          <p:nvPr/>
        </p:nvSpPr>
        <p:spPr bwMode="auto">
          <a:xfrm>
            <a:off x="7239000" y="1625600"/>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16" name="Rectangle 91"/>
          <p:cNvSpPr>
            <a:spLocks noChangeArrowheads="1"/>
          </p:cNvSpPr>
          <p:nvPr/>
        </p:nvSpPr>
        <p:spPr bwMode="auto">
          <a:xfrm>
            <a:off x="7929563" y="1755775"/>
            <a:ext cx="273050" cy="144463"/>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28717" name="Rectangle 74"/>
          <p:cNvPicPr>
            <a:picLocks noChangeAspect="1"/>
          </p:cNvPicPr>
          <p:nvPr/>
        </p:nvPicPr>
        <p:blipFill>
          <a:blip r:embed="rId3" cstate="print"/>
          <a:srcRect/>
          <a:stretch>
            <a:fillRect/>
          </a:stretch>
        </p:blipFill>
        <p:spPr bwMode="auto">
          <a:xfrm>
            <a:off x="6927850" y="1098550"/>
            <a:ext cx="469900" cy="484188"/>
          </a:xfrm>
          <a:prstGeom prst="rect">
            <a:avLst/>
          </a:prstGeom>
          <a:noFill/>
          <a:ln w="9525">
            <a:noFill/>
            <a:miter lim="800000"/>
            <a:headEnd/>
            <a:tailEnd/>
          </a:ln>
        </p:spPr>
      </p:pic>
      <p:sp>
        <p:nvSpPr>
          <p:cNvPr id="28718" name="TextBox 106"/>
          <p:cNvSpPr txBox="1">
            <a:spLocks noChangeArrowheads="1"/>
          </p:cNvSpPr>
          <p:nvPr/>
        </p:nvSpPr>
        <p:spPr bwMode="auto">
          <a:xfrm>
            <a:off x="422275" y="31099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19" name="Rectangle 113"/>
          <p:cNvSpPr>
            <a:spLocks noChangeArrowheads="1"/>
          </p:cNvSpPr>
          <p:nvPr/>
        </p:nvSpPr>
        <p:spPr bwMode="auto">
          <a:xfrm>
            <a:off x="2559050" y="3224213"/>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20" name="Rectangle 114"/>
          <p:cNvSpPr>
            <a:spLocks noChangeArrowheads="1"/>
          </p:cNvSpPr>
          <p:nvPr/>
        </p:nvSpPr>
        <p:spPr bwMode="auto">
          <a:xfrm>
            <a:off x="1116013" y="3225800"/>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21" name="TextBox 115"/>
          <p:cNvSpPr txBox="1">
            <a:spLocks noChangeArrowheads="1"/>
          </p:cNvSpPr>
          <p:nvPr/>
        </p:nvSpPr>
        <p:spPr bwMode="auto">
          <a:xfrm>
            <a:off x="1323975" y="310356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22" name="Rectangle 116"/>
          <p:cNvSpPr>
            <a:spLocks noChangeArrowheads="1"/>
          </p:cNvSpPr>
          <p:nvPr/>
        </p:nvSpPr>
        <p:spPr bwMode="auto">
          <a:xfrm>
            <a:off x="2014538" y="3224213"/>
            <a:ext cx="273050" cy="144462"/>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pic>
        <p:nvPicPr>
          <p:cNvPr id="28723" name="Rectangle 64"/>
          <p:cNvPicPr>
            <a:picLocks noChangeAspect="1"/>
          </p:cNvPicPr>
          <p:nvPr/>
        </p:nvPicPr>
        <p:blipFill>
          <a:blip r:embed="rId3" cstate="print"/>
          <a:srcRect/>
          <a:stretch>
            <a:fillRect/>
          </a:stretch>
        </p:blipFill>
        <p:spPr bwMode="auto">
          <a:xfrm>
            <a:off x="1228725" y="2578100"/>
            <a:ext cx="468313" cy="482600"/>
          </a:xfrm>
          <a:prstGeom prst="rect">
            <a:avLst/>
          </a:prstGeom>
          <a:noFill/>
          <a:ln w="9525">
            <a:noFill/>
            <a:miter lim="800000"/>
            <a:headEnd/>
            <a:tailEnd/>
          </a:ln>
        </p:spPr>
      </p:pic>
      <p:sp>
        <p:nvSpPr>
          <p:cNvPr id="28724" name="TextBox 1365021"/>
          <p:cNvSpPr txBox="1">
            <a:spLocks noChangeArrowheads="1"/>
          </p:cNvSpPr>
          <p:nvPr/>
        </p:nvSpPr>
        <p:spPr bwMode="auto">
          <a:xfrm>
            <a:off x="2216150" y="3052763"/>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28725" name="TextBox 122"/>
          <p:cNvSpPr txBox="1">
            <a:spLocks noChangeArrowheads="1"/>
          </p:cNvSpPr>
          <p:nvPr/>
        </p:nvSpPr>
        <p:spPr bwMode="auto">
          <a:xfrm>
            <a:off x="6594475" y="402431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26" name="TextBox 123"/>
          <p:cNvSpPr txBox="1">
            <a:spLocks noChangeArrowheads="1"/>
          </p:cNvSpPr>
          <p:nvPr/>
        </p:nvSpPr>
        <p:spPr bwMode="auto">
          <a:xfrm>
            <a:off x="8329613" y="3963988"/>
            <a:ext cx="904875" cy="515937"/>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800" i="1">
                <a:latin typeface="GoudySans"/>
              </a:rPr>
              <a:t>=</a:t>
            </a:r>
            <a:endParaRPr lang="en-US">
              <a:solidFill>
                <a:srgbClr val="000000"/>
              </a:solidFill>
              <a:latin typeface="Calibri" pitchFamily="34" charset="0"/>
            </a:endParaRPr>
          </a:p>
        </p:txBody>
      </p:sp>
      <p:sp>
        <p:nvSpPr>
          <p:cNvPr id="28727" name="Rectangle 124"/>
          <p:cNvSpPr>
            <a:spLocks noChangeArrowheads="1"/>
          </p:cNvSpPr>
          <p:nvPr/>
        </p:nvSpPr>
        <p:spPr bwMode="auto">
          <a:xfrm>
            <a:off x="7294563" y="4154488"/>
            <a:ext cx="273050" cy="144462"/>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28" name="Rectangle 125"/>
          <p:cNvSpPr>
            <a:spLocks noChangeArrowheads="1"/>
          </p:cNvSpPr>
          <p:nvPr/>
        </p:nvSpPr>
        <p:spPr bwMode="auto">
          <a:xfrm>
            <a:off x="8166100" y="4140200"/>
            <a:ext cx="273050" cy="144463"/>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29" name="TextBox 126"/>
          <p:cNvSpPr txBox="1">
            <a:spLocks noChangeArrowheads="1"/>
          </p:cNvSpPr>
          <p:nvPr/>
        </p:nvSpPr>
        <p:spPr bwMode="auto">
          <a:xfrm>
            <a:off x="7483475" y="4017963"/>
            <a:ext cx="90487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i="1">
                <a:latin typeface="GoudySans"/>
              </a:rPr>
              <a:t>XOR</a:t>
            </a:r>
            <a:endParaRPr lang="en-US" b="1">
              <a:solidFill>
                <a:srgbClr val="000000"/>
              </a:solidFill>
              <a:latin typeface="Calibri" pitchFamily="34" charset="0"/>
            </a:endParaRPr>
          </a:p>
        </p:txBody>
      </p:sp>
      <p:sp>
        <p:nvSpPr>
          <p:cNvPr id="28730" name="Rectangle 127"/>
          <p:cNvSpPr>
            <a:spLocks noChangeArrowheads="1"/>
          </p:cNvSpPr>
          <p:nvPr/>
        </p:nvSpPr>
        <p:spPr bwMode="auto">
          <a:xfrm>
            <a:off x="8636000" y="4148138"/>
            <a:ext cx="273050" cy="144462"/>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31" name="Rectangle 128"/>
          <p:cNvSpPr>
            <a:spLocks noChangeArrowheads="1"/>
          </p:cNvSpPr>
          <p:nvPr/>
        </p:nvSpPr>
        <p:spPr bwMode="auto">
          <a:xfrm>
            <a:off x="6292850" y="4135438"/>
            <a:ext cx="273050" cy="144462"/>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32" name="Rectangle 129"/>
          <p:cNvSpPr>
            <a:spLocks noChangeArrowheads="1"/>
          </p:cNvSpPr>
          <p:nvPr/>
        </p:nvSpPr>
        <p:spPr bwMode="auto">
          <a:xfrm>
            <a:off x="6403975" y="4133850"/>
            <a:ext cx="219075" cy="144463"/>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33" name="Rectangle 130"/>
          <p:cNvSpPr>
            <a:spLocks noChangeArrowheads="1"/>
          </p:cNvSpPr>
          <p:nvPr/>
        </p:nvSpPr>
        <p:spPr bwMode="auto">
          <a:xfrm>
            <a:off x="6527800" y="4132263"/>
            <a:ext cx="120650" cy="146050"/>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pic>
        <p:nvPicPr>
          <p:cNvPr id="28734" name="Rectangle 84"/>
          <p:cNvPicPr>
            <a:picLocks noChangeAspect="1"/>
          </p:cNvPicPr>
          <p:nvPr/>
        </p:nvPicPr>
        <p:blipFill>
          <a:blip r:embed="rId3" cstate="print"/>
          <a:srcRect/>
          <a:stretch>
            <a:fillRect/>
          </a:stretch>
        </p:blipFill>
        <p:spPr bwMode="auto">
          <a:xfrm>
            <a:off x="7154863" y="3492500"/>
            <a:ext cx="468312" cy="482600"/>
          </a:xfrm>
          <a:prstGeom prst="rect">
            <a:avLst/>
          </a:prstGeom>
          <a:noFill/>
          <a:ln w="9525">
            <a:noFill/>
            <a:miter lim="800000"/>
            <a:headEnd/>
            <a:tailEnd/>
          </a:ln>
        </p:spPr>
      </p:pic>
      <p:sp>
        <p:nvSpPr>
          <p:cNvPr id="28735" name="Rectangle 1365028"/>
          <p:cNvSpPr>
            <a:spLocks noChangeArrowheads="1"/>
          </p:cNvSpPr>
          <p:nvPr/>
        </p:nvSpPr>
        <p:spPr bwMode="auto">
          <a:xfrm>
            <a:off x="6048375" y="1730375"/>
            <a:ext cx="273050" cy="16510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36" name="Rectangle 1365029"/>
          <p:cNvSpPr>
            <a:spLocks noChangeArrowheads="1"/>
          </p:cNvSpPr>
          <p:nvPr/>
        </p:nvSpPr>
        <p:spPr bwMode="auto">
          <a:xfrm>
            <a:off x="6159500" y="1736725"/>
            <a:ext cx="219075" cy="1555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37" name="Rectangle 1365030"/>
          <p:cNvSpPr>
            <a:spLocks noChangeArrowheads="1"/>
          </p:cNvSpPr>
          <p:nvPr/>
        </p:nvSpPr>
        <p:spPr bwMode="auto">
          <a:xfrm>
            <a:off x="6283325" y="1735138"/>
            <a:ext cx="120650" cy="1555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sp>
        <p:nvSpPr>
          <p:cNvPr id="28738" name="Rectangle 1365028"/>
          <p:cNvSpPr>
            <a:spLocks noChangeArrowheads="1"/>
          </p:cNvSpPr>
          <p:nvPr/>
        </p:nvSpPr>
        <p:spPr bwMode="auto">
          <a:xfrm>
            <a:off x="142875" y="3216275"/>
            <a:ext cx="273050" cy="16510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39" name="Rectangle 1365029"/>
          <p:cNvSpPr>
            <a:spLocks noChangeArrowheads="1"/>
          </p:cNvSpPr>
          <p:nvPr/>
        </p:nvSpPr>
        <p:spPr bwMode="auto">
          <a:xfrm>
            <a:off x="254000" y="3222625"/>
            <a:ext cx="219075" cy="1555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a:solidFill>
                <a:srgbClr val="000000"/>
              </a:solidFill>
              <a:latin typeface="Calibri" pitchFamily="34" charset="0"/>
            </a:endParaRPr>
          </a:p>
        </p:txBody>
      </p:sp>
      <p:sp>
        <p:nvSpPr>
          <p:cNvPr id="28740" name="Rectangle 1365030"/>
          <p:cNvSpPr>
            <a:spLocks noChangeArrowheads="1"/>
          </p:cNvSpPr>
          <p:nvPr/>
        </p:nvSpPr>
        <p:spPr bwMode="auto">
          <a:xfrm>
            <a:off x="377825" y="3213100"/>
            <a:ext cx="120650" cy="173038"/>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pPr algn="ctr"/>
            <a:endParaRPr lang="en-US">
              <a:latin typeface="GoudySans"/>
            </a:endParaRPr>
          </a:p>
        </p:txBody>
      </p:sp>
      <p:sp>
        <p:nvSpPr>
          <p:cNvPr id="118" name="TextBox 117"/>
          <p:cNvSpPr txBox="1">
            <a:spLocks noChangeArrowheads="1"/>
          </p:cNvSpPr>
          <p:nvPr/>
        </p:nvSpPr>
        <p:spPr bwMode="auto">
          <a:xfrm>
            <a:off x="228600" y="5257800"/>
            <a:ext cx="8610600" cy="1231900"/>
          </a:xfrm>
          <a:prstGeom prst="rect">
            <a:avLst/>
          </a:prstGeom>
          <a:solidFill>
            <a:srgbClr val="0E13DC"/>
          </a:solidFill>
          <a:ln w="9525" cap="flat" cmpd="sng" algn="ctr">
            <a:noFill/>
            <a:prstDash val="solid"/>
            <a:miter lim="800000"/>
            <a:headEnd type="none" w="med" len="med"/>
            <a:tailEnd type="none" w="med" len="med"/>
          </a:ln>
          <a:effectLst>
            <a:outerShdw blurRad="50800" dist="50800" dir="2700000" sx="101000" sy="101000" algn="tl" rotWithShape="0">
              <a:prstClr val="black">
                <a:alpha val="40000"/>
              </a:prstClr>
            </a:outerShdw>
          </a:effectLst>
        </p:spPr>
        <p:txBody>
          <a:bodyPr lIns="90488" tIns="44450" rIns="90488" bIns="44450">
            <a:spAutoFit/>
          </a:bodyPr>
          <a:lstStyle/>
          <a:p>
            <a:pPr algn="ctr" eaLnBrk="0" hangingPunct="0">
              <a:defRPr/>
            </a:pPr>
            <a:r>
              <a:rPr lang="en-US" sz="2500" b="1" i="1">
                <a:solidFill>
                  <a:schemeClr val="bg1"/>
                </a:solidFill>
                <a:latin typeface="Calibri" pitchFamily="34" charset="0"/>
                <a:cs typeface="Arial" pitchFamily="34" charset="0"/>
              </a:rPr>
              <a:t>XOR</a:t>
            </a:r>
            <a:r>
              <a:rPr lang="en-US" sz="2500" b="1">
                <a:solidFill>
                  <a:schemeClr val="bg1"/>
                </a:solidFill>
                <a:latin typeface="Calibri" pitchFamily="34" charset="0"/>
                <a:cs typeface="Arial" pitchFamily="34" charset="0"/>
              </a:rPr>
              <a:t> </a:t>
            </a:r>
            <a:r>
              <a:rPr lang="en-US" sz="2500" b="1" i="1">
                <a:solidFill>
                  <a:schemeClr val="bg1"/>
                </a:solidFill>
                <a:latin typeface="Calibri" pitchFamily="34" charset="0"/>
                <a:cs typeface="Arial" pitchFamily="34" charset="0"/>
              </a:rPr>
              <a:t>n</a:t>
            </a:r>
            <a:r>
              <a:rPr lang="en-US" sz="2500">
                <a:solidFill>
                  <a:schemeClr val="bg1"/>
                </a:solidFill>
                <a:latin typeface="Calibri" pitchFamily="34" charset="0"/>
                <a:cs typeface="Arial" pitchFamily="34" charset="0"/>
              </a:rPr>
              <a:t> </a:t>
            </a:r>
            <a:r>
              <a:rPr lang="en-US" sz="2500">
                <a:solidFill>
                  <a:schemeClr val="bg1"/>
                </a:solidFill>
                <a:latin typeface="Calibri" pitchFamily="34" charset="0"/>
              </a:rPr>
              <a:t>packets together iff the next hop of each packet </a:t>
            </a:r>
          </a:p>
          <a:p>
            <a:pPr algn="ctr" eaLnBrk="0" hangingPunct="0">
              <a:defRPr/>
            </a:pPr>
            <a:r>
              <a:rPr lang="en-US" sz="2500">
                <a:solidFill>
                  <a:schemeClr val="bg1"/>
                </a:solidFill>
                <a:latin typeface="Calibri" pitchFamily="34" charset="0"/>
              </a:rPr>
              <a:t>already has the other </a:t>
            </a:r>
            <a:r>
              <a:rPr lang="en-US" sz="2500" b="1" i="1">
                <a:solidFill>
                  <a:schemeClr val="bg1"/>
                </a:solidFill>
                <a:latin typeface="Calibri" pitchFamily="34" charset="0"/>
                <a:cs typeface="Arial" pitchFamily="34" charset="0"/>
              </a:rPr>
              <a:t>n-1</a:t>
            </a:r>
            <a:r>
              <a:rPr lang="en-US" sz="2500">
                <a:solidFill>
                  <a:schemeClr val="bg1"/>
                </a:solidFill>
                <a:latin typeface="Calibri" pitchFamily="34" charset="0"/>
              </a:rPr>
              <a:t> packets apart from the one it wants</a:t>
            </a:r>
          </a:p>
        </p:txBody>
      </p:sp>
      <p:sp>
        <p:nvSpPr>
          <p:cNvPr id="28742" name="Title 1073153"/>
          <p:cNvSpPr>
            <a:spLocks noChangeArrowheads="1"/>
          </p:cNvSpPr>
          <p:nvPr/>
        </p:nvSpPr>
        <p:spPr bwMode="auto">
          <a:xfrm>
            <a:off x="228600" y="304800"/>
            <a:ext cx="8686800" cy="774700"/>
          </a:xfrm>
          <a:prstGeom prst="rect">
            <a:avLst/>
          </a:prstGeom>
          <a:noFill/>
          <a:ln w="9525">
            <a:noFill/>
            <a:miter lim="800000"/>
            <a:headEnd/>
            <a:tailEnd/>
          </a:ln>
        </p:spPr>
        <p:txBody>
          <a:bodyPr anchor="ctr"/>
          <a:lstStyle/>
          <a:p>
            <a:pPr algn="ctr"/>
            <a:r>
              <a:rPr lang="en-US" sz="4000" dirty="0">
                <a:solidFill>
                  <a:srgbClr val="0070C0"/>
                </a:solidFill>
                <a:latin typeface="Comic Sans MS" pitchFamily="66" charset="0"/>
              </a:rPr>
              <a:t>Which Packets to Code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Problem Formalization</a:t>
            </a:r>
            <a:endParaRPr lang="en-US" sz="4000" dirty="0"/>
          </a:p>
        </p:txBody>
      </p:sp>
      <p:sp>
        <p:nvSpPr>
          <p:cNvPr id="3" name="Content Placeholder 2"/>
          <p:cNvSpPr>
            <a:spLocks noGrp="1"/>
          </p:cNvSpPr>
          <p:nvPr>
            <p:ph idx="1"/>
          </p:nvPr>
        </p:nvSpPr>
        <p:spPr>
          <a:xfrm>
            <a:off x="152400" y="4038600"/>
            <a:ext cx="9372600" cy="2697163"/>
          </a:xfrm>
        </p:spPr>
        <p:txBody>
          <a:bodyPr>
            <a:noAutofit/>
          </a:bodyPr>
          <a:lstStyle/>
          <a:p>
            <a:pPr marL="236538" indent="-236538"/>
            <a:r>
              <a:rPr lang="en-US" sz="2800" dirty="0" smtClean="0"/>
              <a:t>Router has </a:t>
            </a:r>
            <a:r>
              <a:rPr lang="en-US" sz="2800" b="1" i="1" dirty="0" smtClean="0">
                <a:solidFill>
                  <a:srgbClr val="0000FF"/>
                </a:solidFill>
              </a:rPr>
              <a:t>n</a:t>
            </a:r>
            <a:r>
              <a:rPr lang="en-US" sz="2800" dirty="0" smtClean="0"/>
              <a:t> packets, each node has a different subset of these packets and needs a specific subset</a:t>
            </a:r>
          </a:p>
          <a:p>
            <a:pPr marL="236538" indent="-236538"/>
            <a:r>
              <a:rPr lang="en-US" sz="2800" dirty="0" smtClean="0"/>
              <a:t>Minimize number of transmissions subject to coding constraints</a:t>
            </a:r>
          </a:p>
          <a:p>
            <a:endParaRPr lang="en-US" sz="2800" dirty="0" smtClean="0"/>
          </a:p>
          <a:p>
            <a:endParaRPr lang="en-US" sz="2800" dirty="0"/>
          </a:p>
        </p:txBody>
      </p:sp>
      <p:grpSp>
        <p:nvGrpSpPr>
          <p:cNvPr id="4" name="Group 13"/>
          <p:cNvGrpSpPr>
            <a:grpSpLocks/>
          </p:cNvGrpSpPr>
          <p:nvPr/>
        </p:nvGrpSpPr>
        <p:grpSpPr bwMode="auto">
          <a:xfrm>
            <a:off x="3784600" y="760012"/>
            <a:ext cx="1298575" cy="407988"/>
            <a:chOff x="2146" y="1826"/>
            <a:chExt cx="839" cy="257"/>
          </a:xfrm>
        </p:grpSpPr>
        <p:sp>
          <p:nvSpPr>
            <p:cNvPr id="5"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dirty="0"/>
            </a:p>
          </p:txBody>
        </p:sp>
        <p:sp>
          <p:nvSpPr>
            <p:cNvPr id="6"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dirty="0"/>
            </a:p>
          </p:txBody>
        </p:sp>
        <p:sp>
          <p:nvSpPr>
            <p:cNvPr id="7"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dirty="0"/>
            </a:p>
          </p:txBody>
        </p:sp>
      </p:grpSp>
      <p:sp>
        <p:nvSpPr>
          <p:cNvPr id="8" name="Rectangle 1073205"/>
          <p:cNvSpPr>
            <a:spLocks noChangeArrowheads="1"/>
          </p:cNvSpPr>
          <p:nvPr/>
        </p:nvSpPr>
        <p:spPr bwMode="auto">
          <a:xfrm>
            <a:off x="4867275" y="825100"/>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9" name="Rectangle 1073206"/>
          <p:cNvSpPr>
            <a:spLocks noChangeArrowheads="1"/>
          </p:cNvSpPr>
          <p:nvPr/>
        </p:nvSpPr>
        <p:spPr bwMode="auto">
          <a:xfrm>
            <a:off x="4354513" y="817162"/>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useBgFill="1">
        <p:nvSpPr>
          <p:cNvPr id="10" name="Rectangle 1073207"/>
          <p:cNvSpPr>
            <a:spLocks noChangeArrowheads="1"/>
          </p:cNvSpPr>
          <p:nvPr/>
        </p:nvSpPr>
        <p:spPr bwMode="auto">
          <a:xfrm>
            <a:off x="4697413" y="820337"/>
            <a:ext cx="123825" cy="295275"/>
          </a:xfrm>
          <a:prstGeom prst="rect">
            <a:avLst/>
          </a:prstGeom>
          <a:ln w="9525">
            <a:noFill/>
            <a:miter lim="800000"/>
            <a:headEnd/>
            <a:tailEnd/>
          </a:ln>
        </p:spPr>
        <p:txBody>
          <a:bodyPr wrap="none" lIns="90488" tIns="44450" rIns="90488" bIns="44450" anchor="ctr"/>
          <a:lstStyle/>
          <a:p>
            <a:endParaRPr lang="en-US" dirty="0">
              <a:solidFill>
                <a:srgbClr val="000000"/>
              </a:solidFill>
            </a:endParaRPr>
          </a:p>
        </p:txBody>
      </p:sp>
      <p:sp>
        <p:nvSpPr>
          <p:cNvPr id="11" name="Rectangle 1073208"/>
          <p:cNvSpPr>
            <a:spLocks noChangeArrowheads="1"/>
          </p:cNvSpPr>
          <p:nvPr/>
        </p:nvSpPr>
        <p:spPr bwMode="auto">
          <a:xfrm>
            <a:off x="4521200" y="817162"/>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2" name="Rectangle 1360935"/>
          <p:cNvSpPr>
            <a:spLocks noChangeArrowheads="1"/>
          </p:cNvSpPr>
          <p:nvPr/>
        </p:nvSpPr>
        <p:spPr bwMode="auto">
          <a:xfrm>
            <a:off x="4695498" y="817162"/>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3" name="Oval 1073204"/>
          <p:cNvSpPr>
            <a:spLocks noChangeArrowheads="1"/>
          </p:cNvSpPr>
          <p:nvPr/>
        </p:nvSpPr>
        <p:spPr bwMode="auto">
          <a:xfrm>
            <a:off x="1438275" y="2665012"/>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14" name="Rectangle 1073214"/>
          <p:cNvSpPr>
            <a:spLocks noChangeArrowheads="1"/>
          </p:cNvSpPr>
          <p:nvPr/>
        </p:nvSpPr>
        <p:spPr bwMode="auto">
          <a:xfrm>
            <a:off x="2273300" y="2801537"/>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5" name="Rectangle 1073215"/>
          <p:cNvSpPr>
            <a:spLocks noChangeArrowheads="1"/>
          </p:cNvSpPr>
          <p:nvPr/>
        </p:nvSpPr>
        <p:spPr bwMode="auto">
          <a:xfrm>
            <a:off x="2087562" y="2795187"/>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6" name="Oval 1073203"/>
          <p:cNvSpPr>
            <a:spLocks noChangeArrowheads="1"/>
          </p:cNvSpPr>
          <p:nvPr/>
        </p:nvSpPr>
        <p:spPr bwMode="auto">
          <a:xfrm>
            <a:off x="3810000" y="3041250"/>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17" name="Rectangle 1073209"/>
          <p:cNvSpPr>
            <a:spLocks noChangeArrowheads="1"/>
          </p:cNvSpPr>
          <p:nvPr/>
        </p:nvSpPr>
        <p:spPr bwMode="auto">
          <a:xfrm>
            <a:off x="4338637" y="3201587"/>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8" name="Rectangle 1073210"/>
          <p:cNvSpPr>
            <a:spLocks noChangeArrowheads="1"/>
          </p:cNvSpPr>
          <p:nvPr/>
        </p:nvSpPr>
        <p:spPr bwMode="auto">
          <a:xfrm>
            <a:off x="4168775" y="3196825"/>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9" name="Rectangle 1073211"/>
          <p:cNvSpPr>
            <a:spLocks noChangeArrowheads="1"/>
          </p:cNvSpPr>
          <p:nvPr/>
        </p:nvSpPr>
        <p:spPr bwMode="auto">
          <a:xfrm>
            <a:off x="3992562" y="319365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0" name="Oval 1073202"/>
          <p:cNvSpPr>
            <a:spLocks noChangeArrowheads="1"/>
          </p:cNvSpPr>
          <p:nvPr/>
        </p:nvSpPr>
        <p:spPr bwMode="auto">
          <a:xfrm>
            <a:off x="6248400" y="2736449"/>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21" name="Rectangle 1073212"/>
          <p:cNvSpPr>
            <a:spLocks noChangeArrowheads="1"/>
          </p:cNvSpPr>
          <p:nvPr/>
        </p:nvSpPr>
        <p:spPr bwMode="auto">
          <a:xfrm>
            <a:off x="6386512" y="2876149"/>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2" name="Rectangle 1073213"/>
          <p:cNvSpPr>
            <a:spLocks noChangeArrowheads="1"/>
          </p:cNvSpPr>
          <p:nvPr/>
        </p:nvSpPr>
        <p:spPr bwMode="auto">
          <a:xfrm>
            <a:off x="6553200" y="2876149"/>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3" name="Shape 1344523"/>
          <p:cNvSpPr>
            <a:spLocks/>
          </p:cNvSpPr>
          <p:nvPr/>
        </p:nvSpPr>
        <p:spPr bwMode="auto">
          <a:xfrm rot="7996492">
            <a:off x="4127838" y="891465"/>
            <a:ext cx="796502" cy="841426"/>
          </a:xfrm>
          <a:custGeom>
            <a:avLst/>
            <a:gdLst>
              <a:gd name="T0" fmla="*/ 0 w 21600"/>
              <a:gd name="T1" fmla="*/ 0 h 27701"/>
              <a:gd name="T2" fmla="*/ 564967 w 21600"/>
              <a:gd name="T3" fmla="*/ 755650 h 27701"/>
              <a:gd name="T4" fmla="*/ 0 w 21600"/>
              <a:gd name="T5" fmla="*/ 589222 h 27701"/>
              <a:gd name="T6" fmla="*/ 0 60000 65536"/>
              <a:gd name="T7" fmla="*/ 0 60000 65536"/>
              <a:gd name="T8" fmla="*/ 0 60000 65536"/>
              <a:gd name="T9" fmla="*/ 0 w 21600"/>
              <a:gd name="T10" fmla="*/ 0 h 27701"/>
              <a:gd name="T11" fmla="*/ 0 w 21600"/>
              <a:gd name="T12" fmla="*/ 0 h 27701"/>
            </a:gdLst>
            <a:ahLst/>
            <a:cxnLst>
              <a:cxn ang="T6">
                <a:pos x="T0" y="T1"/>
              </a:cxn>
              <a:cxn ang="T7">
                <a:pos x="T2" y="T3"/>
              </a:cxn>
              <a:cxn ang="T8">
                <a:pos x="T4" y="T5"/>
              </a:cxn>
            </a:cxnLst>
            <a:rect l="T9" t="T10" r="T11" b="T12"/>
            <a:pathLst>
              <a:path w="21600" h="27701" fill="none" extrusionOk="0">
                <a:moveTo>
                  <a:pt x="-1" y="0"/>
                </a:moveTo>
                <a:cubicBezTo>
                  <a:pt x="11929" y="0"/>
                  <a:pt x="21600" y="9670"/>
                  <a:pt x="21600" y="21600"/>
                </a:cubicBezTo>
                <a:cubicBezTo>
                  <a:pt x="21600" y="23665"/>
                  <a:pt x="21303" y="25719"/>
                  <a:pt x="20720" y="27701"/>
                </a:cubicBezTo>
              </a:path>
              <a:path w="21600" h="27701" stroke="0" extrusionOk="0">
                <a:moveTo>
                  <a:pt x="-1" y="0"/>
                </a:moveTo>
                <a:cubicBezTo>
                  <a:pt x="11929" y="0"/>
                  <a:pt x="21600" y="9670"/>
                  <a:pt x="21600" y="21600"/>
                </a:cubicBezTo>
                <a:cubicBezTo>
                  <a:pt x="21600" y="23665"/>
                  <a:pt x="21303" y="25719"/>
                  <a:pt x="20720" y="27701"/>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24" name="Shape 1344526"/>
          <p:cNvSpPr>
            <a:spLocks/>
          </p:cNvSpPr>
          <p:nvPr/>
        </p:nvSpPr>
        <p:spPr bwMode="auto">
          <a:xfrm rot="7996492">
            <a:off x="3827900" y="716896"/>
            <a:ext cx="1488477" cy="1528652"/>
          </a:xfrm>
          <a:custGeom>
            <a:avLst/>
            <a:gdLst>
              <a:gd name="T0" fmla="*/ 0 w 21600"/>
              <a:gd name="T1" fmla="*/ 0 h 27422"/>
              <a:gd name="T2" fmla="*/ 1004406 w 21600"/>
              <a:gd name="T3" fmla="*/ 1309688 h 27422"/>
              <a:gd name="T4" fmla="*/ 0 w 21600"/>
              <a:gd name="T5" fmla="*/ 1031626 h 27422"/>
              <a:gd name="T6" fmla="*/ 0 60000 65536"/>
              <a:gd name="T7" fmla="*/ 0 60000 65536"/>
              <a:gd name="T8" fmla="*/ 0 60000 65536"/>
              <a:gd name="T9" fmla="*/ 0 w 21600"/>
              <a:gd name="T10" fmla="*/ 0 h 27422"/>
              <a:gd name="T11" fmla="*/ 0 w 21600"/>
              <a:gd name="T12" fmla="*/ 0 h 27422"/>
            </a:gdLst>
            <a:ahLst/>
            <a:cxnLst>
              <a:cxn ang="T6">
                <a:pos x="T0" y="T1"/>
              </a:cxn>
              <a:cxn ang="T7">
                <a:pos x="T2" y="T3"/>
              </a:cxn>
              <a:cxn ang="T8">
                <a:pos x="T4" y="T5"/>
              </a:cxn>
            </a:cxnLst>
            <a:rect l="T9" t="T10" r="T11" b="T12"/>
            <a:pathLst>
              <a:path w="21600" h="27422" fill="none" extrusionOk="0">
                <a:moveTo>
                  <a:pt x="-1" y="0"/>
                </a:moveTo>
                <a:cubicBezTo>
                  <a:pt x="11929" y="0"/>
                  <a:pt x="21600" y="9670"/>
                  <a:pt x="21600" y="21600"/>
                </a:cubicBezTo>
                <a:cubicBezTo>
                  <a:pt x="21600" y="23567"/>
                  <a:pt x="21331" y="25526"/>
                  <a:pt x="20800" y="27421"/>
                </a:cubicBezTo>
              </a:path>
              <a:path w="21600" h="27422" stroke="0" extrusionOk="0">
                <a:moveTo>
                  <a:pt x="-1" y="0"/>
                </a:moveTo>
                <a:cubicBezTo>
                  <a:pt x="11929" y="0"/>
                  <a:pt x="21600" y="9670"/>
                  <a:pt x="21600" y="21600"/>
                </a:cubicBezTo>
                <a:cubicBezTo>
                  <a:pt x="21600" y="23567"/>
                  <a:pt x="21331" y="25526"/>
                  <a:pt x="20800" y="27421"/>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25" name="Shape 1344527"/>
          <p:cNvSpPr>
            <a:spLocks/>
          </p:cNvSpPr>
          <p:nvPr/>
        </p:nvSpPr>
        <p:spPr bwMode="auto">
          <a:xfrm rot="7996492">
            <a:off x="3443550" y="315456"/>
            <a:ext cx="2409299" cy="2336615"/>
          </a:xfrm>
          <a:custGeom>
            <a:avLst/>
            <a:gdLst>
              <a:gd name="T0" fmla="*/ 0 w 21600"/>
              <a:gd name="T1" fmla="*/ 0 h 29547"/>
              <a:gd name="T2" fmla="*/ 1524868 w 21600"/>
              <a:gd name="T3" fmla="*/ 1890712 h 29547"/>
              <a:gd name="T4" fmla="*/ 0 w 21600"/>
              <a:gd name="T5" fmla="*/ 1382184 h 29547"/>
              <a:gd name="T6" fmla="*/ 0 60000 65536"/>
              <a:gd name="T7" fmla="*/ 0 60000 65536"/>
              <a:gd name="T8" fmla="*/ 0 60000 65536"/>
              <a:gd name="T9" fmla="*/ 0 w 21600"/>
              <a:gd name="T10" fmla="*/ 0 h 29547"/>
              <a:gd name="T11" fmla="*/ 0 w 21600"/>
              <a:gd name="T12" fmla="*/ 0 h 29547"/>
            </a:gdLst>
            <a:ahLst/>
            <a:cxnLst>
              <a:cxn ang="T6">
                <a:pos x="T0" y="T1"/>
              </a:cxn>
              <a:cxn ang="T7">
                <a:pos x="T2" y="T3"/>
              </a:cxn>
              <a:cxn ang="T8">
                <a:pos x="T4" y="T5"/>
              </a:cxn>
            </a:cxnLst>
            <a:rect l="T9" t="T10" r="T11" b="T12"/>
            <a:pathLst>
              <a:path w="21600" h="29547" fill="none" extrusionOk="0">
                <a:moveTo>
                  <a:pt x="-1" y="0"/>
                </a:moveTo>
                <a:cubicBezTo>
                  <a:pt x="11929" y="0"/>
                  <a:pt x="21600" y="9670"/>
                  <a:pt x="21600" y="21600"/>
                </a:cubicBezTo>
                <a:cubicBezTo>
                  <a:pt x="21600" y="24320"/>
                  <a:pt x="21085" y="27017"/>
                  <a:pt x="20084" y="29546"/>
                </a:cubicBezTo>
              </a:path>
              <a:path w="21600" h="29547" stroke="0" extrusionOk="0">
                <a:moveTo>
                  <a:pt x="-1" y="0"/>
                </a:moveTo>
                <a:cubicBezTo>
                  <a:pt x="11929" y="0"/>
                  <a:pt x="21600" y="9670"/>
                  <a:pt x="21600" y="21600"/>
                </a:cubicBezTo>
                <a:cubicBezTo>
                  <a:pt x="21600" y="24320"/>
                  <a:pt x="21085" y="27017"/>
                  <a:pt x="20084" y="29546"/>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26" name="Shape 1344528"/>
          <p:cNvSpPr>
            <a:spLocks/>
          </p:cNvSpPr>
          <p:nvPr/>
        </p:nvSpPr>
        <p:spPr bwMode="auto">
          <a:xfrm rot="7996492">
            <a:off x="3112791" y="127516"/>
            <a:ext cx="2842221" cy="3080268"/>
          </a:xfrm>
          <a:custGeom>
            <a:avLst/>
            <a:gdLst>
              <a:gd name="T0" fmla="*/ 0 w 25341"/>
              <a:gd name="T1" fmla="*/ 24552 h 32356"/>
              <a:gd name="T2" fmla="*/ 1920284 w 25341"/>
              <a:gd name="T3" fmla="*/ 2436812 h 32356"/>
              <a:gd name="T4" fmla="*/ 319663 w 25341"/>
              <a:gd name="T5" fmla="*/ 1626751 h 32356"/>
              <a:gd name="T6" fmla="*/ 0 60000 65536"/>
              <a:gd name="T7" fmla="*/ 0 60000 65536"/>
              <a:gd name="T8" fmla="*/ 0 60000 65536"/>
              <a:gd name="T9" fmla="*/ 0 w 25341"/>
              <a:gd name="T10" fmla="*/ 0 h 32356"/>
              <a:gd name="T11" fmla="*/ 0 w 25341"/>
              <a:gd name="T12" fmla="*/ 0 h 32356"/>
            </a:gdLst>
            <a:ahLst/>
            <a:cxnLst>
              <a:cxn ang="T6">
                <a:pos x="T0" y="T1"/>
              </a:cxn>
              <a:cxn ang="T7">
                <a:pos x="T2" y="T3"/>
              </a:cxn>
              <a:cxn ang="T8">
                <a:pos x="T4" y="T5"/>
              </a:cxn>
            </a:cxnLst>
            <a:rect l="T9" t="T10" r="T11" b="T12"/>
            <a:pathLst>
              <a:path w="25341" h="32356" fill="none" extrusionOk="0">
                <a:moveTo>
                  <a:pt x="0" y="326"/>
                </a:moveTo>
                <a:cubicBezTo>
                  <a:pt x="1235" y="109"/>
                  <a:pt x="2486" y="-1"/>
                  <a:pt x="3741" y="0"/>
                </a:cubicBezTo>
                <a:cubicBezTo>
                  <a:pt x="15670" y="0"/>
                  <a:pt x="25341" y="9670"/>
                  <a:pt x="25341" y="21600"/>
                </a:cubicBezTo>
                <a:cubicBezTo>
                  <a:pt x="25341" y="25374"/>
                  <a:pt x="24352" y="29082"/>
                  <a:pt x="22472" y="32355"/>
                </a:cubicBezTo>
              </a:path>
              <a:path w="25341" h="32356" stroke="0" extrusionOk="0">
                <a:moveTo>
                  <a:pt x="0" y="326"/>
                </a:moveTo>
                <a:cubicBezTo>
                  <a:pt x="1235" y="109"/>
                  <a:pt x="2486" y="-1"/>
                  <a:pt x="3741" y="0"/>
                </a:cubicBezTo>
                <a:cubicBezTo>
                  <a:pt x="15670" y="0"/>
                  <a:pt x="25341" y="9670"/>
                  <a:pt x="25341" y="21600"/>
                </a:cubicBezTo>
                <a:cubicBezTo>
                  <a:pt x="25341" y="25374"/>
                  <a:pt x="24352" y="29082"/>
                  <a:pt x="22472" y="32355"/>
                </a:cubicBezTo>
                <a:lnTo>
                  <a:pt x="3741"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27" name="TextBox 26"/>
          <p:cNvSpPr txBox="1"/>
          <p:nvPr/>
        </p:nvSpPr>
        <p:spPr>
          <a:xfrm>
            <a:off x="5205665" y="666484"/>
            <a:ext cx="1195135" cy="523220"/>
          </a:xfrm>
          <a:prstGeom prst="rect">
            <a:avLst/>
          </a:prstGeom>
          <a:noFill/>
        </p:spPr>
        <p:txBody>
          <a:bodyPr wrap="none" rtlCol="0">
            <a:spAutoFit/>
          </a:bodyPr>
          <a:lstStyle/>
          <a:p>
            <a:r>
              <a:rPr lang="en-US" sz="2800" b="1" dirty="0" smtClean="0"/>
              <a:t>Router</a:t>
            </a:r>
            <a:endParaRPr lang="en-US" sz="2800" b="1" dirty="0"/>
          </a:p>
        </p:txBody>
      </p:sp>
      <p:sp>
        <p:nvSpPr>
          <p:cNvPr id="29" name="Straight Connector 102"/>
          <p:cNvSpPr>
            <a:spLocks noChangeShapeType="1"/>
          </p:cNvSpPr>
          <p:nvPr/>
        </p:nvSpPr>
        <p:spPr bwMode="auto">
          <a:xfrm>
            <a:off x="4692444" y="1233947"/>
            <a:ext cx="1752599" cy="1447801"/>
          </a:xfrm>
          <a:prstGeom prst="line">
            <a:avLst/>
          </a:prstGeom>
          <a:noFill/>
          <a:ln w="44450" algn="ctr">
            <a:solidFill>
              <a:srgbClr val="FF0000"/>
            </a:solidFill>
            <a:prstDash val="dash"/>
            <a:round/>
            <a:headEnd/>
            <a:tailEnd type="triangle" w="lg" len="lg"/>
          </a:ln>
        </p:spPr>
        <p:txBody>
          <a:bodyPr lIns="90488" tIns="44450" rIns="90488" bIns="44450"/>
          <a:lstStyle/>
          <a:p>
            <a:endParaRPr lang="en-US" dirty="0"/>
          </a:p>
        </p:txBody>
      </p:sp>
      <p:sp>
        <p:nvSpPr>
          <p:cNvPr id="30" name="Straight Connector 101"/>
          <p:cNvSpPr>
            <a:spLocks noChangeShapeType="1"/>
          </p:cNvSpPr>
          <p:nvPr/>
        </p:nvSpPr>
        <p:spPr bwMode="auto">
          <a:xfrm flipH="1">
            <a:off x="4419600" y="1295401"/>
            <a:ext cx="152401" cy="1676400"/>
          </a:xfrm>
          <a:prstGeom prst="line">
            <a:avLst/>
          </a:prstGeom>
          <a:noFill/>
          <a:ln w="44450" algn="ctr">
            <a:solidFill>
              <a:srgbClr val="006C31"/>
            </a:solidFill>
            <a:prstDash val="dash"/>
            <a:round/>
            <a:headEnd/>
            <a:tailEnd type="triangle" w="lg" len="lg"/>
          </a:ln>
        </p:spPr>
        <p:txBody>
          <a:bodyPr lIns="90488" tIns="44450" rIns="90488" bIns="44450"/>
          <a:lstStyle/>
          <a:p>
            <a:endParaRPr lang="en-US" dirty="0"/>
          </a:p>
        </p:txBody>
      </p:sp>
      <p:sp>
        <p:nvSpPr>
          <p:cNvPr id="31" name="Straight Connector 100"/>
          <p:cNvSpPr>
            <a:spLocks noChangeShapeType="1"/>
          </p:cNvSpPr>
          <p:nvPr/>
        </p:nvSpPr>
        <p:spPr bwMode="auto">
          <a:xfrm flipH="1">
            <a:off x="2467896" y="1219200"/>
            <a:ext cx="1981200" cy="1447799"/>
          </a:xfrm>
          <a:prstGeom prst="line">
            <a:avLst/>
          </a:prstGeom>
          <a:noFill/>
          <a:ln w="44450" algn="ctr">
            <a:solidFill>
              <a:srgbClr val="EEE800"/>
            </a:solidFill>
            <a:prstDash val="dash"/>
            <a:round/>
            <a:headEnd/>
            <a:tailEnd type="triangle" w="lg" len="lg"/>
          </a:ln>
        </p:spPr>
        <p:txBody>
          <a:bodyPr lIns="90488" tIns="44450" rIns="90488" bIns="44450"/>
          <a:lstStyle/>
          <a:p>
            <a:endParaRPr lang="en-US" dirty="0"/>
          </a:p>
        </p:txBody>
      </p:sp>
      <p:sp>
        <p:nvSpPr>
          <p:cNvPr id="32" name="Straight Connector 100"/>
          <p:cNvSpPr>
            <a:spLocks noChangeShapeType="1"/>
          </p:cNvSpPr>
          <p:nvPr/>
        </p:nvSpPr>
        <p:spPr bwMode="auto">
          <a:xfrm flipH="1">
            <a:off x="2209800" y="1143000"/>
            <a:ext cx="1981200" cy="1447799"/>
          </a:xfrm>
          <a:prstGeom prst="line">
            <a:avLst/>
          </a:prstGeom>
          <a:noFill/>
          <a:ln w="44450" algn="ctr">
            <a:solidFill>
              <a:srgbClr val="0000FF"/>
            </a:solidFill>
            <a:prstDash val="dash"/>
            <a:round/>
            <a:headEnd/>
            <a:tailEnd type="triangle" w="lg" len="lg"/>
          </a:ln>
        </p:spPr>
        <p:txBody>
          <a:bodyPr lIns="90488" tIns="44450" rIns="90488" bIns="44450"/>
          <a:lstStyle/>
          <a:p>
            <a:endParaRPr lang="en-US" dirty="0"/>
          </a:p>
        </p:txBody>
      </p:sp>
      <p:sp>
        <p:nvSpPr>
          <p:cNvPr id="33" name="TextBox 32"/>
          <p:cNvSpPr txBox="1"/>
          <p:nvPr/>
        </p:nvSpPr>
        <p:spPr>
          <a:xfrm>
            <a:off x="5926392" y="2789904"/>
            <a:ext cx="402674" cy="523220"/>
          </a:xfrm>
          <a:prstGeom prst="rect">
            <a:avLst/>
          </a:prstGeom>
          <a:noFill/>
        </p:spPr>
        <p:txBody>
          <a:bodyPr wrap="none" rtlCol="0">
            <a:spAutoFit/>
          </a:bodyPr>
          <a:lstStyle/>
          <a:p>
            <a:r>
              <a:rPr lang="en-US" sz="2800" b="1" dirty="0" smtClean="0"/>
              <a:t>A</a:t>
            </a:r>
            <a:endParaRPr lang="en-US" sz="2800" b="1" dirty="0"/>
          </a:p>
        </p:txBody>
      </p:sp>
      <p:sp>
        <p:nvSpPr>
          <p:cNvPr id="34" name="TextBox 33"/>
          <p:cNvSpPr txBox="1"/>
          <p:nvPr/>
        </p:nvSpPr>
        <p:spPr>
          <a:xfrm>
            <a:off x="3487992" y="3072928"/>
            <a:ext cx="386644" cy="523220"/>
          </a:xfrm>
          <a:prstGeom prst="rect">
            <a:avLst/>
          </a:prstGeom>
          <a:noFill/>
        </p:spPr>
        <p:txBody>
          <a:bodyPr wrap="none" rtlCol="0">
            <a:spAutoFit/>
          </a:bodyPr>
          <a:lstStyle/>
          <a:p>
            <a:r>
              <a:rPr lang="en-US" sz="2800" b="1" dirty="0" smtClean="0"/>
              <a:t>B</a:t>
            </a:r>
            <a:endParaRPr lang="en-US" sz="2800" b="1" dirty="0"/>
          </a:p>
        </p:txBody>
      </p:sp>
      <p:sp>
        <p:nvSpPr>
          <p:cNvPr id="35" name="TextBox 34"/>
          <p:cNvSpPr txBox="1"/>
          <p:nvPr/>
        </p:nvSpPr>
        <p:spPr>
          <a:xfrm>
            <a:off x="1066800" y="2681748"/>
            <a:ext cx="375424" cy="523220"/>
          </a:xfrm>
          <a:prstGeom prst="rect">
            <a:avLst/>
          </a:prstGeom>
          <a:noFill/>
        </p:spPr>
        <p:txBody>
          <a:bodyPr wrap="none" rtlCol="0">
            <a:spAutoFit/>
          </a:bodyPr>
          <a:lstStyle/>
          <a:p>
            <a:r>
              <a:rPr lang="en-US" sz="2800" b="1" dirty="0" smtClean="0"/>
              <a:t>C</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Solution Intuition</a:t>
            </a:r>
            <a:endParaRPr lang="en-US" dirty="0"/>
          </a:p>
        </p:txBody>
      </p:sp>
      <p:sp>
        <p:nvSpPr>
          <p:cNvPr id="3" name="Content Placeholder 2"/>
          <p:cNvSpPr>
            <a:spLocks noGrp="1"/>
          </p:cNvSpPr>
          <p:nvPr>
            <p:ph idx="1"/>
          </p:nvPr>
        </p:nvSpPr>
        <p:spPr>
          <a:xfrm>
            <a:off x="152400" y="777766"/>
            <a:ext cx="8686800" cy="1371600"/>
          </a:xfrm>
        </p:spPr>
        <p:txBody>
          <a:bodyPr>
            <a:noAutofit/>
          </a:bodyPr>
          <a:lstStyle/>
          <a:p>
            <a:r>
              <a:rPr lang="en-US" dirty="0" smtClean="0"/>
              <a:t>Virtual graph: Each packet is a v</a:t>
            </a:r>
            <a:r>
              <a:rPr lang="en-US" dirty="0" smtClean="0">
                <a:sym typeface="Wingdings" pitchFamily="2" charset="2"/>
              </a:rPr>
              <a:t>ertex, edge if corresponding packets can be coded together</a:t>
            </a:r>
          </a:p>
        </p:txBody>
      </p:sp>
      <p:sp>
        <p:nvSpPr>
          <p:cNvPr id="34" name="Right Arrow 33"/>
          <p:cNvSpPr/>
          <p:nvPr/>
        </p:nvSpPr>
        <p:spPr>
          <a:xfrm>
            <a:off x="4267200" y="33534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6"/>
          <p:cNvGrpSpPr/>
          <p:nvPr/>
        </p:nvGrpSpPr>
        <p:grpSpPr>
          <a:xfrm>
            <a:off x="381000" y="2438400"/>
            <a:ext cx="3595140" cy="2151620"/>
            <a:chOff x="381000" y="2298590"/>
            <a:chExt cx="3595140" cy="2151620"/>
          </a:xfrm>
        </p:grpSpPr>
        <p:grpSp>
          <p:nvGrpSpPr>
            <p:cNvPr id="5" name="Group 32"/>
            <p:cNvGrpSpPr/>
            <p:nvPr/>
          </p:nvGrpSpPr>
          <p:grpSpPr>
            <a:xfrm>
              <a:off x="381000" y="2299282"/>
              <a:ext cx="3595140" cy="2150928"/>
              <a:chOff x="294672" y="2649672"/>
              <a:chExt cx="6496653" cy="2989128"/>
            </a:xfrm>
          </p:grpSpPr>
          <p:grpSp>
            <p:nvGrpSpPr>
              <p:cNvPr id="33" name="Group 13"/>
              <p:cNvGrpSpPr>
                <a:grpSpLocks/>
              </p:cNvGrpSpPr>
              <p:nvPr/>
            </p:nvGrpSpPr>
            <p:grpSpPr bwMode="auto">
              <a:xfrm>
                <a:off x="3175000" y="2743200"/>
                <a:ext cx="1298575" cy="407988"/>
                <a:chOff x="2146" y="1826"/>
                <a:chExt cx="839" cy="257"/>
              </a:xfrm>
            </p:grpSpPr>
            <p:sp>
              <p:nvSpPr>
                <p:cNvPr id="6"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dirty="0"/>
                </a:p>
              </p:txBody>
            </p:sp>
            <p:sp>
              <p:nvSpPr>
                <p:cNvPr id="7"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dirty="0"/>
                </a:p>
              </p:txBody>
            </p:sp>
            <p:sp>
              <p:nvSpPr>
                <p:cNvPr id="8"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dirty="0"/>
                </a:p>
              </p:txBody>
            </p:sp>
          </p:grpSp>
          <p:sp>
            <p:nvSpPr>
              <p:cNvPr id="9" name="Rectangle 1073205"/>
              <p:cNvSpPr>
                <a:spLocks noChangeArrowheads="1"/>
              </p:cNvSpPr>
              <p:nvPr/>
            </p:nvSpPr>
            <p:spPr bwMode="auto">
              <a:xfrm>
                <a:off x="4257675" y="280828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0" name="Rectangle 1073206"/>
              <p:cNvSpPr>
                <a:spLocks noChangeArrowheads="1"/>
              </p:cNvSpPr>
              <p:nvPr/>
            </p:nvSpPr>
            <p:spPr bwMode="auto">
              <a:xfrm>
                <a:off x="3744913" y="280035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useBgFill="1">
            <p:nvSpPr>
              <p:cNvPr id="11" name="Rectangle 1073207"/>
              <p:cNvSpPr>
                <a:spLocks noChangeArrowheads="1"/>
              </p:cNvSpPr>
              <p:nvPr/>
            </p:nvSpPr>
            <p:spPr bwMode="auto">
              <a:xfrm>
                <a:off x="4087813" y="2803525"/>
                <a:ext cx="123825" cy="295275"/>
              </a:xfrm>
              <a:prstGeom prst="rect">
                <a:avLst/>
              </a:prstGeom>
              <a:ln w="9525">
                <a:noFill/>
                <a:miter lim="800000"/>
                <a:headEnd/>
                <a:tailEnd/>
              </a:ln>
            </p:spPr>
            <p:txBody>
              <a:bodyPr wrap="none" lIns="90488" tIns="44450" rIns="90488" bIns="44450" anchor="ctr"/>
              <a:lstStyle/>
              <a:p>
                <a:endParaRPr lang="en-US" dirty="0">
                  <a:solidFill>
                    <a:srgbClr val="000000"/>
                  </a:solidFill>
                </a:endParaRPr>
              </a:p>
            </p:txBody>
          </p:sp>
          <p:sp>
            <p:nvSpPr>
              <p:cNvPr id="12" name="Rectangle 1073208"/>
              <p:cNvSpPr>
                <a:spLocks noChangeArrowheads="1"/>
              </p:cNvSpPr>
              <p:nvPr/>
            </p:nvSpPr>
            <p:spPr bwMode="auto">
              <a:xfrm>
                <a:off x="3911600" y="280035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3" name="Rectangle 1360935"/>
              <p:cNvSpPr>
                <a:spLocks noChangeArrowheads="1"/>
              </p:cNvSpPr>
              <p:nvPr/>
            </p:nvSpPr>
            <p:spPr bwMode="auto">
              <a:xfrm>
                <a:off x="4085898" y="280035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4" name="Oval 1073204"/>
              <p:cNvSpPr>
                <a:spLocks noChangeArrowheads="1"/>
              </p:cNvSpPr>
              <p:nvPr/>
            </p:nvSpPr>
            <p:spPr bwMode="auto">
              <a:xfrm>
                <a:off x="828675" y="46482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15" name="Rectangle 1073214"/>
              <p:cNvSpPr>
                <a:spLocks noChangeArrowheads="1"/>
              </p:cNvSpPr>
              <p:nvPr/>
            </p:nvSpPr>
            <p:spPr bwMode="auto">
              <a:xfrm>
                <a:off x="1168901" y="4784724"/>
                <a:ext cx="123826"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6" name="Rectangle 1073215"/>
              <p:cNvSpPr>
                <a:spLocks noChangeArrowheads="1"/>
              </p:cNvSpPr>
              <p:nvPr/>
            </p:nvSpPr>
            <p:spPr bwMode="auto">
              <a:xfrm>
                <a:off x="983164" y="4778375"/>
                <a:ext cx="123826"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7" name="Oval 1073203"/>
              <p:cNvSpPr>
                <a:spLocks noChangeArrowheads="1"/>
              </p:cNvSpPr>
              <p:nvPr/>
            </p:nvSpPr>
            <p:spPr bwMode="auto">
              <a:xfrm>
                <a:off x="3200400" y="50244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18" name="Rectangle 1073209"/>
              <p:cNvSpPr>
                <a:spLocks noChangeArrowheads="1"/>
              </p:cNvSpPr>
              <p:nvPr/>
            </p:nvSpPr>
            <p:spPr bwMode="auto">
              <a:xfrm>
                <a:off x="3729037" y="51847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9" name="Rectangle 1073210"/>
              <p:cNvSpPr>
                <a:spLocks noChangeArrowheads="1"/>
              </p:cNvSpPr>
              <p:nvPr/>
            </p:nvSpPr>
            <p:spPr bwMode="auto">
              <a:xfrm>
                <a:off x="3559175" y="51800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0" name="Rectangle 1073211"/>
              <p:cNvSpPr>
                <a:spLocks noChangeArrowheads="1"/>
              </p:cNvSpPr>
              <p:nvPr/>
            </p:nvSpPr>
            <p:spPr bwMode="auto">
              <a:xfrm>
                <a:off x="3382962" y="51768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1" name="Oval 1073202"/>
              <p:cNvSpPr>
                <a:spLocks noChangeArrowheads="1"/>
              </p:cNvSpPr>
              <p:nvPr/>
            </p:nvSpPr>
            <p:spPr bwMode="auto">
              <a:xfrm>
                <a:off x="5638800" y="4719637"/>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22" name="Rectangle 1073212"/>
              <p:cNvSpPr>
                <a:spLocks noChangeArrowheads="1"/>
              </p:cNvSpPr>
              <p:nvPr/>
            </p:nvSpPr>
            <p:spPr bwMode="auto">
              <a:xfrm>
                <a:off x="5776912" y="4859337"/>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3" name="Rectangle 1073213"/>
              <p:cNvSpPr>
                <a:spLocks noChangeArrowheads="1"/>
              </p:cNvSpPr>
              <p:nvPr/>
            </p:nvSpPr>
            <p:spPr bwMode="auto">
              <a:xfrm>
                <a:off x="5943600" y="4859337"/>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4" name="Shape 1344523"/>
              <p:cNvSpPr>
                <a:spLocks/>
              </p:cNvSpPr>
              <p:nvPr/>
            </p:nvSpPr>
            <p:spPr bwMode="auto">
              <a:xfrm rot="7996492">
                <a:off x="3518238" y="2874653"/>
                <a:ext cx="796502" cy="841426"/>
              </a:xfrm>
              <a:custGeom>
                <a:avLst/>
                <a:gdLst>
                  <a:gd name="T0" fmla="*/ 0 w 21600"/>
                  <a:gd name="T1" fmla="*/ 0 h 27701"/>
                  <a:gd name="T2" fmla="*/ 564967 w 21600"/>
                  <a:gd name="T3" fmla="*/ 755650 h 27701"/>
                  <a:gd name="T4" fmla="*/ 0 w 21600"/>
                  <a:gd name="T5" fmla="*/ 589222 h 27701"/>
                  <a:gd name="T6" fmla="*/ 0 60000 65536"/>
                  <a:gd name="T7" fmla="*/ 0 60000 65536"/>
                  <a:gd name="T8" fmla="*/ 0 60000 65536"/>
                  <a:gd name="T9" fmla="*/ 0 w 21600"/>
                  <a:gd name="T10" fmla="*/ 0 h 27701"/>
                  <a:gd name="T11" fmla="*/ 0 w 21600"/>
                  <a:gd name="T12" fmla="*/ 0 h 27701"/>
                </a:gdLst>
                <a:ahLst/>
                <a:cxnLst>
                  <a:cxn ang="T6">
                    <a:pos x="T0" y="T1"/>
                  </a:cxn>
                  <a:cxn ang="T7">
                    <a:pos x="T2" y="T3"/>
                  </a:cxn>
                  <a:cxn ang="T8">
                    <a:pos x="T4" y="T5"/>
                  </a:cxn>
                </a:cxnLst>
                <a:rect l="T9" t="T10" r="T11" b="T12"/>
                <a:pathLst>
                  <a:path w="21600" h="27701" fill="none" extrusionOk="0">
                    <a:moveTo>
                      <a:pt x="-1" y="0"/>
                    </a:moveTo>
                    <a:cubicBezTo>
                      <a:pt x="11929" y="0"/>
                      <a:pt x="21600" y="9670"/>
                      <a:pt x="21600" y="21600"/>
                    </a:cubicBezTo>
                    <a:cubicBezTo>
                      <a:pt x="21600" y="23665"/>
                      <a:pt x="21303" y="25719"/>
                      <a:pt x="20720" y="27701"/>
                    </a:cubicBezTo>
                  </a:path>
                  <a:path w="21600" h="27701" stroke="0" extrusionOk="0">
                    <a:moveTo>
                      <a:pt x="-1" y="0"/>
                    </a:moveTo>
                    <a:cubicBezTo>
                      <a:pt x="11929" y="0"/>
                      <a:pt x="21600" y="9670"/>
                      <a:pt x="21600" y="21600"/>
                    </a:cubicBezTo>
                    <a:cubicBezTo>
                      <a:pt x="21600" y="23665"/>
                      <a:pt x="21303" y="25719"/>
                      <a:pt x="20720" y="27701"/>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25" name="TextBox 24"/>
              <p:cNvSpPr txBox="1"/>
              <p:nvPr/>
            </p:nvSpPr>
            <p:spPr>
              <a:xfrm>
                <a:off x="4596065" y="2649672"/>
                <a:ext cx="1195135" cy="523220"/>
              </a:xfrm>
              <a:prstGeom prst="rect">
                <a:avLst/>
              </a:prstGeom>
              <a:noFill/>
            </p:spPr>
            <p:txBody>
              <a:bodyPr wrap="none" rtlCol="0">
                <a:spAutoFit/>
              </a:bodyPr>
              <a:lstStyle/>
              <a:p>
                <a:r>
                  <a:rPr lang="en-US" sz="2800" b="1" dirty="0" smtClean="0"/>
                  <a:t>Router</a:t>
                </a:r>
                <a:endParaRPr lang="en-US" sz="2800" b="1" dirty="0"/>
              </a:p>
            </p:txBody>
          </p:sp>
          <p:sp>
            <p:nvSpPr>
              <p:cNvPr id="26" name="Straight Connector 102"/>
              <p:cNvSpPr>
                <a:spLocks noChangeShapeType="1"/>
              </p:cNvSpPr>
              <p:nvPr/>
            </p:nvSpPr>
            <p:spPr bwMode="auto">
              <a:xfrm>
                <a:off x="4082844" y="3217135"/>
                <a:ext cx="1752599" cy="1447801"/>
              </a:xfrm>
              <a:prstGeom prst="line">
                <a:avLst/>
              </a:prstGeom>
              <a:noFill/>
              <a:ln w="44450" algn="ctr">
                <a:solidFill>
                  <a:srgbClr val="FF0000"/>
                </a:solidFill>
                <a:prstDash val="dash"/>
                <a:round/>
                <a:headEnd/>
                <a:tailEnd type="triangle" w="lg" len="lg"/>
              </a:ln>
            </p:spPr>
            <p:txBody>
              <a:bodyPr lIns="90488" tIns="44450" rIns="90488" bIns="44450"/>
              <a:lstStyle/>
              <a:p>
                <a:endParaRPr lang="en-US" dirty="0"/>
              </a:p>
            </p:txBody>
          </p:sp>
          <p:sp>
            <p:nvSpPr>
              <p:cNvPr id="27" name="Straight Connector 101"/>
              <p:cNvSpPr>
                <a:spLocks noChangeShapeType="1"/>
              </p:cNvSpPr>
              <p:nvPr/>
            </p:nvSpPr>
            <p:spPr bwMode="auto">
              <a:xfrm flipH="1">
                <a:off x="3810000" y="3278589"/>
                <a:ext cx="152401" cy="1676400"/>
              </a:xfrm>
              <a:prstGeom prst="line">
                <a:avLst/>
              </a:prstGeom>
              <a:noFill/>
              <a:ln w="44450" algn="ctr">
                <a:solidFill>
                  <a:srgbClr val="006C31"/>
                </a:solidFill>
                <a:prstDash val="dash"/>
                <a:round/>
                <a:headEnd/>
                <a:tailEnd type="triangle" w="lg" len="lg"/>
              </a:ln>
            </p:spPr>
            <p:txBody>
              <a:bodyPr lIns="90488" tIns="44450" rIns="90488" bIns="44450"/>
              <a:lstStyle/>
              <a:p>
                <a:endParaRPr lang="en-US" dirty="0"/>
              </a:p>
            </p:txBody>
          </p:sp>
          <p:sp>
            <p:nvSpPr>
              <p:cNvPr id="28" name="Straight Connector 100"/>
              <p:cNvSpPr>
                <a:spLocks noChangeShapeType="1"/>
              </p:cNvSpPr>
              <p:nvPr/>
            </p:nvSpPr>
            <p:spPr bwMode="auto">
              <a:xfrm flipH="1">
                <a:off x="1858296" y="3202388"/>
                <a:ext cx="1981200" cy="1447799"/>
              </a:xfrm>
              <a:prstGeom prst="line">
                <a:avLst/>
              </a:prstGeom>
              <a:noFill/>
              <a:ln w="44450" algn="ctr">
                <a:solidFill>
                  <a:srgbClr val="EEE800"/>
                </a:solidFill>
                <a:prstDash val="dash"/>
                <a:round/>
                <a:headEnd/>
                <a:tailEnd type="triangle" w="lg" len="lg"/>
              </a:ln>
            </p:spPr>
            <p:txBody>
              <a:bodyPr lIns="90488" tIns="44450" rIns="90488" bIns="44450"/>
              <a:lstStyle/>
              <a:p>
                <a:endParaRPr lang="en-US" dirty="0"/>
              </a:p>
            </p:txBody>
          </p:sp>
          <p:sp>
            <p:nvSpPr>
              <p:cNvPr id="29" name="Straight Connector 100"/>
              <p:cNvSpPr>
                <a:spLocks noChangeShapeType="1"/>
              </p:cNvSpPr>
              <p:nvPr/>
            </p:nvSpPr>
            <p:spPr bwMode="auto">
              <a:xfrm flipH="1">
                <a:off x="1600200" y="3126188"/>
                <a:ext cx="1981200" cy="1447799"/>
              </a:xfrm>
              <a:prstGeom prst="line">
                <a:avLst/>
              </a:prstGeom>
              <a:noFill/>
              <a:ln w="44450" algn="ctr">
                <a:solidFill>
                  <a:srgbClr val="0000FF"/>
                </a:solidFill>
                <a:prstDash val="dash"/>
                <a:round/>
                <a:headEnd/>
                <a:tailEnd type="triangle" w="lg" len="lg"/>
              </a:ln>
            </p:spPr>
            <p:txBody>
              <a:bodyPr lIns="90488" tIns="44450" rIns="90488" bIns="44450"/>
              <a:lstStyle/>
              <a:p>
                <a:endParaRPr lang="en-US" dirty="0"/>
              </a:p>
            </p:txBody>
          </p:sp>
          <p:sp>
            <p:nvSpPr>
              <p:cNvPr id="30" name="TextBox 29"/>
              <p:cNvSpPr txBox="1"/>
              <p:nvPr/>
            </p:nvSpPr>
            <p:spPr>
              <a:xfrm>
                <a:off x="5045913" y="4668935"/>
                <a:ext cx="402674" cy="523221"/>
              </a:xfrm>
              <a:prstGeom prst="rect">
                <a:avLst/>
              </a:prstGeom>
              <a:noFill/>
            </p:spPr>
            <p:txBody>
              <a:bodyPr wrap="none" rtlCol="0">
                <a:spAutoFit/>
              </a:bodyPr>
              <a:lstStyle/>
              <a:p>
                <a:r>
                  <a:rPr lang="en-US" sz="2800" b="1" dirty="0" smtClean="0"/>
                  <a:t>A</a:t>
                </a:r>
                <a:endParaRPr lang="en-US" sz="2800" b="1" dirty="0"/>
              </a:p>
            </p:txBody>
          </p:sp>
          <p:sp>
            <p:nvSpPr>
              <p:cNvPr id="31" name="TextBox 30"/>
              <p:cNvSpPr txBox="1"/>
              <p:nvPr/>
            </p:nvSpPr>
            <p:spPr>
              <a:xfrm>
                <a:off x="2661689" y="4951958"/>
                <a:ext cx="386643" cy="523221"/>
              </a:xfrm>
              <a:prstGeom prst="rect">
                <a:avLst/>
              </a:prstGeom>
              <a:noFill/>
            </p:spPr>
            <p:txBody>
              <a:bodyPr wrap="none" rtlCol="0">
                <a:spAutoFit/>
              </a:bodyPr>
              <a:lstStyle/>
              <a:p>
                <a:r>
                  <a:rPr lang="en-US" sz="2800" b="1" dirty="0" smtClean="0"/>
                  <a:t>B</a:t>
                </a:r>
                <a:endParaRPr lang="en-US" sz="2800" b="1" dirty="0"/>
              </a:p>
            </p:txBody>
          </p:sp>
          <p:sp>
            <p:nvSpPr>
              <p:cNvPr id="32" name="TextBox 31"/>
              <p:cNvSpPr txBox="1"/>
              <p:nvPr/>
            </p:nvSpPr>
            <p:spPr>
              <a:xfrm>
                <a:off x="294672" y="4602441"/>
                <a:ext cx="375423" cy="523221"/>
              </a:xfrm>
              <a:prstGeom prst="rect">
                <a:avLst/>
              </a:prstGeom>
              <a:noFill/>
            </p:spPr>
            <p:txBody>
              <a:bodyPr wrap="none" rtlCol="0">
                <a:spAutoFit/>
              </a:bodyPr>
              <a:lstStyle/>
              <a:p>
                <a:r>
                  <a:rPr lang="en-US" sz="2800" b="1" dirty="0" smtClean="0"/>
                  <a:t>C</a:t>
                </a:r>
                <a:endParaRPr lang="en-US" sz="2800" b="1" dirty="0"/>
              </a:p>
            </p:txBody>
          </p:sp>
        </p:grpSp>
        <p:sp>
          <p:nvSpPr>
            <p:cNvPr id="35" name="Shape 1344526"/>
            <p:cNvSpPr>
              <a:spLocks/>
            </p:cNvSpPr>
            <p:nvPr/>
          </p:nvSpPr>
          <p:spPr bwMode="auto">
            <a:xfrm rot="7996492">
              <a:off x="1926083" y="2433621"/>
              <a:ext cx="855111" cy="884269"/>
            </a:xfrm>
            <a:custGeom>
              <a:avLst/>
              <a:gdLst>
                <a:gd name="T0" fmla="*/ 0 w 21600"/>
                <a:gd name="T1" fmla="*/ 0 h 27422"/>
                <a:gd name="T2" fmla="*/ 1004406 w 21600"/>
                <a:gd name="T3" fmla="*/ 1309688 h 27422"/>
                <a:gd name="T4" fmla="*/ 0 w 21600"/>
                <a:gd name="T5" fmla="*/ 1031626 h 27422"/>
                <a:gd name="T6" fmla="*/ 0 60000 65536"/>
                <a:gd name="T7" fmla="*/ 0 60000 65536"/>
                <a:gd name="T8" fmla="*/ 0 60000 65536"/>
                <a:gd name="T9" fmla="*/ 0 w 21600"/>
                <a:gd name="T10" fmla="*/ 0 h 27422"/>
                <a:gd name="T11" fmla="*/ 0 w 21600"/>
                <a:gd name="T12" fmla="*/ 0 h 27422"/>
              </a:gdLst>
              <a:ahLst/>
              <a:cxnLst>
                <a:cxn ang="T6">
                  <a:pos x="T0" y="T1"/>
                </a:cxn>
                <a:cxn ang="T7">
                  <a:pos x="T2" y="T3"/>
                </a:cxn>
                <a:cxn ang="T8">
                  <a:pos x="T4" y="T5"/>
                </a:cxn>
              </a:cxnLst>
              <a:rect l="T9" t="T10" r="T11" b="T12"/>
              <a:pathLst>
                <a:path w="21600" h="27422" fill="none" extrusionOk="0">
                  <a:moveTo>
                    <a:pt x="-1" y="0"/>
                  </a:moveTo>
                  <a:cubicBezTo>
                    <a:pt x="11929" y="0"/>
                    <a:pt x="21600" y="9670"/>
                    <a:pt x="21600" y="21600"/>
                  </a:cubicBezTo>
                  <a:cubicBezTo>
                    <a:pt x="21600" y="23567"/>
                    <a:pt x="21331" y="25526"/>
                    <a:pt x="20800" y="27421"/>
                  </a:cubicBezTo>
                </a:path>
                <a:path w="21600" h="27422" stroke="0" extrusionOk="0">
                  <a:moveTo>
                    <a:pt x="-1" y="0"/>
                  </a:moveTo>
                  <a:cubicBezTo>
                    <a:pt x="11929" y="0"/>
                    <a:pt x="21600" y="9670"/>
                    <a:pt x="21600" y="21600"/>
                  </a:cubicBezTo>
                  <a:cubicBezTo>
                    <a:pt x="21600" y="23567"/>
                    <a:pt x="21331" y="25526"/>
                    <a:pt x="20800" y="27421"/>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36" name="Shape 1344527"/>
            <p:cNvSpPr>
              <a:spLocks/>
            </p:cNvSpPr>
            <p:nvPr/>
          </p:nvSpPr>
          <p:spPr bwMode="auto">
            <a:xfrm rot="7996492">
              <a:off x="1670950" y="2367700"/>
              <a:ext cx="1372212" cy="1233991"/>
            </a:xfrm>
            <a:custGeom>
              <a:avLst/>
              <a:gdLst>
                <a:gd name="T0" fmla="*/ 0 w 21600"/>
                <a:gd name="T1" fmla="*/ 0 h 29547"/>
                <a:gd name="T2" fmla="*/ 1524868 w 21600"/>
                <a:gd name="T3" fmla="*/ 1890712 h 29547"/>
                <a:gd name="T4" fmla="*/ 0 w 21600"/>
                <a:gd name="T5" fmla="*/ 1382184 h 29547"/>
                <a:gd name="T6" fmla="*/ 0 60000 65536"/>
                <a:gd name="T7" fmla="*/ 0 60000 65536"/>
                <a:gd name="T8" fmla="*/ 0 60000 65536"/>
                <a:gd name="T9" fmla="*/ 0 w 21600"/>
                <a:gd name="T10" fmla="*/ 0 h 29547"/>
                <a:gd name="T11" fmla="*/ 0 w 21600"/>
                <a:gd name="T12" fmla="*/ 0 h 29547"/>
              </a:gdLst>
              <a:ahLst/>
              <a:cxnLst>
                <a:cxn ang="T6">
                  <a:pos x="T0" y="T1"/>
                </a:cxn>
                <a:cxn ang="T7">
                  <a:pos x="T2" y="T3"/>
                </a:cxn>
                <a:cxn ang="T8">
                  <a:pos x="T4" y="T5"/>
                </a:cxn>
              </a:cxnLst>
              <a:rect l="T9" t="T10" r="T11" b="T12"/>
              <a:pathLst>
                <a:path w="21600" h="29547" fill="none" extrusionOk="0">
                  <a:moveTo>
                    <a:pt x="-1" y="0"/>
                  </a:moveTo>
                  <a:cubicBezTo>
                    <a:pt x="11929" y="0"/>
                    <a:pt x="21600" y="9670"/>
                    <a:pt x="21600" y="21600"/>
                  </a:cubicBezTo>
                  <a:cubicBezTo>
                    <a:pt x="21600" y="24320"/>
                    <a:pt x="21085" y="27017"/>
                    <a:pt x="20084" y="29546"/>
                  </a:cubicBezTo>
                </a:path>
                <a:path w="21600" h="29547" stroke="0" extrusionOk="0">
                  <a:moveTo>
                    <a:pt x="-1" y="0"/>
                  </a:moveTo>
                  <a:cubicBezTo>
                    <a:pt x="11929" y="0"/>
                    <a:pt x="21600" y="9670"/>
                    <a:pt x="21600" y="21600"/>
                  </a:cubicBezTo>
                  <a:cubicBezTo>
                    <a:pt x="21600" y="24320"/>
                    <a:pt x="21085" y="27017"/>
                    <a:pt x="20084" y="29546"/>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37" name="Shape 1344528"/>
            <p:cNvSpPr>
              <a:spLocks/>
            </p:cNvSpPr>
            <p:nvPr/>
          </p:nvSpPr>
          <p:spPr bwMode="auto">
            <a:xfrm rot="7996492">
              <a:off x="1487425" y="2311818"/>
              <a:ext cx="1597148" cy="1636039"/>
            </a:xfrm>
            <a:custGeom>
              <a:avLst/>
              <a:gdLst>
                <a:gd name="T0" fmla="*/ 0 w 25341"/>
                <a:gd name="T1" fmla="*/ 24552 h 32356"/>
                <a:gd name="T2" fmla="*/ 1920284 w 25341"/>
                <a:gd name="T3" fmla="*/ 2436812 h 32356"/>
                <a:gd name="T4" fmla="*/ 319663 w 25341"/>
                <a:gd name="T5" fmla="*/ 1626751 h 32356"/>
                <a:gd name="T6" fmla="*/ 0 60000 65536"/>
                <a:gd name="T7" fmla="*/ 0 60000 65536"/>
                <a:gd name="T8" fmla="*/ 0 60000 65536"/>
                <a:gd name="T9" fmla="*/ 0 w 25341"/>
                <a:gd name="T10" fmla="*/ 0 h 32356"/>
                <a:gd name="T11" fmla="*/ 0 w 25341"/>
                <a:gd name="T12" fmla="*/ 0 h 32356"/>
              </a:gdLst>
              <a:ahLst/>
              <a:cxnLst>
                <a:cxn ang="T6">
                  <a:pos x="T0" y="T1"/>
                </a:cxn>
                <a:cxn ang="T7">
                  <a:pos x="T2" y="T3"/>
                </a:cxn>
                <a:cxn ang="T8">
                  <a:pos x="T4" y="T5"/>
                </a:cxn>
              </a:cxnLst>
              <a:rect l="T9" t="T10" r="T11" b="T12"/>
              <a:pathLst>
                <a:path w="25341" h="32356" fill="none" extrusionOk="0">
                  <a:moveTo>
                    <a:pt x="0" y="326"/>
                  </a:moveTo>
                  <a:cubicBezTo>
                    <a:pt x="1235" y="109"/>
                    <a:pt x="2486" y="-1"/>
                    <a:pt x="3741" y="0"/>
                  </a:cubicBezTo>
                  <a:cubicBezTo>
                    <a:pt x="15670" y="0"/>
                    <a:pt x="25341" y="9670"/>
                    <a:pt x="25341" y="21600"/>
                  </a:cubicBezTo>
                  <a:cubicBezTo>
                    <a:pt x="25341" y="25374"/>
                    <a:pt x="24352" y="29082"/>
                    <a:pt x="22472" y="32355"/>
                  </a:cubicBezTo>
                </a:path>
                <a:path w="25341" h="32356" stroke="0" extrusionOk="0">
                  <a:moveTo>
                    <a:pt x="0" y="326"/>
                  </a:moveTo>
                  <a:cubicBezTo>
                    <a:pt x="1235" y="109"/>
                    <a:pt x="2486" y="-1"/>
                    <a:pt x="3741" y="0"/>
                  </a:cubicBezTo>
                  <a:cubicBezTo>
                    <a:pt x="15670" y="0"/>
                    <a:pt x="25341" y="9670"/>
                    <a:pt x="25341" y="21600"/>
                  </a:cubicBezTo>
                  <a:cubicBezTo>
                    <a:pt x="25341" y="25374"/>
                    <a:pt x="24352" y="29082"/>
                    <a:pt x="22472" y="32355"/>
                  </a:cubicBezTo>
                  <a:lnTo>
                    <a:pt x="3741"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grpSp>
      <p:sp>
        <p:nvSpPr>
          <p:cNvPr id="38" name="Oval 37"/>
          <p:cNvSpPr/>
          <p:nvPr/>
        </p:nvSpPr>
        <p:spPr>
          <a:xfrm>
            <a:off x="5867400" y="247310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867400" y="395213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543800" y="396262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74834" y="1873468"/>
            <a:ext cx="3389967" cy="523220"/>
          </a:xfrm>
          <a:prstGeom prst="rect">
            <a:avLst/>
          </a:prstGeom>
          <a:noFill/>
        </p:spPr>
        <p:txBody>
          <a:bodyPr wrap="none" rtlCol="0">
            <a:spAutoFit/>
          </a:bodyPr>
          <a:lstStyle/>
          <a:p>
            <a:r>
              <a:rPr lang="en-US" sz="2800" b="1" i="1" dirty="0" smtClean="0"/>
              <a:t>COPE coding problem</a:t>
            </a:r>
            <a:endParaRPr lang="en-US" sz="2800" b="1" i="1" dirty="0"/>
          </a:p>
        </p:txBody>
      </p:sp>
      <p:sp>
        <p:nvSpPr>
          <p:cNvPr id="65" name="TextBox 64"/>
          <p:cNvSpPr txBox="1"/>
          <p:nvPr/>
        </p:nvSpPr>
        <p:spPr>
          <a:xfrm>
            <a:off x="5887049" y="1883974"/>
            <a:ext cx="2190151" cy="523220"/>
          </a:xfrm>
          <a:prstGeom prst="rect">
            <a:avLst/>
          </a:prstGeom>
          <a:noFill/>
        </p:spPr>
        <p:txBody>
          <a:bodyPr wrap="none" rtlCol="0">
            <a:spAutoFit/>
          </a:bodyPr>
          <a:lstStyle/>
          <a:p>
            <a:r>
              <a:rPr lang="en-US" sz="2800" b="1" i="1" dirty="0" smtClean="0"/>
              <a:t>Virtual Graph</a:t>
            </a:r>
            <a:endParaRPr lang="en-US" sz="2800" b="1" i="1" dirty="0"/>
          </a:p>
        </p:txBody>
      </p:sp>
      <p:sp>
        <p:nvSpPr>
          <p:cNvPr id="69" name="Oval 68"/>
          <p:cNvSpPr/>
          <p:nvPr/>
        </p:nvSpPr>
        <p:spPr>
          <a:xfrm>
            <a:off x="7543800" y="245439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073205"/>
          <p:cNvSpPr>
            <a:spLocks noChangeArrowheads="1"/>
          </p:cNvSpPr>
          <p:nvPr/>
        </p:nvSpPr>
        <p:spPr bwMode="auto">
          <a:xfrm>
            <a:off x="6032935" y="2575392"/>
            <a:ext cx="109728" cy="27432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72" name="Rectangle 1073206"/>
          <p:cNvSpPr>
            <a:spLocks noChangeArrowheads="1"/>
          </p:cNvSpPr>
          <p:nvPr/>
        </p:nvSpPr>
        <p:spPr bwMode="auto">
          <a:xfrm>
            <a:off x="7727732" y="4041588"/>
            <a:ext cx="109728" cy="274320"/>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73" name="Rectangle 1073208"/>
          <p:cNvSpPr>
            <a:spLocks noChangeArrowheads="1"/>
          </p:cNvSpPr>
          <p:nvPr/>
        </p:nvSpPr>
        <p:spPr bwMode="auto">
          <a:xfrm>
            <a:off x="6035566" y="4038958"/>
            <a:ext cx="109728" cy="274320"/>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74" name="Rectangle 1360935"/>
          <p:cNvSpPr>
            <a:spLocks noChangeArrowheads="1"/>
          </p:cNvSpPr>
          <p:nvPr/>
        </p:nvSpPr>
        <p:spPr bwMode="auto">
          <a:xfrm>
            <a:off x="7719642" y="2559267"/>
            <a:ext cx="109728" cy="27432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cxnSp>
        <p:nvCxnSpPr>
          <p:cNvPr id="76" name="Straight Connector 75"/>
          <p:cNvCxnSpPr>
            <a:stCxn id="38" idx="6"/>
            <a:endCxn id="40" idx="1"/>
          </p:cNvCxnSpPr>
          <p:nvPr/>
        </p:nvCxnSpPr>
        <p:spPr>
          <a:xfrm>
            <a:off x="6324600" y="2701708"/>
            <a:ext cx="1286155" cy="1327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8" idx="4"/>
            <a:endCxn id="39" idx="0"/>
          </p:cNvCxnSpPr>
          <p:nvPr/>
        </p:nvCxnSpPr>
        <p:spPr>
          <a:xfrm rot="5400000">
            <a:off x="5585085" y="3441223"/>
            <a:ext cx="102183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7276457" y="3421487"/>
            <a:ext cx="102183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0" idx="2"/>
          </p:cNvCxnSpPr>
          <p:nvPr/>
        </p:nvCxnSpPr>
        <p:spPr>
          <a:xfrm rot="10800000">
            <a:off x="6323012" y="4191001"/>
            <a:ext cx="1220788" cy="2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animBg="1"/>
      <p:bldP spid="38" grpId="0" animBg="1"/>
      <p:bldP spid="39" grpId="0" animBg="1"/>
      <p:bldP spid="40" grpId="0" animBg="1"/>
      <p:bldP spid="64" grpId="0"/>
      <p:bldP spid="65" grpId="0"/>
      <p:bldP spid="69" grpId="0" animBg="1"/>
      <p:bldP spid="71" grpId="0" animBg="1"/>
      <p:bldP spid="72" grpId="0" animBg="1"/>
      <p:bldP spid="73" grpId="0" animBg="1"/>
      <p:bldP spid="7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Solution Intuition</a:t>
            </a:r>
            <a:endParaRPr lang="en-US" dirty="0"/>
          </a:p>
        </p:txBody>
      </p:sp>
      <p:sp>
        <p:nvSpPr>
          <p:cNvPr id="3" name="Content Placeholder 2"/>
          <p:cNvSpPr>
            <a:spLocks noGrp="1"/>
          </p:cNvSpPr>
          <p:nvPr>
            <p:ph idx="1"/>
          </p:nvPr>
        </p:nvSpPr>
        <p:spPr>
          <a:xfrm>
            <a:off x="152400" y="777766"/>
            <a:ext cx="8686800" cy="1371600"/>
          </a:xfrm>
        </p:spPr>
        <p:txBody>
          <a:bodyPr>
            <a:noAutofit/>
          </a:bodyPr>
          <a:lstStyle/>
          <a:p>
            <a:r>
              <a:rPr lang="en-US" dirty="0" smtClean="0"/>
              <a:t>Virtual graph: Each packet is a v</a:t>
            </a:r>
            <a:r>
              <a:rPr lang="en-US" dirty="0" smtClean="0">
                <a:sym typeface="Wingdings" pitchFamily="2" charset="2"/>
              </a:rPr>
              <a:t>ertex, edge if corresponding packets can be coded together</a:t>
            </a:r>
          </a:p>
        </p:txBody>
      </p:sp>
      <p:sp>
        <p:nvSpPr>
          <p:cNvPr id="34" name="Right Arrow 33"/>
          <p:cNvSpPr/>
          <p:nvPr/>
        </p:nvSpPr>
        <p:spPr>
          <a:xfrm>
            <a:off x="4267200" y="33534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6"/>
          <p:cNvGrpSpPr/>
          <p:nvPr/>
        </p:nvGrpSpPr>
        <p:grpSpPr>
          <a:xfrm>
            <a:off x="381000" y="2438400"/>
            <a:ext cx="3595140" cy="2151620"/>
            <a:chOff x="381000" y="2298590"/>
            <a:chExt cx="3595140" cy="2151620"/>
          </a:xfrm>
        </p:grpSpPr>
        <p:grpSp>
          <p:nvGrpSpPr>
            <p:cNvPr id="5" name="Group 32"/>
            <p:cNvGrpSpPr/>
            <p:nvPr/>
          </p:nvGrpSpPr>
          <p:grpSpPr>
            <a:xfrm>
              <a:off x="381000" y="2299282"/>
              <a:ext cx="3595140" cy="2150928"/>
              <a:chOff x="294672" y="2649672"/>
              <a:chExt cx="6496653" cy="2989128"/>
            </a:xfrm>
          </p:grpSpPr>
          <p:grpSp>
            <p:nvGrpSpPr>
              <p:cNvPr id="33" name="Group 13"/>
              <p:cNvGrpSpPr>
                <a:grpSpLocks/>
              </p:cNvGrpSpPr>
              <p:nvPr/>
            </p:nvGrpSpPr>
            <p:grpSpPr bwMode="auto">
              <a:xfrm>
                <a:off x="3175000" y="2743200"/>
                <a:ext cx="1298575" cy="407988"/>
                <a:chOff x="2146" y="1826"/>
                <a:chExt cx="839" cy="257"/>
              </a:xfrm>
            </p:grpSpPr>
            <p:sp>
              <p:nvSpPr>
                <p:cNvPr id="6" name="Straight Connector 1073165"/>
                <p:cNvSpPr>
                  <a:spLocks noChangeShapeType="1"/>
                </p:cNvSpPr>
                <p:nvPr/>
              </p:nvSpPr>
              <p:spPr bwMode="auto">
                <a:xfrm>
                  <a:off x="2149" y="1826"/>
                  <a:ext cx="836" cy="0"/>
                </a:xfrm>
                <a:prstGeom prst="line">
                  <a:avLst/>
                </a:prstGeom>
                <a:noFill/>
                <a:ln w="25400" algn="ctr">
                  <a:solidFill>
                    <a:schemeClr val="tx1"/>
                  </a:solidFill>
                  <a:round/>
                  <a:headEnd/>
                  <a:tailEnd/>
                </a:ln>
              </p:spPr>
              <p:txBody>
                <a:bodyPr lIns="90488" tIns="44450" rIns="90488" bIns="44450"/>
                <a:lstStyle/>
                <a:p>
                  <a:endParaRPr lang="en-US" dirty="0"/>
                </a:p>
              </p:txBody>
            </p:sp>
            <p:sp>
              <p:nvSpPr>
                <p:cNvPr id="7" name="Straight Connector 1073166"/>
                <p:cNvSpPr>
                  <a:spLocks noChangeShapeType="1"/>
                </p:cNvSpPr>
                <p:nvPr/>
              </p:nvSpPr>
              <p:spPr bwMode="auto">
                <a:xfrm>
                  <a:off x="2146" y="2083"/>
                  <a:ext cx="836" cy="0"/>
                </a:xfrm>
                <a:prstGeom prst="line">
                  <a:avLst/>
                </a:prstGeom>
                <a:noFill/>
                <a:ln w="25400" algn="ctr">
                  <a:solidFill>
                    <a:schemeClr val="tx1"/>
                  </a:solidFill>
                  <a:round/>
                  <a:headEnd/>
                  <a:tailEnd/>
                </a:ln>
              </p:spPr>
              <p:txBody>
                <a:bodyPr lIns="90488" tIns="44450" rIns="90488" bIns="44450"/>
                <a:lstStyle/>
                <a:p>
                  <a:endParaRPr lang="en-US" dirty="0"/>
                </a:p>
              </p:txBody>
            </p:sp>
            <p:sp>
              <p:nvSpPr>
                <p:cNvPr id="8" name="Straight Connector 1073167"/>
                <p:cNvSpPr>
                  <a:spLocks noChangeShapeType="1"/>
                </p:cNvSpPr>
                <p:nvPr/>
              </p:nvSpPr>
              <p:spPr bwMode="auto">
                <a:xfrm flipV="1">
                  <a:off x="2965" y="1827"/>
                  <a:ext cx="0" cy="246"/>
                </a:xfrm>
                <a:prstGeom prst="line">
                  <a:avLst/>
                </a:prstGeom>
                <a:noFill/>
                <a:ln w="25400" algn="ctr">
                  <a:solidFill>
                    <a:schemeClr val="tx1"/>
                  </a:solidFill>
                  <a:round/>
                  <a:headEnd/>
                  <a:tailEnd/>
                </a:ln>
              </p:spPr>
              <p:txBody>
                <a:bodyPr lIns="90488" tIns="44450" rIns="90488" bIns="44450"/>
                <a:lstStyle/>
                <a:p>
                  <a:endParaRPr lang="en-US" dirty="0"/>
                </a:p>
              </p:txBody>
            </p:sp>
          </p:grpSp>
          <p:sp>
            <p:nvSpPr>
              <p:cNvPr id="9" name="Rectangle 1073205"/>
              <p:cNvSpPr>
                <a:spLocks noChangeArrowheads="1"/>
              </p:cNvSpPr>
              <p:nvPr/>
            </p:nvSpPr>
            <p:spPr bwMode="auto">
              <a:xfrm>
                <a:off x="4257675" y="2808288"/>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0" name="Rectangle 1073206"/>
              <p:cNvSpPr>
                <a:spLocks noChangeArrowheads="1"/>
              </p:cNvSpPr>
              <p:nvPr/>
            </p:nvSpPr>
            <p:spPr bwMode="auto">
              <a:xfrm>
                <a:off x="3744913" y="2800350"/>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useBgFill="1">
            <p:nvSpPr>
              <p:cNvPr id="11" name="Rectangle 1073207"/>
              <p:cNvSpPr>
                <a:spLocks noChangeArrowheads="1"/>
              </p:cNvSpPr>
              <p:nvPr/>
            </p:nvSpPr>
            <p:spPr bwMode="auto">
              <a:xfrm>
                <a:off x="4087813" y="2803525"/>
                <a:ext cx="123825" cy="295275"/>
              </a:xfrm>
              <a:prstGeom prst="rect">
                <a:avLst/>
              </a:prstGeom>
              <a:ln w="9525">
                <a:noFill/>
                <a:miter lim="800000"/>
                <a:headEnd/>
                <a:tailEnd/>
              </a:ln>
            </p:spPr>
            <p:txBody>
              <a:bodyPr wrap="none" lIns="90488" tIns="44450" rIns="90488" bIns="44450" anchor="ctr"/>
              <a:lstStyle/>
              <a:p>
                <a:endParaRPr lang="en-US" dirty="0">
                  <a:solidFill>
                    <a:srgbClr val="000000"/>
                  </a:solidFill>
                </a:endParaRPr>
              </a:p>
            </p:txBody>
          </p:sp>
          <p:sp>
            <p:nvSpPr>
              <p:cNvPr id="12" name="Rectangle 1073208"/>
              <p:cNvSpPr>
                <a:spLocks noChangeArrowheads="1"/>
              </p:cNvSpPr>
              <p:nvPr/>
            </p:nvSpPr>
            <p:spPr bwMode="auto">
              <a:xfrm>
                <a:off x="3911600" y="2800350"/>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3" name="Rectangle 1360935"/>
              <p:cNvSpPr>
                <a:spLocks noChangeArrowheads="1"/>
              </p:cNvSpPr>
              <p:nvPr/>
            </p:nvSpPr>
            <p:spPr bwMode="auto">
              <a:xfrm>
                <a:off x="4085898" y="2800350"/>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4" name="Oval 1073204"/>
              <p:cNvSpPr>
                <a:spLocks noChangeArrowheads="1"/>
              </p:cNvSpPr>
              <p:nvPr/>
            </p:nvSpPr>
            <p:spPr bwMode="auto">
              <a:xfrm>
                <a:off x="828675" y="4648200"/>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15" name="Rectangle 1073214"/>
              <p:cNvSpPr>
                <a:spLocks noChangeArrowheads="1"/>
              </p:cNvSpPr>
              <p:nvPr/>
            </p:nvSpPr>
            <p:spPr bwMode="auto">
              <a:xfrm>
                <a:off x="1168901" y="4784724"/>
                <a:ext cx="123826"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6" name="Rectangle 1073215"/>
              <p:cNvSpPr>
                <a:spLocks noChangeArrowheads="1"/>
              </p:cNvSpPr>
              <p:nvPr/>
            </p:nvSpPr>
            <p:spPr bwMode="auto">
              <a:xfrm>
                <a:off x="983164" y="4778375"/>
                <a:ext cx="123826"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7" name="Oval 1073203"/>
              <p:cNvSpPr>
                <a:spLocks noChangeArrowheads="1"/>
              </p:cNvSpPr>
              <p:nvPr/>
            </p:nvSpPr>
            <p:spPr bwMode="auto">
              <a:xfrm>
                <a:off x="3200400" y="5024438"/>
                <a:ext cx="1152525" cy="614362"/>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18" name="Rectangle 1073209"/>
              <p:cNvSpPr>
                <a:spLocks noChangeArrowheads="1"/>
              </p:cNvSpPr>
              <p:nvPr/>
            </p:nvSpPr>
            <p:spPr bwMode="auto">
              <a:xfrm>
                <a:off x="3729037" y="5184775"/>
                <a:ext cx="123825" cy="295275"/>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19" name="Rectangle 1073210"/>
              <p:cNvSpPr>
                <a:spLocks noChangeArrowheads="1"/>
              </p:cNvSpPr>
              <p:nvPr/>
            </p:nvSpPr>
            <p:spPr bwMode="auto">
              <a:xfrm>
                <a:off x="3559175" y="5180013"/>
                <a:ext cx="123825" cy="295275"/>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0" name="Rectangle 1073211"/>
              <p:cNvSpPr>
                <a:spLocks noChangeArrowheads="1"/>
              </p:cNvSpPr>
              <p:nvPr/>
            </p:nvSpPr>
            <p:spPr bwMode="auto">
              <a:xfrm>
                <a:off x="3382962" y="5176838"/>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1" name="Oval 1073202"/>
              <p:cNvSpPr>
                <a:spLocks noChangeArrowheads="1"/>
              </p:cNvSpPr>
              <p:nvPr/>
            </p:nvSpPr>
            <p:spPr bwMode="auto">
              <a:xfrm>
                <a:off x="5638800" y="4719637"/>
                <a:ext cx="1152525" cy="614363"/>
              </a:xfrm>
              <a:prstGeom prst="ellipse">
                <a:avLst/>
              </a:prstGeom>
              <a:noFill/>
              <a:ln w="9525" algn="ctr">
                <a:solidFill>
                  <a:schemeClr val="tx1"/>
                </a:solidFill>
                <a:round/>
                <a:headEnd/>
                <a:tailEnd/>
              </a:ln>
            </p:spPr>
            <p:txBody>
              <a:bodyPr wrap="none" lIns="90488" tIns="44450" rIns="90488" bIns="44450" anchor="ctr"/>
              <a:lstStyle/>
              <a:p>
                <a:endParaRPr lang="en-US" dirty="0">
                  <a:solidFill>
                    <a:srgbClr val="000000"/>
                  </a:solidFill>
                </a:endParaRPr>
              </a:p>
            </p:txBody>
          </p:sp>
          <p:sp>
            <p:nvSpPr>
              <p:cNvPr id="22" name="Rectangle 1073212"/>
              <p:cNvSpPr>
                <a:spLocks noChangeArrowheads="1"/>
              </p:cNvSpPr>
              <p:nvPr/>
            </p:nvSpPr>
            <p:spPr bwMode="auto">
              <a:xfrm>
                <a:off x="5776912" y="4859337"/>
                <a:ext cx="123825" cy="295275"/>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3" name="Rectangle 1073213"/>
              <p:cNvSpPr>
                <a:spLocks noChangeArrowheads="1"/>
              </p:cNvSpPr>
              <p:nvPr/>
            </p:nvSpPr>
            <p:spPr bwMode="auto">
              <a:xfrm>
                <a:off x="5943600" y="4859337"/>
                <a:ext cx="123825" cy="295275"/>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24" name="Shape 1344523"/>
              <p:cNvSpPr>
                <a:spLocks/>
              </p:cNvSpPr>
              <p:nvPr/>
            </p:nvSpPr>
            <p:spPr bwMode="auto">
              <a:xfrm rot="7996492">
                <a:off x="3518238" y="2874653"/>
                <a:ext cx="796502" cy="841426"/>
              </a:xfrm>
              <a:custGeom>
                <a:avLst/>
                <a:gdLst>
                  <a:gd name="T0" fmla="*/ 0 w 21600"/>
                  <a:gd name="T1" fmla="*/ 0 h 27701"/>
                  <a:gd name="T2" fmla="*/ 564967 w 21600"/>
                  <a:gd name="T3" fmla="*/ 755650 h 27701"/>
                  <a:gd name="T4" fmla="*/ 0 w 21600"/>
                  <a:gd name="T5" fmla="*/ 589222 h 27701"/>
                  <a:gd name="T6" fmla="*/ 0 60000 65536"/>
                  <a:gd name="T7" fmla="*/ 0 60000 65536"/>
                  <a:gd name="T8" fmla="*/ 0 60000 65536"/>
                  <a:gd name="T9" fmla="*/ 0 w 21600"/>
                  <a:gd name="T10" fmla="*/ 0 h 27701"/>
                  <a:gd name="T11" fmla="*/ 0 w 21600"/>
                  <a:gd name="T12" fmla="*/ 0 h 27701"/>
                </a:gdLst>
                <a:ahLst/>
                <a:cxnLst>
                  <a:cxn ang="T6">
                    <a:pos x="T0" y="T1"/>
                  </a:cxn>
                  <a:cxn ang="T7">
                    <a:pos x="T2" y="T3"/>
                  </a:cxn>
                  <a:cxn ang="T8">
                    <a:pos x="T4" y="T5"/>
                  </a:cxn>
                </a:cxnLst>
                <a:rect l="T9" t="T10" r="T11" b="T12"/>
                <a:pathLst>
                  <a:path w="21600" h="27701" fill="none" extrusionOk="0">
                    <a:moveTo>
                      <a:pt x="-1" y="0"/>
                    </a:moveTo>
                    <a:cubicBezTo>
                      <a:pt x="11929" y="0"/>
                      <a:pt x="21600" y="9670"/>
                      <a:pt x="21600" y="21600"/>
                    </a:cubicBezTo>
                    <a:cubicBezTo>
                      <a:pt x="21600" y="23665"/>
                      <a:pt x="21303" y="25719"/>
                      <a:pt x="20720" y="27701"/>
                    </a:cubicBezTo>
                  </a:path>
                  <a:path w="21600" h="27701" stroke="0" extrusionOk="0">
                    <a:moveTo>
                      <a:pt x="-1" y="0"/>
                    </a:moveTo>
                    <a:cubicBezTo>
                      <a:pt x="11929" y="0"/>
                      <a:pt x="21600" y="9670"/>
                      <a:pt x="21600" y="21600"/>
                    </a:cubicBezTo>
                    <a:cubicBezTo>
                      <a:pt x="21600" y="23665"/>
                      <a:pt x="21303" y="25719"/>
                      <a:pt x="20720" y="27701"/>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25" name="TextBox 24"/>
              <p:cNvSpPr txBox="1"/>
              <p:nvPr/>
            </p:nvSpPr>
            <p:spPr>
              <a:xfrm>
                <a:off x="4596065" y="2649672"/>
                <a:ext cx="1195135" cy="523220"/>
              </a:xfrm>
              <a:prstGeom prst="rect">
                <a:avLst/>
              </a:prstGeom>
              <a:noFill/>
            </p:spPr>
            <p:txBody>
              <a:bodyPr wrap="none" rtlCol="0">
                <a:spAutoFit/>
              </a:bodyPr>
              <a:lstStyle/>
              <a:p>
                <a:r>
                  <a:rPr lang="en-US" sz="2800" b="1" dirty="0" smtClean="0"/>
                  <a:t>Router</a:t>
                </a:r>
                <a:endParaRPr lang="en-US" sz="2800" b="1" dirty="0"/>
              </a:p>
            </p:txBody>
          </p:sp>
          <p:sp>
            <p:nvSpPr>
              <p:cNvPr id="26" name="Straight Connector 102"/>
              <p:cNvSpPr>
                <a:spLocks noChangeShapeType="1"/>
              </p:cNvSpPr>
              <p:nvPr/>
            </p:nvSpPr>
            <p:spPr bwMode="auto">
              <a:xfrm>
                <a:off x="4082844" y="3217135"/>
                <a:ext cx="1752599" cy="1447801"/>
              </a:xfrm>
              <a:prstGeom prst="line">
                <a:avLst/>
              </a:prstGeom>
              <a:noFill/>
              <a:ln w="44450" algn="ctr">
                <a:solidFill>
                  <a:srgbClr val="FF0000"/>
                </a:solidFill>
                <a:prstDash val="dash"/>
                <a:round/>
                <a:headEnd/>
                <a:tailEnd type="triangle" w="lg" len="lg"/>
              </a:ln>
            </p:spPr>
            <p:txBody>
              <a:bodyPr lIns="90488" tIns="44450" rIns="90488" bIns="44450"/>
              <a:lstStyle/>
              <a:p>
                <a:endParaRPr lang="en-US" dirty="0"/>
              </a:p>
            </p:txBody>
          </p:sp>
          <p:sp>
            <p:nvSpPr>
              <p:cNvPr id="27" name="Straight Connector 101"/>
              <p:cNvSpPr>
                <a:spLocks noChangeShapeType="1"/>
              </p:cNvSpPr>
              <p:nvPr/>
            </p:nvSpPr>
            <p:spPr bwMode="auto">
              <a:xfrm flipH="1">
                <a:off x="3810000" y="3278589"/>
                <a:ext cx="152401" cy="1676400"/>
              </a:xfrm>
              <a:prstGeom prst="line">
                <a:avLst/>
              </a:prstGeom>
              <a:noFill/>
              <a:ln w="44450" algn="ctr">
                <a:solidFill>
                  <a:srgbClr val="006C31"/>
                </a:solidFill>
                <a:prstDash val="dash"/>
                <a:round/>
                <a:headEnd/>
                <a:tailEnd type="triangle" w="lg" len="lg"/>
              </a:ln>
            </p:spPr>
            <p:txBody>
              <a:bodyPr lIns="90488" tIns="44450" rIns="90488" bIns="44450"/>
              <a:lstStyle/>
              <a:p>
                <a:endParaRPr lang="en-US" dirty="0"/>
              </a:p>
            </p:txBody>
          </p:sp>
          <p:sp>
            <p:nvSpPr>
              <p:cNvPr id="28" name="Straight Connector 100"/>
              <p:cNvSpPr>
                <a:spLocks noChangeShapeType="1"/>
              </p:cNvSpPr>
              <p:nvPr/>
            </p:nvSpPr>
            <p:spPr bwMode="auto">
              <a:xfrm flipH="1">
                <a:off x="1858296" y="3202388"/>
                <a:ext cx="1981200" cy="1447799"/>
              </a:xfrm>
              <a:prstGeom prst="line">
                <a:avLst/>
              </a:prstGeom>
              <a:noFill/>
              <a:ln w="44450" algn="ctr">
                <a:solidFill>
                  <a:srgbClr val="EEE800"/>
                </a:solidFill>
                <a:prstDash val="dash"/>
                <a:round/>
                <a:headEnd/>
                <a:tailEnd type="triangle" w="lg" len="lg"/>
              </a:ln>
            </p:spPr>
            <p:txBody>
              <a:bodyPr lIns="90488" tIns="44450" rIns="90488" bIns="44450"/>
              <a:lstStyle/>
              <a:p>
                <a:endParaRPr lang="en-US" dirty="0"/>
              </a:p>
            </p:txBody>
          </p:sp>
          <p:sp>
            <p:nvSpPr>
              <p:cNvPr id="29" name="Straight Connector 100"/>
              <p:cNvSpPr>
                <a:spLocks noChangeShapeType="1"/>
              </p:cNvSpPr>
              <p:nvPr/>
            </p:nvSpPr>
            <p:spPr bwMode="auto">
              <a:xfrm flipH="1">
                <a:off x="1600200" y="3126188"/>
                <a:ext cx="1981200" cy="1447799"/>
              </a:xfrm>
              <a:prstGeom prst="line">
                <a:avLst/>
              </a:prstGeom>
              <a:noFill/>
              <a:ln w="44450" algn="ctr">
                <a:solidFill>
                  <a:srgbClr val="0000FF"/>
                </a:solidFill>
                <a:prstDash val="dash"/>
                <a:round/>
                <a:headEnd/>
                <a:tailEnd type="triangle" w="lg" len="lg"/>
              </a:ln>
            </p:spPr>
            <p:txBody>
              <a:bodyPr lIns="90488" tIns="44450" rIns="90488" bIns="44450"/>
              <a:lstStyle/>
              <a:p>
                <a:endParaRPr lang="en-US" dirty="0"/>
              </a:p>
            </p:txBody>
          </p:sp>
          <p:sp>
            <p:nvSpPr>
              <p:cNvPr id="30" name="TextBox 29"/>
              <p:cNvSpPr txBox="1"/>
              <p:nvPr/>
            </p:nvSpPr>
            <p:spPr>
              <a:xfrm>
                <a:off x="5045913" y="4668935"/>
                <a:ext cx="402674" cy="523221"/>
              </a:xfrm>
              <a:prstGeom prst="rect">
                <a:avLst/>
              </a:prstGeom>
              <a:noFill/>
            </p:spPr>
            <p:txBody>
              <a:bodyPr wrap="none" rtlCol="0">
                <a:spAutoFit/>
              </a:bodyPr>
              <a:lstStyle/>
              <a:p>
                <a:r>
                  <a:rPr lang="en-US" sz="2800" b="1" dirty="0" smtClean="0"/>
                  <a:t>A</a:t>
                </a:r>
                <a:endParaRPr lang="en-US" sz="2800" b="1" dirty="0"/>
              </a:p>
            </p:txBody>
          </p:sp>
          <p:sp>
            <p:nvSpPr>
              <p:cNvPr id="31" name="TextBox 30"/>
              <p:cNvSpPr txBox="1"/>
              <p:nvPr/>
            </p:nvSpPr>
            <p:spPr>
              <a:xfrm>
                <a:off x="2661689" y="4951958"/>
                <a:ext cx="386643" cy="523221"/>
              </a:xfrm>
              <a:prstGeom prst="rect">
                <a:avLst/>
              </a:prstGeom>
              <a:noFill/>
            </p:spPr>
            <p:txBody>
              <a:bodyPr wrap="none" rtlCol="0">
                <a:spAutoFit/>
              </a:bodyPr>
              <a:lstStyle/>
              <a:p>
                <a:r>
                  <a:rPr lang="en-US" sz="2800" b="1" dirty="0" smtClean="0"/>
                  <a:t>B</a:t>
                </a:r>
                <a:endParaRPr lang="en-US" sz="2800" b="1" dirty="0"/>
              </a:p>
            </p:txBody>
          </p:sp>
          <p:sp>
            <p:nvSpPr>
              <p:cNvPr id="32" name="TextBox 31"/>
              <p:cNvSpPr txBox="1"/>
              <p:nvPr/>
            </p:nvSpPr>
            <p:spPr>
              <a:xfrm>
                <a:off x="294672" y="4602441"/>
                <a:ext cx="375423" cy="523221"/>
              </a:xfrm>
              <a:prstGeom prst="rect">
                <a:avLst/>
              </a:prstGeom>
              <a:noFill/>
            </p:spPr>
            <p:txBody>
              <a:bodyPr wrap="none" rtlCol="0">
                <a:spAutoFit/>
              </a:bodyPr>
              <a:lstStyle/>
              <a:p>
                <a:r>
                  <a:rPr lang="en-US" sz="2800" b="1" dirty="0" smtClean="0"/>
                  <a:t>C</a:t>
                </a:r>
                <a:endParaRPr lang="en-US" sz="2800" b="1" dirty="0"/>
              </a:p>
            </p:txBody>
          </p:sp>
        </p:grpSp>
        <p:sp>
          <p:nvSpPr>
            <p:cNvPr id="35" name="Shape 1344526"/>
            <p:cNvSpPr>
              <a:spLocks/>
            </p:cNvSpPr>
            <p:nvPr/>
          </p:nvSpPr>
          <p:spPr bwMode="auto">
            <a:xfrm rot="7996492">
              <a:off x="1926083" y="2433621"/>
              <a:ext cx="855111" cy="884269"/>
            </a:xfrm>
            <a:custGeom>
              <a:avLst/>
              <a:gdLst>
                <a:gd name="T0" fmla="*/ 0 w 21600"/>
                <a:gd name="T1" fmla="*/ 0 h 27422"/>
                <a:gd name="T2" fmla="*/ 1004406 w 21600"/>
                <a:gd name="T3" fmla="*/ 1309688 h 27422"/>
                <a:gd name="T4" fmla="*/ 0 w 21600"/>
                <a:gd name="T5" fmla="*/ 1031626 h 27422"/>
                <a:gd name="T6" fmla="*/ 0 60000 65536"/>
                <a:gd name="T7" fmla="*/ 0 60000 65536"/>
                <a:gd name="T8" fmla="*/ 0 60000 65536"/>
                <a:gd name="T9" fmla="*/ 0 w 21600"/>
                <a:gd name="T10" fmla="*/ 0 h 27422"/>
                <a:gd name="T11" fmla="*/ 0 w 21600"/>
                <a:gd name="T12" fmla="*/ 0 h 27422"/>
              </a:gdLst>
              <a:ahLst/>
              <a:cxnLst>
                <a:cxn ang="T6">
                  <a:pos x="T0" y="T1"/>
                </a:cxn>
                <a:cxn ang="T7">
                  <a:pos x="T2" y="T3"/>
                </a:cxn>
                <a:cxn ang="T8">
                  <a:pos x="T4" y="T5"/>
                </a:cxn>
              </a:cxnLst>
              <a:rect l="T9" t="T10" r="T11" b="T12"/>
              <a:pathLst>
                <a:path w="21600" h="27422" fill="none" extrusionOk="0">
                  <a:moveTo>
                    <a:pt x="-1" y="0"/>
                  </a:moveTo>
                  <a:cubicBezTo>
                    <a:pt x="11929" y="0"/>
                    <a:pt x="21600" y="9670"/>
                    <a:pt x="21600" y="21600"/>
                  </a:cubicBezTo>
                  <a:cubicBezTo>
                    <a:pt x="21600" y="23567"/>
                    <a:pt x="21331" y="25526"/>
                    <a:pt x="20800" y="27421"/>
                  </a:cubicBezTo>
                </a:path>
                <a:path w="21600" h="27422" stroke="0" extrusionOk="0">
                  <a:moveTo>
                    <a:pt x="-1" y="0"/>
                  </a:moveTo>
                  <a:cubicBezTo>
                    <a:pt x="11929" y="0"/>
                    <a:pt x="21600" y="9670"/>
                    <a:pt x="21600" y="21600"/>
                  </a:cubicBezTo>
                  <a:cubicBezTo>
                    <a:pt x="21600" y="23567"/>
                    <a:pt x="21331" y="25526"/>
                    <a:pt x="20800" y="27421"/>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36" name="Shape 1344527"/>
            <p:cNvSpPr>
              <a:spLocks/>
            </p:cNvSpPr>
            <p:nvPr/>
          </p:nvSpPr>
          <p:spPr bwMode="auto">
            <a:xfrm rot="7996492">
              <a:off x="1670950" y="2367700"/>
              <a:ext cx="1372212" cy="1233991"/>
            </a:xfrm>
            <a:custGeom>
              <a:avLst/>
              <a:gdLst>
                <a:gd name="T0" fmla="*/ 0 w 21600"/>
                <a:gd name="T1" fmla="*/ 0 h 29547"/>
                <a:gd name="T2" fmla="*/ 1524868 w 21600"/>
                <a:gd name="T3" fmla="*/ 1890712 h 29547"/>
                <a:gd name="T4" fmla="*/ 0 w 21600"/>
                <a:gd name="T5" fmla="*/ 1382184 h 29547"/>
                <a:gd name="T6" fmla="*/ 0 60000 65536"/>
                <a:gd name="T7" fmla="*/ 0 60000 65536"/>
                <a:gd name="T8" fmla="*/ 0 60000 65536"/>
                <a:gd name="T9" fmla="*/ 0 w 21600"/>
                <a:gd name="T10" fmla="*/ 0 h 29547"/>
                <a:gd name="T11" fmla="*/ 0 w 21600"/>
                <a:gd name="T12" fmla="*/ 0 h 29547"/>
              </a:gdLst>
              <a:ahLst/>
              <a:cxnLst>
                <a:cxn ang="T6">
                  <a:pos x="T0" y="T1"/>
                </a:cxn>
                <a:cxn ang="T7">
                  <a:pos x="T2" y="T3"/>
                </a:cxn>
                <a:cxn ang="T8">
                  <a:pos x="T4" y="T5"/>
                </a:cxn>
              </a:cxnLst>
              <a:rect l="T9" t="T10" r="T11" b="T12"/>
              <a:pathLst>
                <a:path w="21600" h="29547" fill="none" extrusionOk="0">
                  <a:moveTo>
                    <a:pt x="-1" y="0"/>
                  </a:moveTo>
                  <a:cubicBezTo>
                    <a:pt x="11929" y="0"/>
                    <a:pt x="21600" y="9670"/>
                    <a:pt x="21600" y="21600"/>
                  </a:cubicBezTo>
                  <a:cubicBezTo>
                    <a:pt x="21600" y="24320"/>
                    <a:pt x="21085" y="27017"/>
                    <a:pt x="20084" y="29546"/>
                  </a:cubicBezTo>
                </a:path>
                <a:path w="21600" h="29547" stroke="0" extrusionOk="0">
                  <a:moveTo>
                    <a:pt x="-1" y="0"/>
                  </a:moveTo>
                  <a:cubicBezTo>
                    <a:pt x="11929" y="0"/>
                    <a:pt x="21600" y="9670"/>
                    <a:pt x="21600" y="21600"/>
                  </a:cubicBezTo>
                  <a:cubicBezTo>
                    <a:pt x="21600" y="24320"/>
                    <a:pt x="21085" y="27017"/>
                    <a:pt x="20084" y="29546"/>
                  </a:cubicBezTo>
                  <a:lnTo>
                    <a:pt x="0"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sp>
          <p:nvSpPr>
            <p:cNvPr id="37" name="Shape 1344528"/>
            <p:cNvSpPr>
              <a:spLocks/>
            </p:cNvSpPr>
            <p:nvPr/>
          </p:nvSpPr>
          <p:spPr bwMode="auto">
            <a:xfrm rot="7996492">
              <a:off x="1487425" y="2311818"/>
              <a:ext cx="1597148" cy="1636039"/>
            </a:xfrm>
            <a:custGeom>
              <a:avLst/>
              <a:gdLst>
                <a:gd name="T0" fmla="*/ 0 w 25341"/>
                <a:gd name="T1" fmla="*/ 24552 h 32356"/>
                <a:gd name="T2" fmla="*/ 1920284 w 25341"/>
                <a:gd name="T3" fmla="*/ 2436812 h 32356"/>
                <a:gd name="T4" fmla="*/ 319663 w 25341"/>
                <a:gd name="T5" fmla="*/ 1626751 h 32356"/>
                <a:gd name="T6" fmla="*/ 0 60000 65536"/>
                <a:gd name="T7" fmla="*/ 0 60000 65536"/>
                <a:gd name="T8" fmla="*/ 0 60000 65536"/>
                <a:gd name="T9" fmla="*/ 0 w 25341"/>
                <a:gd name="T10" fmla="*/ 0 h 32356"/>
                <a:gd name="T11" fmla="*/ 0 w 25341"/>
                <a:gd name="T12" fmla="*/ 0 h 32356"/>
              </a:gdLst>
              <a:ahLst/>
              <a:cxnLst>
                <a:cxn ang="T6">
                  <a:pos x="T0" y="T1"/>
                </a:cxn>
                <a:cxn ang="T7">
                  <a:pos x="T2" y="T3"/>
                </a:cxn>
                <a:cxn ang="T8">
                  <a:pos x="T4" y="T5"/>
                </a:cxn>
              </a:cxnLst>
              <a:rect l="T9" t="T10" r="T11" b="T12"/>
              <a:pathLst>
                <a:path w="25341" h="32356" fill="none" extrusionOk="0">
                  <a:moveTo>
                    <a:pt x="0" y="326"/>
                  </a:moveTo>
                  <a:cubicBezTo>
                    <a:pt x="1235" y="109"/>
                    <a:pt x="2486" y="-1"/>
                    <a:pt x="3741" y="0"/>
                  </a:cubicBezTo>
                  <a:cubicBezTo>
                    <a:pt x="15670" y="0"/>
                    <a:pt x="25341" y="9670"/>
                    <a:pt x="25341" y="21600"/>
                  </a:cubicBezTo>
                  <a:cubicBezTo>
                    <a:pt x="25341" y="25374"/>
                    <a:pt x="24352" y="29082"/>
                    <a:pt x="22472" y="32355"/>
                  </a:cubicBezTo>
                </a:path>
                <a:path w="25341" h="32356" stroke="0" extrusionOk="0">
                  <a:moveTo>
                    <a:pt x="0" y="326"/>
                  </a:moveTo>
                  <a:cubicBezTo>
                    <a:pt x="1235" y="109"/>
                    <a:pt x="2486" y="-1"/>
                    <a:pt x="3741" y="0"/>
                  </a:cubicBezTo>
                  <a:cubicBezTo>
                    <a:pt x="15670" y="0"/>
                    <a:pt x="25341" y="9670"/>
                    <a:pt x="25341" y="21600"/>
                  </a:cubicBezTo>
                  <a:cubicBezTo>
                    <a:pt x="25341" y="25374"/>
                    <a:pt x="24352" y="29082"/>
                    <a:pt x="22472" y="32355"/>
                  </a:cubicBezTo>
                  <a:lnTo>
                    <a:pt x="3741" y="21600"/>
                  </a:lnTo>
                  <a:close/>
                </a:path>
              </a:pathLst>
            </a:custGeom>
            <a:noFill/>
            <a:ln w="19050" algn="ctr">
              <a:solidFill>
                <a:schemeClr val="tx1"/>
              </a:solidFill>
              <a:prstDash val="sysDot"/>
              <a:round/>
              <a:headEnd/>
              <a:tailEnd/>
            </a:ln>
          </p:spPr>
          <p:txBody>
            <a:bodyPr wrap="none" lIns="90488" tIns="44450" rIns="90488" bIns="44450" anchor="ctr"/>
            <a:lstStyle/>
            <a:p>
              <a:endParaRPr lang="en-US" dirty="0">
                <a:solidFill>
                  <a:srgbClr val="000000"/>
                </a:solidFill>
              </a:endParaRPr>
            </a:p>
          </p:txBody>
        </p:sp>
      </p:grpSp>
      <p:sp>
        <p:nvSpPr>
          <p:cNvPr id="38" name="Oval 37"/>
          <p:cNvSpPr/>
          <p:nvPr/>
        </p:nvSpPr>
        <p:spPr>
          <a:xfrm>
            <a:off x="5867400" y="247310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867400" y="3952138"/>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543800" y="396262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0" y="4724400"/>
            <a:ext cx="9144000" cy="584775"/>
          </a:xfrm>
          <a:prstGeom prst="rect">
            <a:avLst/>
          </a:prstGeom>
          <a:noFill/>
        </p:spPr>
        <p:txBody>
          <a:bodyPr wrap="square" rtlCol="0">
            <a:spAutoFit/>
          </a:bodyPr>
          <a:lstStyle/>
          <a:p>
            <a:pPr algn="ctr"/>
            <a:r>
              <a:rPr lang="en-US" sz="3200" dirty="0" smtClean="0"/>
              <a:t>Coded packet </a:t>
            </a:r>
            <a:r>
              <a:rPr lang="en-US" sz="3200" dirty="0" smtClean="0">
                <a:sym typeface="Wingdings" pitchFamily="2" charset="2"/>
              </a:rPr>
              <a:t> </a:t>
            </a:r>
            <a:r>
              <a:rPr lang="en-US" sz="3200" b="1" dirty="0" smtClean="0">
                <a:solidFill>
                  <a:srgbClr val="0E13DC"/>
                </a:solidFill>
                <a:sym typeface="Wingdings" pitchFamily="2" charset="2"/>
              </a:rPr>
              <a:t>Clique</a:t>
            </a:r>
            <a:r>
              <a:rPr lang="en-US" sz="3200" dirty="0" smtClean="0">
                <a:sym typeface="Wingdings" pitchFamily="2" charset="2"/>
              </a:rPr>
              <a:t> in virtual graph</a:t>
            </a:r>
          </a:p>
        </p:txBody>
      </p:sp>
      <p:sp>
        <p:nvSpPr>
          <p:cNvPr id="64" name="TextBox 63"/>
          <p:cNvSpPr txBox="1"/>
          <p:nvPr/>
        </p:nvSpPr>
        <p:spPr>
          <a:xfrm>
            <a:off x="974834" y="1873468"/>
            <a:ext cx="3389967" cy="523220"/>
          </a:xfrm>
          <a:prstGeom prst="rect">
            <a:avLst/>
          </a:prstGeom>
          <a:noFill/>
        </p:spPr>
        <p:txBody>
          <a:bodyPr wrap="none" rtlCol="0">
            <a:spAutoFit/>
          </a:bodyPr>
          <a:lstStyle/>
          <a:p>
            <a:r>
              <a:rPr lang="en-US" sz="2800" b="1" i="1" dirty="0" smtClean="0"/>
              <a:t>COPE coding problem</a:t>
            </a:r>
            <a:endParaRPr lang="en-US" sz="2800" b="1" i="1" dirty="0"/>
          </a:p>
        </p:txBody>
      </p:sp>
      <p:sp>
        <p:nvSpPr>
          <p:cNvPr id="65" name="TextBox 64"/>
          <p:cNvSpPr txBox="1"/>
          <p:nvPr/>
        </p:nvSpPr>
        <p:spPr>
          <a:xfrm>
            <a:off x="5887049" y="1883974"/>
            <a:ext cx="2190151" cy="523220"/>
          </a:xfrm>
          <a:prstGeom prst="rect">
            <a:avLst/>
          </a:prstGeom>
          <a:noFill/>
        </p:spPr>
        <p:txBody>
          <a:bodyPr wrap="none" rtlCol="0">
            <a:spAutoFit/>
          </a:bodyPr>
          <a:lstStyle/>
          <a:p>
            <a:r>
              <a:rPr lang="en-US" sz="2800" b="1" i="1" dirty="0" smtClean="0"/>
              <a:t>Virtual Graph</a:t>
            </a:r>
            <a:endParaRPr lang="en-US" sz="2800" b="1" i="1" dirty="0"/>
          </a:p>
        </p:txBody>
      </p:sp>
      <p:sp>
        <p:nvSpPr>
          <p:cNvPr id="66" name="TextBox 65"/>
          <p:cNvSpPr txBox="1"/>
          <p:nvPr/>
        </p:nvSpPr>
        <p:spPr>
          <a:xfrm>
            <a:off x="152400" y="5347136"/>
            <a:ext cx="8458200" cy="1374735"/>
          </a:xfrm>
          <a:prstGeom prst="rect">
            <a:avLst/>
          </a:prstGeom>
          <a:noFill/>
        </p:spPr>
        <p:txBody>
          <a:bodyPr wrap="square" rtlCol="0">
            <a:spAutoFit/>
          </a:bodyPr>
          <a:lstStyle/>
          <a:p>
            <a:pPr lvl="0" algn="ctr">
              <a:lnSpc>
                <a:spcPts val="3820"/>
              </a:lnSpc>
            </a:pPr>
            <a:r>
              <a:rPr lang="en-US" sz="3600" b="1" dirty="0" smtClean="0">
                <a:solidFill>
                  <a:srgbClr val="0E13DC"/>
                </a:solidFill>
                <a:sym typeface="Wingdings" pitchFamily="2" charset="2"/>
              </a:rPr>
              <a:t>Minimizing no. of transmissions </a:t>
            </a:r>
          </a:p>
          <a:p>
            <a:pPr lvl="0" algn="ctr">
              <a:lnSpc>
                <a:spcPts val="3820"/>
              </a:lnSpc>
            </a:pPr>
            <a:r>
              <a:rPr lang="en-US" sz="3600" b="1" dirty="0" smtClean="0">
                <a:solidFill>
                  <a:srgbClr val="0E13DC"/>
                </a:solidFill>
                <a:sym typeface="Wingdings" pitchFamily="2" charset="2"/>
              </a:rPr>
              <a:t> Clique partitioning in virtual graph</a:t>
            </a:r>
            <a:endParaRPr lang="en-US" sz="3600" b="1" dirty="0" smtClean="0">
              <a:solidFill>
                <a:srgbClr val="0E13DC"/>
              </a:solidFill>
            </a:endParaRPr>
          </a:p>
          <a:p>
            <a:endParaRPr lang="en-US" sz="2000" b="1" dirty="0"/>
          </a:p>
        </p:txBody>
      </p:sp>
      <p:sp>
        <p:nvSpPr>
          <p:cNvPr id="69" name="Oval 68"/>
          <p:cNvSpPr/>
          <p:nvPr/>
        </p:nvSpPr>
        <p:spPr>
          <a:xfrm>
            <a:off x="7543800" y="245439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1073205"/>
          <p:cNvSpPr>
            <a:spLocks noChangeArrowheads="1"/>
          </p:cNvSpPr>
          <p:nvPr/>
        </p:nvSpPr>
        <p:spPr bwMode="auto">
          <a:xfrm>
            <a:off x="6032935" y="2575392"/>
            <a:ext cx="109728" cy="274320"/>
          </a:xfrm>
          <a:prstGeom prst="rect">
            <a:avLst/>
          </a:prstGeom>
          <a:gradFill rotWithShape="1">
            <a:gsLst>
              <a:gs pos="0">
                <a:srgbClr val="760000"/>
              </a:gs>
              <a:gs pos="50000">
                <a:srgbClr val="FF0000"/>
              </a:gs>
              <a:gs pos="100000">
                <a:srgbClr val="7600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72" name="Rectangle 1073206"/>
          <p:cNvSpPr>
            <a:spLocks noChangeArrowheads="1"/>
          </p:cNvSpPr>
          <p:nvPr/>
        </p:nvSpPr>
        <p:spPr bwMode="auto">
          <a:xfrm>
            <a:off x="7727732" y="4041588"/>
            <a:ext cx="109728" cy="274320"/>
          </a:xfrm>
          <a:prstGeom prst="rect">
            <a:avLst/>
          </a:prstGeom>
          <a:gradFill rotWithShape="1">
            <a:gsLst>
              <a:gs pos="0">
                <a:srgbClr val="007600"/>
              </a:gs>
              <a:gs pos="50000">
                <a:srgbClr val="00FF00"/>
              </a:gs>
              <a:gs pos="100000">
                <a:srgbClr val="00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73" name="Rectangle 1073208"/>
          <p:cNvSpPr>
            <a:spLocks noChangeArrowheads="1"/>
          </p:cNvSpPr>
          <p:nvPr/>
        </p:nvSpPr>
        <p:spPr bwMode="auto">
          <a:xfrm>
            <a:off x="6035566" y="4038958"/>
            <a:ext cx="109728" cy="274320"/>
          </a:xfrm>
          <a:prstGeom prst="rect">
            <a:avLst/>
          </a:prstGeom>
          <a:gradFill rotWithShape="1">
            <a:gsLst>
              <a:gs pos="0">
                <a:srgbClr val="182F76"/>
              </a:gs>
              <a:gs pos="50000">
                <a:srgbClr val="3366FF"/>
              </a:gs>
              <a:gs pos="100000">
                <a:srgbClr val="182F76"/>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sp>
        <p:nvSpPr>
          <p:cNvPr id="74" name="Rectangle 1360935"/>
          <p:cNvSpPr>
            <a:spLocks noChangeArrowheads="1"/>
          </p:cNvSpPr>
          <p:nvPr/>
        </p:nvSpPr>
        <p:spPr bwMode="auto">
          <a:xfrm>
            <a:off x="7719642" y="2559267"/>
            <a:ext cx="109728" cy="274320"/>
          </a:xfrm>
          <a:prstGeom prst="rect">
            <a:avLst/>
          </a:prstGeom>
          <a:gradFill rotWithShape="1">
            <a:gsLst>
              <a:gs pos="0">
                <a:srgbClr val="767600"/>
              </a:gs>
              <a:gs pos="50000">
                <a:srgbClr val="FFFF00"/>
              </a:gs>
              <a:gs pos="100000">
                <a:srgbClr val="767600"/>
              </a:gs>
            </a:gsLst>
            <a:lin ang="5400000" scaled="1"/>
          </a:gradFill>
          <a:ln w="9525">
            <a:noFill/>
            <a:miter lim="800000"/>
            <a:headEnd/>
            <a:tailEnd/>
          </a:ln>
        </p:spPr>
        <p:txBody>
          <a:bodyPr wrap="none" lIns="90488" tIns="44450" rIns="90488" bIns="44450" anchor="ctr"/>
          <a:lstStyle/>
          <a:p>
            <a:endParaRPr lang="en-US" dirty="0">
              <a:solidFill>
                <a:srgbClr val="000000"/>
              </a:solidFill>
            </a:endParaRPr>
          </a:p>
        </p:txBody>
      </p:sp>
      <p:cxnSp>
        <p:nvCxnSpPr>
          <p:cNvPr id="76" name="Straight Connector 75"/>
          <p:cNvCxnSpPr>
            <a:stCxn id="38" idx="6"/>
            <a:endCxn id="40" idx="1"/>
          </p:cNvCxnSpPr>
          <p:nvPr/>
        </p:nvCxnSpPr>
        <p:spPr>
          <a:xfrm>
            <a:off x="6324600" y="2701708"/>
            <a:ext cx="1286155" cy="132787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8" idx="4"/>
            <a:endCxn id="39" idx="0"/>
          </p:cNvCxnSpPr>
          <p:nvPr/>
        </p:nvCxnSpPr>
        <p:spPr>
          <a:xfrm rot="5400000">
            <a:off x="5585085" y="3441223"/>
            <a:ext cx="102183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7276457" y="3421487"/>
            <a:ext cx="102183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0" idx="2"/>
          </p:cNvCxnSpPr>
          <p:nvPr/>
        </p:nvCxnSpPr>
        <p:spPr>
          <a:xfrm rot="10800000">
            <a:off x="6323012" y="4191001"/>
            <a:ext cx="1220788" cy="2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Solution Intuition</a:t>
            </a:r>
            <a:endParaRPr lang="en-US" b="1" dirty="0"/>
          </a:p>
        </p:txBody>
      </p:sp>
      <p:sp>
        <p:nvSpPr>
          <p:cNvPr id="3" name="Content Placeholder 2"/>
          <p:cNvSpPr>
            <a:spLocks noGrp="1"/>
          </p:cNvSpPr>
          <p:nvPr>
            <p:ph idx="1"/>
          </p:nvPr>
        </p:nvSpPr>
        <p:spPr>
          <a:xfrm>
            <a:off x="457200" y="685800"/>
            <a:ext cx="8229600" cy="1371600"/>
          </a:xfrm>
        </p:spPr>
        <p:txBody>
          <a:bodyPr>
            <a:noAutofit/>
          </a:bodyPr>
          <a:lstStyle/>
          <a:p>
            <a:r>
              <a:rPr lang="en-US" dirty="0" smtClean="0"/>
              <a:t>COPE’s coding problem </a:t>
            </a:r>
            <a:r>
              <a:rPr lang="en-US" dirty="0" smtClean="0">
                <a:sym typeface="Wingdings" pitchFamily="2" charset="2"/>
              </a:rPr>
              <a:t> Clique partitioning in virtual graph</a:t>
            </a:r>
            <a:endParaRPr lang="en-US" dirty="0" smtClean="0"/>
          </a:p>
          <a:p>
            <a:r>
              <a:rPr lang="en-US" dirty="0" smtClean="0">
                <a:sym typeface="Wingdings" pitchFamily="2" charset="2"/>
              </a:rPr>
              <a:t>Clique partitioning  </a:t>
            </a:r>
            <a:r>
              <a:rPr lang="en-US" dirty="0" smtClean="0">
                <a:solidFill>
                  <a:srgbClr val="0E13DC"/>
                </a:solidFill>
                <a:sym typeface="Wingdings" pitchFamily="2" charset="2"/>
              </a:rPr>
              <a:t>Graph coloring </a:t>
            </a:r>
            <a:r>
              <a:rPr lang="en-US" dirty="0" smtClean="0">
                <a:sym typeface="Wingdings" pitchFamily="2" charset="2"/>
              </a:rPr>
              <a:t>in complementary graph</a:t>
            </a:r>
          </a:p>
          <a:p>
            <a:r>
              <a:rPr lang="en-US" dirty="0" smtClean="0">
                <a:sym typeface="Wingdings" pitchFamily="2" charset="2"/>
              </a:rPr>
              <a:t>NP hard, heuristic solution in paper</a:t>
            </a:r>
            <a:endParaRPr lang="en-US" dirty="0" smtClean="0"/>
          </a:p>
          <a:p>
            <a:endParaRPr lang="en-US" dirty="0" smtClean="0"/>
          </a:p>
        </p:txBody>
      </p:sp>
      <p:sp>
        <p:nvSpPr>
          <p:cNvPr id="52" name="TextBox 51"/>
          <p:cNvSpPr txBox="1"/>
          <p:nvPr/>
        </p:nvSpPr>
        <p:spPr>
          <a:xfrm>
            <a:off x="1187088" y="4555113"/>
            <a:ext cx="2775312" cy="584775"/>
          </a:xfrm>
          <a:prstGeom prst="rect">
            <a:avLst/>
          </a:prstGeom>
          <a:noFill/>
        </p:spPr>
        <p:txBody>
          <a:bodyPr wrap="none" rtlCol="0">
            <a:spAutoFit/>
          </a:bodyPr>
          <a:lstStyle/>
          <a:p>
            <a:r>
              <a:rPr lang="en-US" sz="3200" b="1" smtClean="0">
                <a:solidFill>
                  <a:srgbClr val="0E13DC"/>
                </a:solidFill>
              </a:rPr>
              <a:t>Coding in COPE</a:t>
            </a:r>
            <a:endParaRPr lang="en-US" sz="3200" b="1" dirty="0">
              <a:solidFill>
                <a:srgbClr val="0E13DC"/>
              </a:solidFill>
            </a:endParaRPr>
          </a:p>
        </p:txBody>
      </p:sp>
      <p:sp>
        <p:nvSpPr>
          <p:cNvPr id="54" name="TextBox 53"/>
          <p:cNvSpPr txBox="1"/>
          <p:nvPr/>
        </p:nvSpPr>
        <p:spPr>
          <a:xfrm>
            <a:off x="3939048" y="3349049"/>
            <a:ext cx="2690352" cy="584775"/>
          </a:xfrm>
          <a:prstGeom prst="rect">
            <a:avLst/>
          </a:prstGeom>
          <a:noFill/>
        </p:spPr>
        <p:txBody>
          <a:bodyPr wrap="none" rtlCol="0">
            <a:spAutoFit/>
          </a:bodyPr>
          <a:lstStyle/>
          <a:p>
            <a:r>
              <a:rPr lang="en-US" sz="3200" b="1" dirty="0" smtClean="0">
                <a:solidFill>
                  <a:srgbClr val="0E13DC"/>
                </a:solidFill>
              </a:rPr>
              <a:t>Graph coloring</a:t>
            </a:r>
            <a:endParaRPr lang="en-US" sz="3200" b="1" dirty="0">
              <a:solidFill>
                <a:srgbClr val="0E13DC"/>
              </a:solidFill>
            </a:endParaRPr>
          </a:p>
        </p:txBody>
      </p:sp>
      <p:sp>
        <p:nvSpPr>
          <p:cNvPr id="55" name="TextBox 54"/>
          <p:cNvSpPr txBox="1"/>
          <p:nvPr/>
        </p:nvSpPr>
        <p:spPr>
          <a:xfrm>
            <a:off x="1295400" y="5739825"/>
            <a:ext cx="6770571" cy="584775"/>
          </a:xfrm>
          <a:prstGeom prst="rect">
            <a:avLst/>
          </a:prstGeom>
          <a:noFill/>
        </p:spPr>
        <p:txBody>
          <a:bodyPr wrap="none" rtlCol="0">
            <a:spAutoFit/>
          </a:bodyPr>
          <a:lstStyle/>
          <a:p>
            <a:r>
              <a:rPr lang="en-US" sz="3200" b="1" dirty="0" smtClean="0">
                <a:solidFill>
                  <a:srgbClr val="0E13DC"/>
                </a:solidFill>
              </a:rPr>
              <a:t>Network capacity with network coding</a:t>
            </a:r>
            <a:endParaRPr lang="en-US" sz="3200" b="1" dirty="0">
              <a:solidFill>
                <a:srgbClr val="0E13DC"/>
              </a:solidFill>
            </a:endParaRPr>
          </a:p>
        </p:txBody>
      </p:sp>
      <p:sp>
        <p:nvSpPr>
          <p:cNvPr id="56" name="Left-Right Arrow 55"/>
          <p:cNvSpPr/>
          <p:nvPr/>
        </p:nvSpPr>
        <p:spPr>
          <a:xfrm rot="19145841">
            <a:off x="4048785" y="4055899"/>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 Arrow 56"/>
          <p:cNvSpPr/>
          <p:nvPr/>
        </p:nvSpPr>
        <p:spPr>
          <a:xfrm rot="2222605">
            <a:off x="4071469" y="5200868"/>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Down Arrow 57"/>
          <p:cNvSpPr/>
          <p:nvPr/>
        </p:nvSpPr>
        <p:spPr>
          <a:xfrm>
            <a:off x="5230368" y="4021713"/>
            <a:ext cx="484632" cy="1600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2" grpId="0"/>
      <p:bldP spid="54" grpId="0"/>
      <p:bldP spid="55" grpId="0"/>
      <p:bldP spid="56" grpId="0" animBg="1"/>
      <p:bldP spid="57" grpId="0" animBg="1"/>
      <p:bldP spid="5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508000"/>
            <a:ext cx="8229600" cy="708025"/>
          </a:xfrm>
        </p:spPr>
        <p:txBody>
          <a:bodyPr/>
          <a:lstStyle/>
          <a:p>
            <a:pPr eaLnBrk="1" hangingPunct="1"/>
            <a:r>
              <a:rPr lang="en-US" smtClean="0"/>
              <a:t>COPE’ s Characteristics</a:t>
            </a:r>
          </a:p>
        </p:txBody>
      </p:sp>
      <p:sp>
        <p:nvSpPr>
          <p:cNvPr id="322563" name="Rectangle 3"/>
          <p:cNvSpPr>
            <a:spLocks noGrp="1" noChangeArrowheads="1"/>
          </p:cNvSpPr>
          <p:nvPr>
            <p:ph type="body" idx="1"/>
          </p:nvPr>
        </p:nvSpPr>
        <p:spPr>
          <a:xfrm>
            <a:off x="246063" y="1465263"/>
            <a:ext cx="8653462" cy="4695825"/>
          </a:xfrm>
        </p:spPr>
        <p:txBody>
          <a:bodyPr/>
          <a:lstStyle/>
          <a:p>
            <a:pPr eaLnBrk="1" hangingPunct="1"/>
            <a:r>
              <a:rPr lang="en-US" smtClean="0"/>
              <a:t>COPE is a </a:t>
            </a:r>
            <a:r>
              <a:rPr lang="en-US" smtClean="0">
                <a:solidFill>
                  <a:srgbClr val="0000FF"/>
                </a:solidFill>
              </a:rPr>
              <a:t>forwarding mechanism</a:t>
            </a:r>
          </a:p>
          <a:p>
            <a:pPr lvl="1" eaLnBrk="1" hangingPunct="1"/>
            <a:r>
              <a:rPr lang="en-US" smtClean="0">
                <a:solidFill>
                  <a:schemeClr val="tx1"/>
                </a:solidFill>
              </a:rPr>
              <a:t>It sits transparently</a:t>
            </a:r>
            <a:r>
              <a:rPr lang="en-US" smtClean="0"/>
              <a:t> between  IP and MAC</a:t>
            </a:r>
          </a:p>
          <a:p>
            <a:pPr lvl="1" eaLnBrk="1" hangingPunct="1"/>
            <a:r>
              <a:rPr lang="en-US" smtClean="0">
                <a:solidFill>
                  <a:schemeClr val="tx1"/>
                </a:solidFill>
              </a:rPr>
              <a:t>Routing is unmodified (i.e., shortest path)</a:t>
            </a:r>
          </a:p>
          <a:p>
            <a:pPr lvl="4" eaLnBrk="1" hangingPunct="1"/>
            <a:endParaRPr lang="en-US" sz="1000" smtClean="0"/>
          </a:p>
          <a:p>
            <a:pPr eaLnBrk="1" hangingPunct="1"/>
            <a:r>
              <a:rPr lang="en-US" smtClean="0">
                <a:solidFill>
                  <a:srgbClr val="0000FF"/>
                </a:solidFill>
              </a:rPr>
              <a:t>Opportunistic</a:t>
            </a:r>
            <a:r>
              <a:rPr lang="en-US" smtClean="0">
                <a:solidFill>
                  <a:srgbClr val="CCFF33"/>
                </a:solidFill>
              </a:rPr>
              <a:t> </a:t>
            </a:r>
            <a:r>
              <a:rPr lang="en-US" smtClean="0">
                <a:sym typeface="Wingdings" pitchFamily="2" charset="2"/>
              </a:rPr>
              <a:t> Code packets if possible, if not forward without coding</a:t>
            </a:r>
            <a:endParaRPr lang="en-US" smtClean="0"/>
          </a:p>
          <a:p>
            <a:pPr lvl="4" eaLnBrk="1" hangingPunct="1"/>
            <a:endParaRPr lang="en-US" sz="1000" smtClean="0"/>
          </a:p>
          <a:p>
            <a:pPr eaLnBrk="1" hangingPunct="1"/>
            <a:r>
              <a:rPr lang="en-US" smtClean="0"/>
              <a:t>Does not delay packets</a:t>
            </a:r>
          </a:p>
          <a:p>
            <a:pPr eaLnBrk="1" hangingPunct="1"/>
            <a:endParaRPr 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74700" y="2590800"/>
            <a:ext cx="7772400" cy="1143000"/>
          </a:xfrm>
        </p:spPr>
        <p:txBody>
          <a:bodyPr/>
          <a:lstStyle/>
          <a:p>
            <a:pPr eaLnBrk="1" hangingPunct="1"/>
            <a:r>
              <a:rPr lang="en-US" smtClean="0"/>
              <a:t>Performance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15950" y="2382838"/>
            <a:ext cx="7589838" cy="915987"/>
          </a:xfrm>
        </p:spPr>
        <p:txBody>
          <a:bodyPr/>
          <a:lstStyle/>
          <a:p>
            <a:pPr eaLnBrk="1" hangingPunct="1">
              <a:buFontTx/>
              <a:buNone/>
            </a:pPr>
            <a:r>
              <a:rPr lang="en-US" sz="3400" smtClean="0"/>
              <a:t>	COPE is implemented in Linux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685800"/>
          </a:xfrm>
        </p:spPr>
        <p:txBody>
          <a:bodyPr/>
          <a:lstStyle/>
          <a:p>
            <a:r>
              <a:rPr lang="en-US" smtClean="0"/>
              <a:t>The Butterfly Example</a:t>
            </a:r>
          </a:p>
        </p:txBody>
      </p:sp>
      <p:sp>
        <p:nvSpPr>
          <p:cNvPr id="9219" name="Content Placeholder 2"/>
          <p:cNvSpPr>
            <a:spLocks noGrp="1"/>
          </p:cNvSpPr>
          <p:nvPr>
            <p:ph idx="1"/>
          </p:nvPr>
        </p:nvSpPr>
        <p:spPr>
          <a:xfrm>
            <a:off x="457200" y="762000"/>
            <a:ext cx="8229600" cy="533400"/>
          </a:xfrm>
        </p:spPr>
        <p:txBody>
          <a:bodyPr/>
          <a:lstStyle/>
          <a:p>
            <a:pPr algn="ctr">
              <a:buFontTx/>
              <a:buNone/>
            </a:pPr>
            <a:r>
              <a:rPr lang="en-US" dirty="0" smtClean="0"/>
              <a:t>Source wants to multicasts </a:t>
            </a:r>
            <a:r>
              <a:rPr lang="en-US" i="1" dirty="0" smtClean="0"/>
              <a:t>a</a:t>
            </a:r>
            <a:r>
              <a:rPr lang="en-US" dirty="0" smtClean="0"/>
              <a:t> and </a:t>
            </a:r>
            <a:r>
              <a:rPr lang="en-US" i="1" dirty="0" smtClean="0"/>
              <a:t>b</a:t>
            </a:r>
            <a:r>
              <a:rPr lang="en-US" dirty="0" smtClean="0"/>
              <a:t> to both destinations </a:t>
            </a:r>
          </a:p>
        </p:txBody>
      </p:sp>
      <p:sp>
        <p:nvSpPr>
          <p:cNvPr id="9220" name="Oval 2"/>
          <p:cNvSpPr>
            <a:spLocks noChangeArrowheads="1"/>
          </p:cNvSpPr>
          <p:nvPr/>
        </p:nvSpPr>
        <p:spPr bwMode="auto">
          <a:xfrm>
            <a:off x="1981200" y="1828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pl-PL" sz="2000" b="1" i="1">
                <a:cs typeface="Arial" pitchFamily="34" charset="0"/>
              </a:rPr>
              <a:t>src</a:t>
            </a:r>
          </a:p>
        </p:txBody>
      </p:sp>
      <p:sp>
        <p:nvSpPr>
          <p:cNvPr id="9221" name="Oval 3"/>
          <p:cNvSpPr>
            <a:spLocks noChangeArrowheads="1"/>
          </p:cNvSpPr>
          <p:nvPr/>
        </p:nvSpPr>
        <p:spPr bwMode="auto">
          <a:xfrm>
            <a:off x="3352800" y="25479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9223" name="Oval 7"/>
          <p:cNvSpPr>
            <a:spLocks noChangeArrowheads="1"/>
          </p:cNvSpPr>
          <p:nvPr/>
        </p:nvSpPr>
        <p:spPr bwMode="auto">
          <a:xfrm>
            <a:off x="609600" y="54102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dst1</a:t>
            </a:r>
            <a:endParaRPr lang="pl-PL" sz="2000" b="1" i="1">
              <a:cs typeface="Arial" pitchFamily="34" charset="0"/>
            </a:endParaRPr>
          </a:p>
        </p:txBody>
      </p:sp>
      <p:sp>
        <p:nvSpPr>
          <p:cNvPr id="9224" name="Oval 8"/>
          <p:cNvSpPr>
            <a:spLocks noChangeArrowheads="1"/>
          </p:cNvSpPr>
          <p:nvPr/>
        </p:nvSpPr>
        <p:spPr bwMode="auto">
          <a:xfrm>
            <a:off x="609600" y="25479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9225" name="Oval 9"/>
          <p:cNvSpPr>
            <a:spLocks noChangeArrowheads="1"/>
          </p:cNvSpPr>
          <p:nvPr/>
        </p:nvSpPr>
        <p:spPr bwMode="auto">
          <a:xfrm>
            <a:off x="3352800" y="5443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dst2</a:t>
            </a:r>
            <a:endParaRPr lang="pl-PL" sz="2000" b="1" i="1">
              <a:cs typeface="Arial" pitchFamily="34" charset="0"/>
            </a:endParaRPr>
          </a:p>
        </p:txBody>
      </p:sp>
      <p:cxnSp>
        <p:nvCxnSpPr>
          <p:cNvPr id="9226" name="AutoShape 5"/>
          <p:cNvCxnSpPr>
            <a:cxnSpLocks noChangeShapeType="1"/>
            <a:stCxn id="9220" idx="6"/>
            <a:endCxn id="9221" idx="1"/>
          </p:cNvCxnSpPr>
          <p:nvPr/>
        </p:nvCxnSpPr>
        <p:spPr bwMode="auto">
          <a:xfrm>
            <a:off x="2557463" y="2117725"/>
            <a:ext cx="879475" cy="514350"/>
          </a:xfrm>
          <a:prstGeom prst="straightConnector1">
            <a:avLst/>
          </a:prstGeom>
          <a:noFill/>
          <a:ln w="25400">
            <a:solidFill>
              <a:schemeClr val="tx1"/>
            </a:solidFill>
            <a:round/>
            <a:headEnd/>
            <a:tailEnd type="triangle" w="lg" len="lg"/>
          </a:ln>
        </p:spPr>
      </p:cxnSp>
      <p:sp>
        <p:nvSpPr>
          <p:cNvPr id="9229" name="Oval 8"/>
          <p:cNvSpPr>
            <a:spLocks noChangeArrowheads="1"/>
          </p:cNvSpPr>
          <p:nvPr/>
        </p:nvSpPr>
        <p:spPr bwMode="auto">
          <a:xfrm>
            <a:off x="1981200" y="4681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9230" name="Oval 8"/>
          <p:cNvSpPr>
            <a:spLocks noChangeArrowheads="1"/>
          </p:cNvSpPr>
          <p:nvPr/>
        </p:nvSpPr>
        <p:spPr bwMode="auto">
          <a:xfrm>
            <a:off x="1981200" y="3157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cxnSp>
        <p:nvCxnSpPr>
          <p:cNvPr id="9231" name="AutoShape 5"/>
          <p:cNvCxnSpPr>
            <a:cxnSpLocks noChangeShapeType="1"/>
            <a:stCxn id="9229" idx="3"/>
            <a:endCxn id="9223" idx="6"/>
          </p:cNvCxnSpPr>
          <p:nvPr/>
        </p:nvCxnSpPr>
        <p:spPr bwMode="auto">
          <a:xfrm rot="5400000">
            <a:off x="1363663" y="4995863"/>
            <a:ext cx="523875" cy="879475"/>
          </a:xfrm>
          <a:prstGeom prst="straightConnector1">
            <a:avLst/>
          </a:prstGeom>
          <a:noFill/>
          <a:ln w="25400">
            <a:solidFill>
              <a:schemeClr val="tx1"/>
            </a:solidFill>
            <a:round/>
            <a:headEnd/>
            <a:tailEnd type="triangle" w="lg" len="lg"/>
          </a:ln>
        </p:spPr>
      </p:cxnSp>
      <p:sp>
        <p:nvSpPr>
          <p:cNvPr id="9236" name="TextBox 45"/>
          <p:cNvSpPr txBox="1">
            <a:spLocks noChangeArrowheads="1"/>
          </p:cNvSpPr>
          <p:nvPr/>
        </p:nvSpPr>
        <p:spPr bwMode="auto">
          <a:xfrm>
            <a:off x="1219200" y="19145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9237" name="TextBox 46"/>
          <p:cNvSpPr txBox="1">
            <a:spLocks noChangeArrowheads="1"/>
          </p:cNvSpPr>
          <p:nvPr/>
        </p:nvSpPr>
        <p:spPr bwMode="auto">
          <a:xfrm>
            <a:off x="2895600" y="19050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9239" name="TextBox 48"/>
          <p:cNvSpPr txBox="1">
            <a:spLocks noChangeArrowheads="1"/>
          </p:cNvSpPr>
          <p:nvPr/>
        </p:nvSpPr>
        <p:spPr bwMode="auto">
          <a:xfrm>
            <a:off x="381000" y="38100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0" name="TextBox 49"/>
          <p:cNvSpPr txBox="1">
            <a:spLocks noChangeArrowheads="1"/>
          </p:cNvSpPr>
          <p:nvPr/>
        </p:nvSpPr>
        <p:spPr bwMode="auto">
          <a:xfrm>
            <a:off x="1447800" y="2828925"/>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1" name="TextBox 50"/>
          <p:cNvSpPr txBox="1">
            <a:spLocks noChangeArrowheads="1"/>
          </p:cNvSpPr>
          <p:nvPr/>
        </p:nvSpPr>
        <p:spPr bwMode="auto">
          <a:xfrm>
            <a:off x="1600200" y="38862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2" name="TextBox 51"/>
          <p:cNvSpPr txBox="1">
            <a:spLocks noChangeArrowheads="1"/>
          </p:cNvSpPr>
          <p:nvPr/>
        </p:nvSpPr>
        <p:spPr bwMode="auto">
          <a:xfrm>
            <a:off x="2743200" y="49530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9244" name="TextBox 53"/>
          <p:cNvSpPr txBox="1">
            <a:spLocks noChangeArrowheads="1"/>
          </p:cNvSpPr>
          <p:nvPr/>
        </p:nvSpPr>
        <p:spPr bwMode="auto">
          <a:xfrm>
            <a:off x="3657600" y="3743325"/>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9246" name="TextBox 55"/>
          <p:cNvSpPr txBox="1">
            <a:spLocks noChangeArrowheads="1"/>
          </p:cNvSpPr>
          <p:nvPr/>
        </p:nvSpPr>
        <p:spPr bwMode="auto">
          <a:xfrm>
            <a:off x="2743200" y="2828925"/>
            <a:ext cx="457200" cy="523875"/>
          </a:xfrm>
          <a:prstGeom prst="rect">
            <a:avLst/>
          </a:prstGeom>
          <a:noFill/>
          <a:ln w="9525">
            <a:noFill/>
            <a:miter lim="800000"/>
            <a:headEnd/>
            <a:tailEnd/>
          </a:ln>
        </p:spPr>
        <p:txBody>
          <a:bodyPr>
            <a:spAutoFit/>
          </a:bodyPr>
          <a:lstStyle/>
          <a:p>
            <a:r>
              <a:rPr lang="en-US" sz="2800" b="1">
                <a:solidFill>
                  <a:srgbClr val="00CC00"/>
                </a:solidFill>
              </a:rPr>
              <a:t>b</a:t>
            </a:r>
          </a:p>
        </p:txBody>
      </p:sp>
      <p:grpSp>
        <p:nvGrpSpPr>
          <p:cNvPr id="5" name="Group 65"/>
          <p:cNvGrpSpPr/>
          <p:nvPr/>
        </p:nvGrpSpPr>
        <p:grpSpPr>
          <a:xfrm>
            <a:off x="896938" y="2116137"/>
            <a:ext cx="1084262" cy="3294063"/>
            <a:chOff x="1049338" y="1812925"/>
            <a:chExt cx="1084262" cy="3294063"/>
          </a:xfrm>
        </p:grpSpPr>
        <p:cxnSp>
          <p:nvCxnSpPr>
            <p:cNvPr id="61" name="AutoShape 5"/>
            <p:cNvCxnSpPr>
              <a:cxnSpLocks noChangeShapeType="1"/>
            </p:cNvCxnSpPr>
            <p:nvPr/>
          </p:nvCxnSpPr>
          <p:spPr bwMode="auto">
            <a:xfrm rot="10800000" flipV="1">
              <a:off x="1254125" y="1812925"/>
              <a:ext cx="879475" cy="514350"/>
            </a:xfrm>
            <a:prstGeom prst="straightConnector1">
              <a:avLst/>
            </a:prstGeom>
            <a:noFill/>
            <a:ln w="25400">
              <a:solidFill>
                <a:srgbClr val="FF0000"/>
              </a:solidFill>
              <a:round/>
              <a:headEnd/>
              <a:tailEnd type="triangle" w="lg" len="lg"/>
            </a:ln>
          </p:spPr>
        </p:cxnSp>
        <p:cxnSp>
          <p:nvCxnSpPr>
            <p:cNvPr id="62" name="AutoShape 5"/>
            <p:cNvCxnSpPr>
              <a:cxnSpLocks noChangeShapeType="1"/>
            </p:cNvCxnSpPr>
            <p:nvPr/>
          </p:nvCxnSpPr>
          <p:spPr bwMode="auto">
            <a:xfrm rot="5400000">
              <a:off x="-92868" y="3963194"/>
              <a:ext cx="2286000" cy="1587"/>
            </a:xfrm>
            <a:prstGeom prst="straightConnector1">
              <a:avLst/>
            </a:prstGeom>
            <a:noFill/>
            <a:ln w="25400">
              <a:solidFill>
                <a:srgbClr val="FF0000"/>
              </a:solidFill>
              <a:round/>
              <a:headEnd/>
              <a:tailEnd type="triangle" w="lg" len="lg"/>
            </a:ln>
          </p:spPr>
        </p:cxnSp>
      </p:grpSp>
      <p:grpSp>
        <p:nvGrpSpPr>
          <p:cNvPr id="6" name="Group 73"/>
          <p:cNvGrpSpPr/>
          <p:nvPr/>
        </p:nvGrpSpPr>
        <p:grpSpPr>
          <a:xfrm>
            <a:off x="1098332" y="3048000"/>
            <a:ext cx="2251075" cy="2690812"/>
            <a:chOff x="1101725" y="2582863"/>
            <a:chExt cx="2251075" cy="2690812"/>
          </a:xfrm>
        </p:grpSpPr>
        <p:cxnSp>
          <p:nvCxnSpPr>
            <p:cNvPr id="79" name="AutoShape 5"/>
            <p:cNvCxnSpPr>
              <a:cxnSpLocks noChangeShapeType="1"/>
            </p:cNvCxnSpPr>
            <p:nvPr/>
          </p:nvCxnSpPr>
          <p:spPr bwMode="auto">
            <a:xfrm rot="16200000" flipH="1">
              <a:off x="1339057" y="2345531"/>
              <a:ext cx="404812" cy="879475"/>
            </a:xfrm>
            <a:prstGeom prst="straightConnector1">
              <a:avLst/>
            </a:prstGeom>
            <a:noFill/>
            <a:ln w="25400">
              <a:solidFill>
                <a:srgbClr val="FF0000"/>
              </a:solidFill>
              <a:round/>
              <a:headEnd/>
              <a:tailEnd type="triangle" w="lg" len="lg"/>
            </a:ln>
          </p:spPr>
        </p:cxnSp>
        <p:cxnSp>
          <p:nvCxnSpPr>
            <p:cNvPr id="84" name="AutoShape 5"/>
            <p:cNvCxnSpPr>
              <a:cxnSpLocks noChangeShapeType="1"/>
            </p:cNvCxnSpPr>
            <p:nvPr/>
          </p:nvCxnSpPr>
          <p:spPr bwMode="auto">
            <a:xfrm rot="16200000" flipH="1">
              <a:off x="2634457" y="4555331"/>
              <a:ext cx="557212" cy="879475"/>
            </a:xfrm>
            <a:prstGeom prst="straightConnector1">
              <a:avLst/>
            </a:prstGeom>
            <a:noFill/>
            <a:ln w="25400">
              <a:solidFill>
                <a:srgbClr val="FF0000"/>
              </a:solidFill>
              <a:round/>
              <a:headEnd/>
              <a:tailEnd type="triangle" w="lg" len="lg"/>
            </a:ln>
          </p:spPr>
        </p:cxnSp>
        <p:cxnSp>
          <p:nvCxnSpPr>
            <p:cNvPr id="85" name="AutoShape 5"/>
            <p:cNvCxnSpPr>
              <a:cxnSpLocks noChangeShapeType="1"/>
            </p:cNvCxnSpPr>
            <p:nvPr/>
          </p:nvCxnSpPr>
          <p:spPr bwMode="auto">
            <a:xfrm rot="5400000">
              <a:off x="1795463" y="3751263"/>
              <a:ext cx="947737" cy="1587"/>
            </a:xfrm>
            <a:prstGeom prst="straightConnector1">
              <a:avLst/>
            </a:prstGeom>
            <a:noFill/>
            <a:ln w="25400">
              <a:solidFill>
                <a:srgbClr val="FF0000"/>
              </a:solidFill>
              <a:round/>
              <a:headEnd/>
              <a:tailEnd type="triangle" w="lg" len="lg"/>
            </a:ln>
          </p:spPr>
        </p:cxnSp>
      </p:grpSp>
      <p:grpSp>
        <p:nvGrpSpPr>
          <p:cNvPr id="7" name="Group 87"/>
          <p:cNvGrpSpPr/>
          <p:nvPr/>
        </p:nvGrpSpPr>
        <p:grpSpPr>
          <a:xfrm>
            <a:off x="2573338" y="3048000"/>
            <a:ext cx="1084262" cy="2405062"/>
            <a:chOff x="2557463" y="2582863"/>
            <a:chExt cx="1084262" cy="2405062"/>
          </a:xfrm>
        </p:grpSpPr>
        <p:cxnSp>
          <p:nvCxnSpPr>
            <p:cNvPr id="89" name="AutoShape 5"/>
            <p:cNvCxnSpPr>
              <a:cxnSpLocks noChangeShapeType="1"/>
            </p:cNvCxnSpPr>
            <p:nvPr/>
          </p:nvCxnSpPr>
          <p:spPr bwMode="auto">
            <a:xfrm rot="5400000">
              <a:off x="2481263" y="3827463"/>
              <a:ext cx="2319337" cy="1587"/>
            </a:xfrm>
            <a:prstGeom prst="straightConnector1">
              <a:avLst/>
            </a:prstGeom>
            <a:noFill/>
            <a:ln w="25400">
              <a:solidFill>
                <a:srgbClr val="00FF00"/>
              </a:solidFill>
              <a:round/>
              <a:headEnd/>
              <a:tailEnd type="triangle" w="lg" len="lg"/>
            </a:ln>
          </p:spPr>
        </p:cxnSp>
        <p:cxnSp>
          <p:nvCxnSpPr>
            <p:cNvPr id="90" name="AutoShape 5"/>
            <p:cNvCxnSpPr>
              <a:cxnSpLocks noChangeShapeType="1"/>
            </p:cNvCxnSpPr>
            <p:nvPr/>
          </p:nvCxnSpPr>
          <p:spPr bwMode="auto">
            <a:xfrm rot="5400000">
              <a:off x="2794795" y="2345531"/>
              <a:ext cx="404812" cy="879475"/>
            </a:xfrm>
            <a:prstGeom prst="straightConnector1">
              <a:avLst/>
            </a:prstGeom>
            <a:noFill/>
            <a:ln w="25400">
              <a:solidFill>
                <a:srgbClr val="00FF00"/>
              </a:solidFill>
              <a:round/>
              <a:headEnd/>
              <a:tailEnd type="triangle" w="lg" len="lg"/>
            </a:ln>
          </p:spPr>
        </p:cxnSp>
      </p:grpSp>
      <p:cxnSp>
        <p:nvCxnSpPr>
          <p:cNvPr id="91" name="AutoShape 5"/>
          <p:cNvCxnSpPr>
            <a:cxnSpLocks noChangeShapeType="1"/>
          </p:cNvCxnSpPr>
          <p:nvPr/>
        </p:nvCxnSpPr>
        <p:spPr bwMode="auto">
          <a:xfrm>
            <a:off x="2546132" y="2104698"/>
            <a:ext cx="879475" cy="514350"/>
          </a:xfrm>
          <a:prstGeom prst="straightConnector1">
            <a:avLst/>
          </a:prstGeom>
          <a:noFill/>
          <a:ln w="25400">
            <a:solidFill>
              <a:srgbClr val="00FF00"/>
            </a:solidFill>
            <a:round/>
            <a:headEnd/>
            <a:tailEnd type="triangle" w="lg" len="lg"/>
          </a:ln>
        </p:spPr>
      </p:cxnSp>
      <p:sp>
        <p:nvSpPr>
          <p:cNvPr id="92" name="TextBox 91"/>
          <p:cNvSpPr txBox="1"/>
          <p:nvPr/>
        </p:nvSpPr>
        <p:spPr>
          <a:xfrm>
            <a:off x="2057400" y="3124200"/>
            <a:ext cx="914400" cy="646331"/>
          </a:xfrm>
          <a:prstGeom prst="rect">
            <a:avLst/>
          </a:prstGeom>
          <a:noFill/>
        </p:spPr>
        <p:txBody>
          <a:bodyPr wrap="square" rtlCol="0">
            <a:spAutoFit/>
          </a:bodyPr>
          <a:lstStyle/>
          <a:p>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175" name="Oval 2"/>
          <p:cNvSpPr>
            <a:spLocks noChangeArrowheads="1"/>
          </p:cNvSpPr>
          <p:nvPr/>
        </p:nvSpPr>
        <p:spPr bwMode="auto">
          <a:xfrm>
            <a:off x="6477000" y="18288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pl-PL" sz="2000" b="1" i="1">
                <a:cs typeface="Arial" pitchFamily="34" charset="0"/>
              </a:rPr>
              <a:t>src</a:t>
            </a:r>
          </a:p>
        </p:txBody>
      </p:sp>
      <p:sp>
        <p:nvSpPr>
          <p:cNvPr id="176" name="Oval 3"/>
          <p:cNvSpPr>
            <a:spLocks noChangeArrowheads="1"/>
          </p:cNvSpPr>
          <p:nvPr/>
        </p:nvSpPr>
        <p:spPr bwMode="auto">
          <a:xfrm>
            <a:off x="7848600" y="25479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177" name="Oval 7"/>
          <p:cNvSpPr>
            <a:spLocks noChangeArrowheads="1"/>
          </p:cNvSpPr>
          <p:nvPr/>
        </p:nvSpPr>
        <p:spPr bwMode="auto">
          <a:xfrm>
            <a:off x="5105400" y="54102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dst1</a:t>
            </a:r>
            <a:endParaRPr lang="pl-PL" sz="2000" b="1" i="1">
              <a:cs typeface="Arial" pitchFamily="34" charset="0"/>
            </a:endParaRPr>
          </a:p>
        </p:txBody>
      </p:sp>
      <p:sp>
        <p:nvSpPr>
          <p:cNvPr id="178" name="Oval 8"/>
          <p:cNvSpPr>
            <a:spLocks noChangeArrowheads="1"/>
          </p:cNvSpPr>
          <p:nvPr/>
        </p:nvSpPr>
        <p:spPr bwMode="auto">
          <a:xfrm>
            <a:off x="5105400" y="25479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179" name="Oval 9"/>
          <p:cNvSpPr>
            <a:spLocks noChangeArrowheads="1"/>
          </p:cNvSpPr>
          <p:nvPr/>
        </p:nvSpPr>
        <p:spPr bwMode="auto">
          <a:xfrm>
            <a:off x="7848600" y="5443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dst2</a:t>
            </a:r>
            <a:endParaRPr lang="pl-PL" sz="2000" b="1" i="1">
              <a:cs typeface="Arial" pitchFamily="34" charset="0"/>
            </a:endParaRPr>
          </a:p>
        </p:txBody>
      </p:sp>
      <p:cxnSp>
        <p:nvCxnSpPr>
          <p:cNvPr id="180" name="AutoShape 5"/>
          <p:cNvCxnSpPr>
            <a:cxnSpLocks noChangeShapeType="1"/>
            <a:stCxn id="175" idx="6"/>
            <a:endCxn id="176" idx="1"/>
          </p:cNvCxnSpPr>
          <p:nvPr/>
        </p:nvCxnSpPr>
        <p:spPr bwMode="auto">
          <a:xfrm>
            <a:off x="7053263" y="2117725"/>
            <a:ext cx="879475" cy="514350"/>
          </a:xfrm>
          <a:prstGeom prst="straightConnector1">
            <a:avLst/>
          </a:prstGeom>
          <a:noFill/>
          <a:ln w="25400">
            <a:solidFill>
              <a:schemeClr val="tx1"/>
            </a:solidFill>
            <a:round/>
            <a:headEnd/>
            <a:tailEnd type="triangle" w="lg" len="lg"/>
          </a:ln>
        </p:spPr>
      </p:cxnSp>
      <p:sp>
        <p:nvSpPr>
          <p:cNvPr id="181" name="Oval 8"/>
          <p:cNvSpPr>
            <a:spLocks noChangeArrowheads="1"/>
          </p:cNvSpPr>
          <p:nvPr/>
        </p:nvSpPr>
        <p:spPr bwMode="auto">
          <a:xfrm>
            <a:off x="6477000" y="4681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182" name="Oval 8"/>
          <p:cNvSpPr>
            <a:spLocks noChangeArrowheads="1"/>
          </p:cNvSpPr>
          <p:nvPr/>
        </p:nvSpPr>
        <p:spPr bwMode="auto">
          <a:xfrm>
            <a:off x="6477000" y="31575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184" name="TextBox 45"/>
          <p:cNvSpPr txBox="1">
            <a:spLocks noChangeArrowheads="1"/>
          </p:cNvSpPr>
          <p:nvPr/>
        </p:nvSpPr>
        <p:spPr bwMode="auto">
          <a:xfrm>
            <a:off x="5715000" y="19145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185" name="TextBox 46"/>
          <p:cNvSpPr txBox="1">
            <a:spLocks noChangeArrowheads="1"/>
          </p:cNvSpPr>
          <p:nvPr/>
        </p:nvSpPr>
        <p:spPr bwMode="auto">
          <a:xfrm>
            <a:off x="7391400" y="19050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186" name="TextBox 48"/>
          <p:cNvSpPr txBox="1">
            <a:spLocks noChangeArrowheads="1"/>
          </p:cNvSpPr>
          <p:nvPr/>
        </p:nvSpPr>
        <p:spPr bwMode="auto">
          <a:xfrm>
            <a:off x="4876800" y="38100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187" name="TextBox 49"/>
          <p:cNvSpPr txBox="1">
            <a:spLocks noChangeArrowheads="1"/>
          </p:cNvSpPr>
          <p:nvPr/>
        </p:nvSpPr>
        <p:spPr bwMode="auto">
          <a:xfrm>
            <a:off x="5943600" y="2828925"/>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188" name="TextBox 50"/>
          <p:cNvSpPr txBox="1">
            <a:spLocks noChangeArrowheads="1"/>
          </p:cNvSpPr>
          <p:nvPr/>
        </p:nvSpPr>
        <p:spPr bwMode="auto">
          <a:xfrm>
            <a:off x="6096000" y="3886200"/>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189" name="TextBox 51"/>
          <p:cNvSpPr txBox="1">
            <a:spLocks noChangeArrowheads="1"/>
          </p:cNvSpPr>
          <p:nvPr/>
        </p:nvSpPr>
        <p:spPr bwMode="auto">
          <a:xfrm>
            <a:off x="7239000" y="49530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190" name="TextBox 53"/>
          <p:cNvSpPr txBox="1">
            <a:spLocks noChangeArrowheads="1"/>
          </p:cNvSpPr>
          <p:nvPr/>
        </p:nvSpPr>
        <p:spPr bwMode="auto">
          <a:xfrm>
            <a:off x="8153400" y="3743325"/>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191" name="TextBox 55"/>
          <p:cNvSpPr txBox="1">
            <a:spLocks noChangeArrowheads="1"/>
          </p:cNvSpPr>
          <p:nvPr/>
        </p:nvSpPr>
        <p:spPr bwMode="auto">
          <a:xfrm>
            <a:off x="7239000" y="2828925"/>
            <a:ext cx="457200" cy="523875"/>
          </a:xfrm>
          <a:prstGeom prst="rect">
            <a:avLst/>
          </a:prstGeom>
          <a:noFill/>
          <a:ln w="9525">
            <a:noFill/>
            <a:miter lim="800000"/>
            <a:headEnd/>
            <a:tailEnd/>
          </a:ln>
        </p:spPr>
        <p:txBody>
          <a:bodyPr>
            <a:spAutoFit/>
          </a:bodyPr>
          <a:lstStyle/>
          <a:p>
            <a:r>
              <a:rPr lang="en-US" sz="2800" b="1">
                <a:solidFill>
                  <a:srgbClr val="00CC00"/>
                </a:solidFill>
              </a:rPr>
              <a:t>b</a:t>
            </a:r>
          </a:p>
        </p:txBody>
      </p:sp>
      <p:grpSp>
        <p:nvGrpSpPr>
          <p:cNvPr id="8" name="Group 162"/>
          <p:cNvGrpSpPr/>
          <p:nvPr/>
        </p:nvGrpSpPr>
        <p:grpSpPr>
          <a:xfrm>
            <a:off x="5410200" y="2116137"/>
            <a:ext cx="1084262" cy="3294063"/>
            <a:chOff x="1049338" y="1812925"/>
            <a:chExt cx="1084262" cy="3294063"/>
          </a:xfrm>
        </p:grpSpPr>
        <p:cxnSp>
          <p:nvCxnSpPr>
            <p:cNvPr id="193" name="AutoShape 5"/>
            <p:cNvCxnSpPr>
              <a:cxnSpLocks noChangeShapeType="1"/>
            </p:cNvCxnSpPr>
            <p:nvPr/>
          </p:nvCxnSpPr>
          <p:spPr bwMode="auto">
            <a:xfrm rot="10800000" flipV="1">
              <a:off x="1254125" y="1812925"/>
              <a:ext cx="879475" cy="514350"/>
            </a:xfrm>
            <a:prstGeom prst="straightConnector1">
              <a:avLst/>
            </a:prstGeom>
            <a:noFill/>
            <a:ln w="25400">
              <a:solidFill>
                <a:srgbClr val="FF0000"/>
              </a:solidFill>
              <a:round/>
              <a:headEnd/>
              <a:tailEnd type="triangle" w="lg" len="lg"/>
            </a:ln>
          </p:spPr>
        </p:cxnSp>
        <p:cxnSp>
          <p:nvCxnSpPr>
            <p:cNvPr id="194" name="AutoShape 5"/>
            <p:cNvCxnSpPr>
              <a:cxnSpLocks noChangeShapeType="1"/>
            </p:cNvCxnSpPr>
            <p:nvPr/>
          </p:nvCxnSpPr>
          <p:spPr bwMode="auto">
            <a:xfrm rot="5400000">
              <a:off x="-92868" y="3963194"/>
              <a:ext cx="2286000" cy="1587"/>
            </a:xfrm>
            <a:prstGeom prst="straightConnector1">
              <a:avLst/>
            </a:prstGeom>
            <a:noFill/>
            <a:ln w="25400">
              <a:solidFill>
                <a:srgbClr val="FF0000"/>
              </a:solidFill>
              <a:round/>
              <a:headEnd/>
              <a:tailEnd type="triangle" w="lg" len="lg"/>
            </a:ln>
          </p:spPr>
        </p:cxnSp>
      </p:grpSp>
      <p:cxnSp>
        <p:nvCxnSpPr>
          <p:cNvPr id="196" name="AutoShape 5"/>
          <p:cNvCxnSpPr>
            <a:cxnSpLocks noChangeShapeType="1"/>
          </p:cNvCxnSpPr>
          <p:nvPr/>
        </p:nvCxnSpPr>
        <p:spPr bwMode="auto">
          <a:xfrm rot="16200000" flipH="1">
            <a:off x="5876132" y="2810668"/>
            <a:ext cx="404812" cy="879475"/>
          </a:xfrm>
          <a:prstGeom prst="straightConnector1">
            <a:avLst/>
          </a:prstGeom>
          <a:noFill/>
          <a:ln w="25400">
            <a:solidFill>
              <a:srgbClr val="FF0000"/>
            </a:solidFill>
            <a:round/>
            <a:headEnd/>
            <a:tailEnd type="triangle" w="lg" len="lg"/>
          </a:ln>
        </p:spPr>
      </p:cxnSp>
      <p:grpSp>
        <p:nvGrpSpPr>
          <p:cNvPr id="9" name="Group 208"/>
          <p:cNvGrpSpPr/>
          <p:nvPr/>
        </p:nvGrpSpPr>
        <p:grpSpPr>
          <a:xfrm>
            <a:off x="5681663" y="3743325"/>
            <a:ext cx="2208212" cy="2031208"/>
            <a:chOff x="5681663" y="3286125"/>
            <a:chExt cx="2208212" cy="2031208"/>
          </a:xfrm>
        </p:grpSpPr>
        <p:cxnSp>
          <p:nvCxnSpPr>
            <p:cNvPr id="183" name="AutoShape 5"/>
            <p:cNvCxnSpPr>
              <a:cxnSpLocks noChangeShapeType="1"/>
              <a:stCxn id="181" idx="3"/>
              <a:endCxn id="177" idx="6"/>
            </p:cNvCxnSpPr>
            <p:nvPr/>
          </p:nvCxnSpPr>
          <p:spPr bwMode="auto">
            <a:xfrm rot="5400000">
              <a:off x="5859066" y="4615006"/>
              <a:ext cx="524924" cy="879729"/>
            </a:xfrm>
            <a:prstGeom prst="straightConnector1">
              <a:avLst/>
            </a:prstGeom>
            <a:noFill/>
            <a:ln w="25400">
              <a:solidFill>
                <a:schemeClr val="tx1"/>
              </a:solidFill>
              <a:round/>
              <a:headEnd/>
              <a:tailEnd type="triangle" w="lg" len="lg"/>
            </a:ln>
          </p:spPr>
        </p:cxnSp>
        <p:cxnSp>
          <p:nvCxnSpPr>
            <p:cNvPr id="197" name="AutoShape 5"/>
            <p:cNvCxnSpPr>
              <a:cxnSpLocks noChangeShapeType="1"/>
            </p:cNvCxnSpPr>
            <p:nvPr/>
          </p:nvCxnSpPr>
          <p:spPr bwMode="auto">
            <a:xfrm rot="16200000" flipH="1">
              <a:off x="7171532" y="4563268"/>
              <a:ext cx="557212" cy="879475"/>
            </a:xfrm>
            <a:prstGeom prst="straightConnector1">
              <a:avLst/>
            </a:prstGeom>
            <a:noFill/>
            <a:ln w="25400">
              <a:solidFill>
                <a:srgbClr val="FF0000"/>
              </a:solidFill>
              <a:round/>
              <a:headEnd/>
              <a:tailEnd type="triangle" w="lg" len="lg"/>
            </a:ln>
          </p:spPr>
        </p:cxnSp>
        <p:cxnSp>
          <p:nvCxnSpPr>
            <p:cNvPr id="198" name="AutoShape 5"/>
            <p:cNvCxnSpPr>
              <a:cxnSpLocks noChangeShapeType="1"/>
            </p:cNvCxnSpPr>
            <p:nvPr/>
          </p:nvCxnSpPr>
          <p:spPr bwMode="auto">
            <a:xfrm rot="5400000">
              <a:off x="6332538" y="3759200"/>
              <a:ext cx="947737" cy="1587"/>
            </a:xfrm>
            <a:prstGeom prst="straightConnector1">
              <a:avLst/>
            </a:prstGeom>
            <a:noFill/>
            <a:ln w="25400">
              <a:solidFill>
                <a:srgbClr val="FF0000"/>
              </a:solidFill>
              <a:round/>
              <a:headEnd/>
              <a:tailEnd type="triangle" w="lg" len="lg"/>
            </a:ln>
          </p:spPr>
        </p:cxnSp>
      </p:grpSp>
      <p:grpSp>
        <p:nvGrpSpPr>
          <p:cNvPr id="10" name="Group 169"/>
          <p:cNvGrpSpPr/>
          <p:nvPr/>
        </p:nvGrpSpPr>
        <p:grpSpPr>
          <a:xfrm>
            <a:off x="7098040" y="3048000"/>
            <a:ext cx="1084262" cy="2405062"/>
            <a:chOff x="2557463" y="2582863"/>
            <a:chExt cx="1084262" cy="2405062"/>
          </a:xfrm>
        </p:grpSpPr>
        <p:cxnSp>
          <p:nvCxnSpPr>
            <p:cNvPr id="200" name="AutoShape 5"/>
            <p:cNvCxnSpPr>
              <a:cxnSpLocks noChangeShapeType="1"/>
            </p:cNvCxnSpPr>
            <p:nvPr/>
          </p:nvCxnSpPr>
          <p:spPr bwMode="auto">
            <a:xfrm rot="5400000">
              <a:off x="2481263" y="3827463"/>
              <a:ext cx="2319337" cy="1587"/>
            </a:xfrm>
            <a:prstGeom prst="straightConnector1">
              <a:avLst/>
            </a:prstGeom>
            <a:noFill/>
            <a:ln w="25400">
              <a:solidFill>
                <a:srgbClr val="00FF00"/>
              </a:solidFill>
              <a:round/>
              <a:headEnd/>
              <a:tailEnd type="triangle" w="lg" len="lg"/>
            </a:ln>
          </p:spPr>
        </p:cxnSp>
        <p:cxnSp>
          <p:nvCxnSpPr>
            <p:cNvPr id="201" name="AutoShape 5"/>
            <p:cNvCxnSpPr>
              <a:cxnSpLocks noChangeShapeType="1"/>
            </p:cNvCxnSpPr>
            <p:nvPr/>
          </p:nvCxnSpPr>
          <p:spPr bwMode="auto">
            <a:xfrm rot="5400000">
              <a:off x="2794795" y="2345531"/>
              <a:ext cx="404812" cy="879475"/>
            </a:xfrm>
            <a:prstGeom prst="straightConnector1">
              <a:avLst/>
            </a:prstGeom>
            <a:noFill/>
            <a:ln w="25400">
              <a:solidFill>
                <a:srgbClr val="00FF00"/>
              </a:solidFill>
              <a:round/>
              <a:headEnd/>
              <a:tailEnd type="triangle" w="lg" len="lg"/>
            </a:ln>
          </p:spPr>
        </p:cxnSp>
      </p:grpSp>
      <p:cxnSp>
        <p:nvCxnSpPr>
          <p:cNvPr id="202" name="AutoShape 5"/>
          <p:cNvCxnSpPr>
            <a:cxnSpLocks noChangeShapeType="1"/>
          </p:cNvCxnSpPr>
          <p:nvPr/>
        </p:nvCxnSpPr>
        <p:spPr bwMode="auto">
          <a:xfrm>
            <a:off x="7041932" y="2104698"/>
            <a:ext cx="879475" cy="514350"/>
          </a:xfrm>
          <a:prstGeom prst="straightConnector1">
            <a:avLst/>
          </a:prstGeom>
          <a:noFill/>
          <a:ln w="25400">
            <a:solidFill>
              <a:srgbClr val="00FF00"/>
            </a:solidFill>
            <a:round/>
            <a:headEnd/>
            <a:tailEnd type="triangle" w="lg" len="lg"/>
          </a:ln>
        </p:spPr>
      </p:cxnSp>
      <p:sp>
        <p:nvSpPr>
          <p:cNvPr id="203" name="TextBox 202"/>
          <p:cNvSpPr txBox="1"/>
          <p:nvPr/>
        </p:nvSpPr>
        <p:spPr>
          <a:xfrm>
            <a:off x="6553200" y="3124200"/>
            <a:ext cx="914400" cy="646331"/>
          </a:xfrm>
          <a:prstGeom prst="rect">
            <a:avLst/>
          </a:prstGeom>
          <a:noFill/>
        </p:spPr>
        <p:txBody>
          <a:bodyPr wrap="square" rtlCol="0">
            <a:spAutoFit/>
          </a:bodyPr>
          <a:lstStyle/>
          <a:p>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grpSp>
        <p:nvGrpSpPr>
          <p:cNvPr id="11" name="Group 209"/>
          <p:cNvGrpSpPr/>
          <p:nvPr/>
        </p:nvGrpSpPr>
        <p:grpSpPr>
          <a:xfrm>
            <a:off x="5670332" y="3733800"/>
            <a:ext cx="2208212" cy="1995487"/>
            <a:chOff x="5681663" y="3286125"/>
            <a:chExt cx="2208212" cy="1995487"/>
          </a:xfrm>
        </p:grpSpPr>
        <p:cxnSp>
          <p:nvCxnSpPr>
            <p:cNvPr id="211" name="AutoShape 5"/>
            <p:cNvCxnSpPr>
              <a:cxnSpLocks noChangeShapeType="1"/>
            </p:cNvCxnSpPr>
            <p:nvPr/>
          </p:nvCxnSpPr>
          <p:spPr bwMode="auto">
            <a:xfrm rot="5400000">
              <a:off x="5859463" y="4538663"/>
              <a:ext cx="523875" cy="879475"/>
            </a:xfrm>
            <a:prstGeom prst="straightConnector1">
              <a:avLst/>
            </a:prstGeom>
            <a:noFill/>
            <a:ln w="25400">
              <a:solidFill>
                <a:srgbClr val="FFC000"/>
              </a:solidFill>
              <a:round/>
              <a:headEnd/>
              <a:tailEnd type="triangle" w="lg" len="lg"/>
            </a:ln>
          </p:spPr>
        </p:cxnSp>
        <p:cxnSp>
          <p:nvCxnSpPr>
            <p:cNvPr id="212" name="AutoShape 5"/>
            <p:cNvCxnSpPr>
              <a:cxnSpLocks noChangeShapeType="1"/>
            </p:cNvCxnSpPr>
            <p:nvPr/>
          </p:nvCxnSpPr>
          <p:spPr bwMode="auto">
            <a:xfrm rot="16200000" flipH="1">
              <a:off x="7171532" y="4563268"/>
              <a:ext cx="557212" cy="879475"/>
            </a:xfrm>
            <a:prstGeom prst="straightConnector1">
              <a:avLst/>
            </a:prstGeom>
            <a:noFill/>
            <a:ln w="25400">
              <a:solidFill>
                <a:srgbClr val="FFC000"/>
              </a:solidFill>
              <a:round/>
              <a:headEnd/>
              <a:tailEnd type="triangle" w="lg" len="lg"/>
            </a:ln>
          </p:spPr>
        </p:cxnSp>
        <p:cxnSp>
          <p:nvCxnSpPr>
            <p:cNvPr id="213" name="AutoShape 5"/>
            <p:cNvCxnSpPr>
              <a:cxnSpLocks noChangeShapeType="1"/>
            </p:cNvCxnSpPr>
            <p:nvPr/>
          </p:nvCxnSpPr>
          <p:spPr bwMode="auto">
            <a:xfrm rot="5400000">
              <a:off x="6332538" y="3759200"/>
              <a:ext cx="947737" cy="1587"/>
            </a:xfrm>
            <a:prstGeom prst="straightConnector1">
              <a:avLst/>
            </a:prstGeom>
            <a:noFill/>
            <a:ln w="25400">
              <a:solidFill>
                <a:srgbClr val="FFC000"/>
              </a:solidFill>
              <a:round/>
              <a:headEnd/>
              <a:tailEnd type="triangle" w="lg" len="lg"/>
            </a:ln>
          </p:spPr>
        </p:cxnSp>
      </p:grpSp>
      <p:sp>
        <p:nvSpPr>
          <p:cNvPr id="214" name="TextBox 213"/>
          <p:cNvSpPr txBox="1">
            <a:spLocks noChangeArrowheads="1"/>
          </p:cNvSpPr>
          <p:nvPr/>
        </p:nvSpPr>
        <p:spPr bwMode="auto">
          <a:xfrm>
            <a:off x="6264166" y="3886200"/>
            <a:ext cx="990600" cy="523875"/>
          </a:xfrm>
          <a:prstGeom prst="rect">
            <a:avLst/>
          </a:prstGeom>
          <a:noFill/>
          <a:ln w="9525">
            <a:noFill/>
            <a:miter lim="800000"/>
            <a:headEnd/>
            <a:tailEnd/>
          </a:ln>
        </p:spPr>
        <p:txBody>
          <a:bodyPr>
            <a:spAutoFit/>
          </a:bodyPr>
          <a:lstStyle/>
          <a:p>
            <a:r>
              <a:rPr lang="en-US" sz="2800" b="1" dirty="0" smtClean="0"/>
              <a:t>+</a:t>
            </a:r>
            <a:r>
              <a:rPr lang="en-US" sz="2800" b="1" dirty="0" smtClean="0">
                <a:solidFill>
                  <a:srgbClr val="00CC00"/>
                </a:solidFill>
              </a:rPr>
              <a:t>b</a:t>
            </a:r>
            <a:endParaRPr lang="en-US" sz="2800" b="1" dirty="0">
              <a:solidFill>
                <a:srgbClr val="00CC00"/>
              </a:solidFill>
            </a:endParaRPr>
          </a:p>
        </p:txBody>
      </p:sp>
      <p:sp>
        <p:nvSpPr>
          <p:cNvPr id="215" name="TextBox 214"/>
          <p:cNvSpPr txBox="1">
            <a:spLocks noChangeArrowheads="1"/>
          </p:cNvSpPr>
          <p:nvPr/>
        </p:nvSpPr>
        <p:spPr bwMode="auto">
          <a:xfrm>
            <a:off x="5562600" y="4953000"/>
            <a:ext cx="990600" cy="523875"/>
          </a:xfrm>
          <a:prstGeom prst="rect">
            <a:avLst/>
          </a:prstGeom>
          <a:noFill/>
          <a:ln w="9525">
            <a:noFill/>
            <a:miter lim="800000"/>
            <a:headEnd/>
            <a:tailEnd/>
          </a:ln>
        </p:spPr>
        <p:txBody>
          <a:bodyPr>
            <a:spAutoFit/>
          </a:bodyPr>
          <a:lstStyle/>
          <a:p>
            <a:r>
              <a:rPr lang="en-US" sz="2800" b="1" dirty="0" err="1" smtClean="0">
                <a:solidFill>
                  <a:srgbClr val="FF0000"/>
                </a:solidFill>
              </a:rPr>
              <a:t>a</a:t>
            </a:r>
            <a:r>
              <a:rPr lang="en-US" sz="2800" b="1" dirty="0" err="1" smtClean="0"/>
              <a:t>+</a:t>
            </a:r>
            <a:r>
              <a:rPr lang="en-US" sz="2800" b="1" dirty="0" err="1" smtClean="0">
                <a:solidFill>
                  <a:srgbClr val="00CC00"/>
                </a:solidFill>
              </a:rPr>
              <a:t>b</a:t>
            </a:r>
            <a:endParaRPr lang="en-US" sz="2800" b="1" dirty="0">
              <a:solidFill>
                <a:srgbClr val="00CC00"/>
              </a:solidFill>
            </a:endParaRPr>
          </a:p>
        </p:txBody>
      </p:sp>
      <p:sp>
        <p:nvSpPr>
          <p:cNvPr id="216" name="TextBox 215"/>
          <p:cNvSpPr txBox="1">
            <a:spLocks noChangeArrowheads="1"/>
          </p:cNvSpPr>
          <p:nvPr/>
        </p:nvSpPr>
        <p:spPr bwMode="auto">
          <a:xfrm>
            <a:off x="7391400" y="4953000"/>
            <a:ext cx="990600" cy="523875"/>
          </a:xfrm>
          <a:prstGeom prst="rect">
            <a:avLst/>
          </a:prstGeom>
          <a:noFill/>
          <a:ln w="9525">
            <a:noFill/>
            <a:miter lim="800000"/>
            <a:headEnd/>
            <a:tailEnd/>
          </a:ln>
        </p:spPr>
        <p:txBody>
          <a:bodyPr>
            <a:spAutoFit/>
          </a:bodyPr>
          <a:lstStyle/>
          <a:p>
            <a:r>
              <a:rPr lang="en-US" sz="2800" b="1" dirty="0" smtClean="0"/>
              <a:t>+</a:t>
            </a:r>
            <a:r>
              <a:rPr lang="en-US" sz="2800" b="1" dirty="0" smtClean="0">
                <a:solidFill>
                  <a:srgbClr val="00CC00"/>
                </a:solidFill>
              </a:rPr>
              <a:t>b</a:t>
            </a:r>
            <a:endParaRPr lang="en-US" sz="2800" b="1" dirty="0">
              <a:solidFill>
                <a:srgbClr val="00CC00"/>
              </a:solidFill>
            </a:endParaRPr>
          </a:p>
        </p:txBody>
      </p:sp>
      <p:sp>
        <p:nvSpPr>
          <p:cNvPr id="69" name="TextBox 48"/>
          <p:cNvSpPr txBox="1">
            <a:spLocks noChangeArrowheads="1"/>
          </p:cNvSpPr>
          <p:nvPr/>
        </p:nvSpPr>
        <p:spPr bwMode="auto">
          <a:xfrm>
            <a:off x="304800" y="59531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70" name="TextBox 48"/>
          <p:cNvSpPr txBox="1">
            <a:spLocks noChangeArrowheads="1"/>
          </p:cNvSpPr>
          <p:nvPr/>
        </p:nvSpPr>
        <p:spPr bwMode="auto">
          <a:xfrm>
            <a:off x="3048000" y="59531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71" name="TextBox 53"/>
          <p:cNvSpPr txBox="1">
            <a:spLocks noChangeArrowheads="1"/>
          </p:cNvSpPr>
          <p:nvPr/>
        </p:nvSpPr>
        <p:spPr bwMode="auto">
          <a:xfrm>
            <a:off x="3810000" y="59436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72" name="TextBox 48"/>
          <p:cNvSpPr txBox="1">
            <a:spLocks noChangeArrowheads="1"/>
          </p:cNvSpPr>
          <p:nvPr/>
        </p:nvSpPr>
        <p:spPr bwMode="auto">
          <a:xfrm>
            <a:off x="4876800" y="60293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73" name="TextBox 48"/>
          <p:cNvSpPr txBox="1">
            <a:spLocks noChangeArrowheads="1"/>
          </p:cNvSpPr>
          <p:nvPr/>
        </p:nvSpPr>
        <p:spPr bwMode="auto">
          <a:xfrm>
            <a:off x="7620000" y="60293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74" name="TextBox 53"/>
          <p:cNvSpPr txBox="1">
            <a:spLocks noChangeArrowheads="1"/>
          </p:cNvSpPr>
          <p:nvPr/>
        </p:nvSpPr>
        <p:spPr bwMode="auto">
          <a:xfrm>
            <a:off x="8382000" y="60198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75" name="TextBox 53"/>
          <p:cNvSpPr txBox="1">
            <a:spLocks noChangeArrowheads="1"/>
          </p:cNvSpPr>
          <p:nvPr/>
        </p:nvSpPr>
        <p:spPr bwMode="auto">
          <a:xfrm>
            <a:off x="5486400" y="6029325"/>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76" name="TextBox 75"/>
          <p:cNvSpPr txBox="1"/>
          <p:nvPr/>
        </p:nvSpPr>
        <p:spPr>
          <a:xfrm>
            <a:off x="6416566" y="3200400"/>
            <a:ext cx="1066800" cy="461665"/>
          </a:xfrm>
          <a:prstGeom prst="rect">
            <a:avLst/>
          </a:prstGeom>
          <a:noFill/>
        </p:spPr>
        <p:txBody>
          <a:bodyPr wrap="square" rtlCol="0">
            <a:spAutoFit/>
          </a:bodyPr>
          <a:lstStyle/>
          <a:p>
            <a:r>
              <a:rPr lang="en-US" sz="2400" b="1" dirty="0" smtClean="0">
                <a:latin typeface="Arial Narrow" pitchFamily="34" charset="0"/>
                <a:cs typeface="Arial" pitchFamily="34" charset="0"/>
              </a:rPr>
              <a:t>XOR</a:t>
            </a:r>
            <a:endParaRPr lang="en-US" sz="2400" b="1" dirty="0">
              <a:latin typeface="Arial Narrow" pitchFamily="34" charset="0"/>
              <a:cs typeface="Arial" pitchFamily="34" charset="0"/>
            </a:endParaRPr>
          </a:p>
        </p:txBody>
      </p:sp>
      <p:sp>
        <p:nvSpPr>
          <p:cNvPr id="78" name="Content Placeholder 2"/>
          <p:cNvSpPr txBox="1">
            <a:spLocks/>
          </p:cNvSpPr>
          <p:nvPr/>
        </p:nvSpPr>
        <p:spPr bwMode="auto">
          <a:xfrm>
            <a:off x="609600" y="11430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ts val="600"/>
              </a:spcAft>
              <a:buClrTx/>
              <a:buSzTx/>
              <a:buFontTx/>
              <a:buNone/>
              <a:tabLst/>
              <a:defRPr/>
            </a:pPr>
            <a:r>
              <a:rPr lang="en-US" sz="2400" kern="0" noProof="0" dirty="0" smtClean="0">
                <a:solidFill>
                  <a:srgbClr val="000000"/>
                </a:solidFill>
                <a:latin typeface="+mn-lt"/>
              </a:rPr>
              <a:t>Link capacity</a:t>
            </a:r>
            <a:r>
              <a:rPr lang="en-US" sz="2400" kern="0" dirty="0" smtClean="0">
                <a:solidFill>
                  <a:srgbClr val="000000"/>
                </a:solidFill>
                <a:latin typeface="+mn-lt"/>
              </a:rPr>
              <a:t> is 1 message/second</a:t>
            </a:r>
            <a:r>
              <a:rPr kumimoji="0" lang="en-US" sz="2400" b="0" i="0" u="none" strike="noStrike" kern="0" cap="none" spc="0" normalizeH="0" baseline="0" noProof="0" dirty="0" smtClean="0">
                <a:ln>
                  <a:noFill/>
                </a:ln>
                <a:solidFill>
                  <a:srgbClr val="000000"/>
                </a:solidFill>
                <a:effectLst/>
                <a:uLnTx/>
                <a:uFillTx/>
                <a:latin typeface="+mn-lt"/>
                <a:ea typeface="+mn-ea"/>
                <a:cs typeface="+mn-cs"/>
              </a:rPr>
              <a:t> </a:t>
            </a:r>
          </a:p>
        </p:txBody>
      </p:sp>
      <p:sp>
        <p:nvSpPr>
          <p:cNvPr id="82" name="Rounded Rectangular Callout 81"/>
          <p:cNvSpPr/>
          <p:nvPr/>
        </p:nvSpPr>
        <p:spPr>
          <a:xfrm>
            <a:off x="1066800" y="3429000"/>
            <a:ext cx="4495800" cy="1219200"/>
          </a:xfrm>
          <a:prstGeom prst="wedgeRoundRectCallout">
            <a:avLst>
              <a:gd name="adj1" fmla="val 47014"/>
              <a:gd name="adj2" fmla="val 136355"/>
              <a:gd name="adj3" fmla="val 16667"/>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 XOR (a XOR b) = b</a:t>
            </a:r>
            <a:endParaRPr lang="en-US" sz="3200" dirty="0"/>
          </a:p>
        </p:txBody>
      </p:sp>
      <p:sp>
        <p:nvSpPr>
          <p:cNvPr id="77" name="Rectangle 6"/>
          <p:cNvSpPr>
            <a:spLocks noChangeArrowheads="1"/>
          </p:cNvSpPr>
          <p:nvPr/>
        </p:nvSpPr>
        <p:spPr bwMode="auto">
          <a:xfrm>
            <a:off x="76200" y="5334000"/>
            <a:ext cx="8947150" cy="1066800"/>
          </a:xfrm>
          <a:prstGeom prst="rect">
            <a:avLst/>
          </a:prstGeom>
          <a:solidFill>
            <a:srgbClr val="800000"/>
          </a:solidFill>
          <a:ln w="9525">
            <a:noFill/>
            <a:miter lim="800000"/>
            <a:headEnd/>
            <a:tailEnd/>
          </a:ln>
          <a:effectLst>
            <a:outerShdw dist="107763" dir="2700000" algn="ctr" rotWithShape="0">
              <a:schemeClr val="bg2"/>
            </a:outerShdw>
          </a:effectLst>
        </p:spPr>
        <p:txBody>
          <a:bodyPr tIns="137160"/>
          <a:lstStyle/>
          <a:p>
            <a:pPr algn="ctr">
              <a:lnSpc>
                <a:spcPct val="90000"/>
              </a:lnSpc>
              <a:spcBef>
                <a:spcPct val="5000"/>
              </a:spcBef>
              <a:defRPr/>
            </a:pPr>
            <a:r>
              <a:rPr lang="en-US" sz="3200" dirty="0" smtClean="0">
                <a:solidFill>
                  <a:srgbClr val="FFFF66"/>
                </a:solidFill>
                <a:sym typeface="Wingdings" pitchFamily="2" charset="2"/>
              </a:rPr>
              <a:t>This multicast connection is impossible without network coding</a:t>
            </a:r>
            <a:endParaRPr lang="en-US" sz="3200" dirty="0">
              <a:solidFill>
                <a:srgbClr val="FFFF66"/>
              </a:solidFill>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7">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xEl>
                                              <p:pRg st="0" end="0"/>
                                            </p:txEl>
                                          </p:spTgt>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14" grpId="0"/>
      <p:bldP spid="215" grpId="0"/>
      <p:bldP spid="216" grpId="0"/>
      <p:bldP spid="73" grpId="0"/>
      <p:bldP spid="75" grpId="0"/>
      <p:bldP spid="76" grpId="0"/>
      <p:bldP spid="82" grpId="0" animBg="1"/>
      <p:bldP spid="82" grpId="1" animBg="1"/>
      <p:bldP spid="77" grpId="0"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85800" y="57150"/>
            <a:ext cx="7772400" cy="1143000"/>
          </a:xfrm>
        </p:spPr>
        <p:txBody>
          <a:bodyPr/>
          <a:lstStyle/>
          <a:p>
            <a:pPr eaLnBrk="1" hangingPunct="1"/>
            <a:r>
              <a:rPr lang="en-US" smtClean="0"/>
              <a:t>Alice-and-Bob Experiment</a:t>
            </a:r>
          </a:p>
        </p:txBody>
      </p:sp>
      <p:pic>
        <p:nvPicPr>
          <p:cNvPr id="4101" name="Picture 3" descr="AP"/>
          <p:cNvPicPr>
            <a:picLocks noChangeAspect="1" noChangeArrowheads="1"/>
          </p:cNvPicPr>
          <p:nvPr/>
        </p:nvPicPr>
        <p:blipFill>
          <a:blip r:embed="rId5" cstate="print"/>
          <a:srcRect/>
          <a:stretch>
            <a:fillRect/>
          </a:stretch>
        </p:blipFill>
        <p:spPr bwMode="auto">
          <a:xfrm>
            <a:off x="4105275" y="2085975"/>
            <a:ext cx="823913" cy="563563"/>
          </a:xfrm>
          <a:prstGeom prst="rect">
            <a:avLst/>
          </a:prstGeom>
          <a:noFill/>
          <a:ln w="9525">
            <a:noFill/>
            <a:miter lim="800000"/>
            <a:headEnd/>
            <a:tailEnd/>
          </a:ln>
        </p:spPr>
      </p:pic>
      <p:sp>
        <p:nvSpPr>
          <p:cNvPr id="4102" name="Text Box 17"/>
          <p:cNvSpPr txBox="1">
            <a:spLocks noChangeArrowheads="1"/>
          </p:cNvSpPr>
          <p:nvPr/>
        </p:nvSpPr>
        <p:spPr bwMode="auto">
          <a:xfrm>
            <a:off x="4076700" y="1735138"/>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sp>
        <p:nvSpPr>
          <p:cNvPr id="4103" name="Freeform 18"/>
          <p:cNvSpPr>
            <a:spLocks/>
          </p:cNvSpPr>
          <p:nvPr/>
        </p:nvSpPr>
        <p:spPr bwMode="auto">
          <a:xfrm>
            <a:off x="2389188" y="2133600"/>
            <a:ext cx="4784725" cy="814388"/>
          </a:xfrm>
          <a:custGeom>
            <a:avLst/>
            <a:gdLst>
              <a:gd name="T0" fmla="*/ 0 w 3027"/>
              <a:gd name="T1" fmla="*/ 793 h 793"/>
              <a:gd name="T2" fmla="*/ 1173 w 3027"/>
              <a:gd name="T3" fmla="*/ 105 h 793"/>
              <a:gd name="T4" fmla="*/ 2276 w 3027"/>
              <a:gd name="T5" fmla="*/ 161 h 793"/>
              <a:gd name="T6" fmla="*/ 3027 w 3027"/>
              <a:gd name="T7" fmla="*/ 75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D60093"/>
            </a:solidFill>
            <a:prstDash val="lgDash"/>
            <a:round/>
            <a:headEnd/>
            <a:tailEnd type="triangle" w="lg" len="lg"/>
          </a:ln>
        </p:spPr>
        <p:txBody>
          <a:bodyPr lIns="90488" tIns="44450" rIns="90488" bIns="44450"/>
          <a:lstStyle/>
          <a:p>
            <a:endParaRPr lang="en-US"/>
          </a:p>
        </p:txBody>
      </p:sp>
      <p:sp>
        <p:nvSpPr>
          <p:cNvPr id="4104" name="Freeform 19"/>
          <p:cNvSpPr>
            <a:spLocks/>
          </p:cNvSpPr>
          <p:nvPr/>
        </p:nvSpPr>
        <p:spPr bwMode="auto">
          <a:xfrm rot="11041099" flipV="1">
            <a:off x="2363788" y="2805113"/>
            <a:ext cx="4660900" cy="517525"/>
          </a:xfrm>
          <a:custGeom>
            <a:avLst/>
            <a:gdLst>
              <a:gd name="T0" fmla="*/ 0 w 3027"/>
              <a:gd name="T1" fmla="*/ 793 h 793"/>
              <a:gd name="T2" fmla="*/ 1173 w 3027"/>
              <a:gd name="T3" fmla="*/ 105 h 793"/>
              <a:gd name="T4" fmla="*/ 2276 w 3027"/>
              <a:gd name="T5" fmla="*/ 161 h 793"/>
              <a:gd name="T6" fmla="*/ 3027 w 3027"/>
              <a:gd name="T7" fmla="*/ 75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0000FF"/>
            </a:solidFill>
            <a:prstDash val="lgDash"/>
            <a:round/>
            <a:headEnd/>
            <a:tailEnd type="triangle" w="lg" len="lg"/>
          </a:ln>
        </p:spPr>
        <p:txBody>
          <a:bodyPr lIns="90488" tIns="44450" rIns="90488" bIns="44450"/>
          <a:lstStyle/>
          <a:p>
            <a:endParaRPr lang="en-US"/>
          </a:p>
        </p:txBody>
      </p:sp>
      <p:sp>
        <p:nvSpPr>
          <p:cNvPr id="328724" name="Rectangle 20"/>
          <p:cNvSpPr>
            <a:spLocks noChangeArrowheads="1"/>
          </p:cNvSpPr>
          <p:nvPr/>
        </p:nvSpPr>
        <p:spPr bwMode="auto">
          <a:xfrm>
            <a:off x="1311275" y="4446588"/>
            <a:ext cx="6707188" cy="801687"/>
          </a:xfrm>
          <a:prstGeom prst="rect">
            <a:avLst/>
          </a:prstGeom>
          <a:noFill/>
          <a:ln w="9525">
            <a:noFill/>
            <a:miter lim="800000"/>
            <a:headEnd/>
            <a:tailEnd/>
          </a:ln>
        </p:spPr>
        <p:txBody>
          <a:bodyPr lIns="90488" tIns="44450" rIns="90488" bIns="44450"/>
          <a:lstStyle/>
          <a:p>
            <a:pPr marL="342900" indent="-342900">
              <a:lnSpc>
                <a:spcPct val="90000"/>
              </a:lnSpc>
              <a:spcBef>
                <a:spcPct val="20000"/>
              </a:spcBef>
            </a:pPr>
            <a:r>
              <a:rPr lang="en-US" sz="2800">
                <a:latin typeface="Comic Sans MS" pitchFamily="66" charset="0"/>
              </a:rPr>
              <a:t>3 transmissions instead of 4 </a:t>
            </a:r>
          </a:p>
          <a:p>
            <a:pPr marL="342900" indent="-342900">
              <a:lnSpc>
                <a:spcPct val="90000"/>
              </a:lnSpc>
              <a:spcBef>
                <a:spcPct val="20000"/>
              </a:spcBef>
            </a:pPr>
            <a:r>
              <a:rPr lang="en-US" sz="2800">
                <a:latin typeface="Comic Sans MS" pitchFamily="66" charset="0"/>
              </a:rPr>
              <a:t>	</a:t>
            </a:r>
            <a:r>
              <a:rPr lang="en-US" sz="2800">
                <a:latin typeface="Comic Sans MS" pitchFamily="66" charset="0"/>
                <a:sym typeface="Wingdings" pitchFamily="2" charset="2"/>
              </a:rPr>
              <a:t> Throughput gain is 4/3 = 1.33</a:t>
            </a:r>
            <a:endParaRPr lang="en-US" sz="2800">
              <a:latin typeface="Comic Sans MS" pitchFamily="66" charset="0"/>
            </a:endParaRPr>
          </a:p>
        </p:txBody>
      </p:sp>
      <p:grpSp>
        <p:nvGrpSpPr>
          <p:cNvPr id="2" name="Group 24"/>
          <p:cNvGrpSpPr>
            <a:grpSpLocks/>
          </p:cNvGrpSpPr>
          <p:nvPr/>
        </p:nvGrpSpPr>
        <p:grpSpPr bwMode="auto">
          <a:xfrm>
            <a:off x="1370013" y="2814638"/>
            <a:ext cx="1606550" cy="1368425"/>
            <a:chOff x="863" y="1881"/>
            <a:chExt cx="1012" cy="862"/>
          </a:xfrm>
        </p:grpSpPr>
        <p:grpSp>
          <p:nvGrpSpPr>
            <p:cNvPr id="3" name="Group 25"/>
            <p:cNvGrpSpPr>
              <a:grpSpLocks/>
            </p:cNvGrpSpPr>
            <p:nvPr/>
          </p:nvGrpSpPr>
          <p:grpSpPr bwMode="auto">
            <a:xfrm>
              <a:off x="863" y="1881"/>
              <a:ext cx="1012" cy="862"/>
              <a:chOff x="779" y="2231"/>
              <a:chExt cx="1012" cy="862"/>
            </a:xfrm>
          </p:grpSpPr>
          <p:graphicFrame>
            <p:nvGraphicFramePr>
              <p:cNvPr id="4099" name="Object 26"/>
              <p:cNvGraphicFramePr>
                <a:graphicFrameLocks noChangeAspect="1"/>
              </p:cNvGraphicFramePr>
              <p:nvPr/>
            </p:nvGraphicFramePr>
            <p:xfrm>
              <a:off x="906" y="2231"/>
              <a:ext cx="519" cy="576"/>
            </p:xfrm>
            <a:graphic>
              <a:graphicData uri="http://schemas.openxmlformats.org/presentationml/2006/ole">
                <p:oleObj spid="_x0000_s102403" name="Photo Editor Photo" r:id="rId6" imgW="2152951" imgH="2400635" progId="">
                  <p:embed/>
                </p:oleObj>
              </a:graphicData>
            </a:graphic>
          </p:graphicFrame>
          <p:grpSp>
            <p:nvGrpSpPr>
              <p:cNvPr id="4" name="Group 27"/>
              <p:cNvGrpSpPr>
                <a:grpSpLocks/>
              </p:cNvGrpSpPr>
              <p:nvPr/>
            </p:nvGrpSpPr>
            <p:grpSpPr bwMode="auto">
              <a:xfrm>
                <a:off x="1300" y="2234"/>
                <a:ext cx="42" cy="154"/>
                <a:chOff x="1426" y="2234"/>
                <a:chExt cx="42" cy="154"/>
              </a:xfrm>
            </p:grpSpPr>
            <p:sp>
              <p:nvSpPr>
                <p:cNvPr id="4115" name="Line 28"/>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4116" name="Oval 29"/>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4114" name="Text Box 30"/>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000" b="1">
                  <a:cs typeface="Arial" pitchFamily="34" charset="0"/>
                </a:endParaRPr>
              </a:p>
            </p:txBody>
          </p:sp>
        </p:grpSp>
        <p:sp>
          <p:nvSpPr>
            <p:cNvPr id="4112" name="Rectangle 31"/>
            <p:cNvSpPr>
              <a:spLocks noChangeArrowheads="1"/>
            </p:cNvSpPr>
            <p:nvPr/>
          </p:nvSpPr>
          <p:spPr bwMode="auto">
            <a:xfrm>
              <a:off x="1160" y="2053"/>
              <a:ext cx="274" cy="211"/>
            </a:xfrm>
            <a:prstGeom prst="rect">
              <a:avLst/>
            </a:prstGeom>
            <a:solidFill>
              <a:srgbClr val="D60093"/>
            </a:solidFill>
            <a:ln w="9525">
              <a:noFill/>
              <a:miter lim="800000"/>
              <a:headEnd/>
              <a:tailEnd/>
            </a:ln>
          </p:spPr>
          <p:txBody>
            <a:bodyPr wrap="none" lIns="90488" tIns="44450" rIns="90488" bIns="44450" anchor="ctr"/>
            <a:lstStyle/>
            <a:p>
              <a:endParaRPr lang="en-US"/>
            </a:p>
          </p:txBody>
        </p:sp>
      </p:grpSp>
      <p:grpSp>
        <p:nvGrpSpPr>
          <p:cNvPr id="5" name="Group 32"/>
          <p:cNvGrpSpPr>
            <a:grpSpLocks/>
          </p:cNvGrpSpPr>
          <p:nvPr/>
        </p:nvGrpSpPr>
        <p:grpSpPr bwMode="auto">
          <a:xfrm>
            <a:off x="6996113" y="2701925"/>
            <a:ext cx="823912" cy="914400"/>
            <a:chOff x="4407" y="1810"/>
            <a:chExt cx="519" cy="576"/>
          </a:xfrm>
        </p:grpSpPr>
        <p:graphicFrame>
          <p:nvGraphicFramePr>
            <p:cNvPr id="4098" name="Object 33"/>
            <p:cNvGraphicFramePr>
              <a:graphicFrameLocks noChangeAspect="1"/>
            </p:cNvGraphicFramePr>
            <p:nvPr/>
          </p:nvGraphicFramePr>
          <p:xfrm>
            <a:off x="4407" y="1810"/>
            <a:ext cx="519" cy="576"/>
          </p:xfrm>
          <a:graphic>
            <a:graphicData uri="http://schemas.openxmlformats.org/presentationml/2006/ole">
              <p:oleObj spid="_x0000_s102402" name="Photo Editor Photo" r:id="rId7" imgW="2152951" imgH="2400635" progId="">
                <p:embed/>
              </p:oleObj>
            </a:graphicData>
          </a:graphic>
        </p:graphicFrame>
        <p:sp>
          <p:nvSpPr>
            <p:cNvPr id="4110" name="Rectangle 34"/>
            <p:cNvSpPr>
              <a:spLocks noChangeArrowheads="1"/>
            </p:cNvSpPr>
            <p:nvPr/>
          </p:nvSpPr>
          <p:spPr bwMode="auto">
            <a:xfrm>
              <a:off x="4574" y="1980"/>
              <a:ext cx="274" cy="211"/>
            </a:xfrm>
            <a:prstGeom prst="rect">
              <a:avLst/>
            </a:prstGeom>
            <a:solidFill>
              <a:srgbClr val="0033CC"/>
            </a:solidFill>
            <a:ln w="9525">
              <a:noFill/>
              <a:miter lim="800000"/>
              <a:headEnd/>
              <a:tailEnd/>
            </a:ln>
          </p:spPr>
          <p:txBody>
            <a:bodyPr wrap="none" lIns="90488" tIns="44450" rIns="90488" bIns="44450" anchor="ctr"/>
            <a:lstStyle/>
            <a:p>
              <a:endParaRPr lang="en-US"/>
            </a:p>
          </p:txBody>
        </p:sp>
      </p:grpSp>
      <p:sp>
        <p:nvSpPr>
          <p:cNvPr id="4108" name="Text Box 35"/>
          <p:cNvSpPr txBox="1">
            <a:spLocks noChangeArrowheads="1"/>
          </p:cNvSpPr>
          <p:nvPr/>
        </p:nvSpPr>
        <p:spPr bwMode="auto">
          <a:xfrm>
            <a:off x="1524000" y="2362200"/>
            <a:ext cx="1066800" cy="457200"/>
          </a:xfrm>
          <a:prstGeom prst="rect">
            <a:avLst/>
          </a:prstGeom>
          <a:noFill/>
          <a:ln w="9525">
            <a:noFill/>
            <a:miter lim="800000"/>
            <a:headEnd/>
            <a:tailEnd/>
          </a:ln>
        </p:spPr>
        <p:txBody>
          <a:bodyPr>
            <a:spAutoFit/>
          </a:bodyPr>
          <a:lstStyle/>
          <a:p>
            <a:pPr>
              <a:spcBef>
                <a:spcPct val="50000"/>
              </a:spcBef>
            </a:pPr>
            <a:r>
              <a:rPr lang="en-US" sz="2400"/>
              <a:t>Alice</a:t>
            </a:r>
          </a:p>
        </p:txBody>
      </p:sp>
      <p:sp>
        <p:nvSpPr>
          <p:cNvPr id="4109" name="Text Box 36"/>
          <p:cNvSpPr txBox="1">
            <a:spLocks noChangeArrowheads="1"/>
          </p:cNvSpPr>
          <p:nvPr/>
        </p:nvSpPr>
        <p:spPr bwMode="auto">
          <a:xfrm>
            <a:off x="7162800" y="2209800"/>
            <a:ext cx="1066800" cy="457200"/>
          </a:xfrm>
          <a:prstGeom prst="rect">
            <a:avLst/>
          </a:prstGeom>
          <a:noFill/>
          <a:ln w="9525">
            <a:noFill/>
            <a:miter lim="800000"/>
            <a:headEnd/>
            <a:tailEnd/>
          </a:ln>
        </p:spPr>
        <p:txBody>
          <a:bodyPr>
            <a:spAutoFit/>
          </a:bodyPr>
          <a:lstStyle/>
          <a:p>
            <a:pPr>
              <a:spcBef>
                <a:spcPct val="50000"/>
              </a:spcBef>
            </a:pPr>
            <a:r>
              <a:rPr lang="en-US" sz="2400"/>
              <a:t>Bob</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2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95250" y="88900"/>
            <a:ext cx="9420225" cy="914400"/>
          </a:xfrm>
        </p:spPr>
        <p:txBody>
          <a:bodyPr/>
          <a:lstStyle/>
          <a:p>
            <a:pPr eaLnBrk="1" hangingPunct="1"/>
            <a:r>
              <a:rPr lang="en-US" smtClean="0"/>
              <a:t>Results of the Alice-and-Bob</a:t>
            </a:r>
            <a:endParaRPr lang="en-US" smtClean="0">
              <a:solidFill>
                <a:srgbClr val="00FFFF"/>
              </a:solidFill>
            </a:endParaRPr>
          </a:p>
        </p:txBody>
      </p:sp>
      <p:graphicFrame>
        <p:nvGraphicFramePr>
          <p:cNvPr id="5122" name="Object 4"/>
          <p:cNvGraphicFramePr>
            <a:graphicFrameLocks noChangeAspect="1"/>
          </p:cNvGraphicFramePr>
          <p:nvPr>
            <p:ph idx="1"/>
          </p:nvPr>
        </p:nvGraphicFramePr>
        <p:xfrm>
          <a:off x="1011238" y="1371600"/>
          <a:ext cx="6837362" cy="4121150"/>
        </p:xfrm>
        <a:graphic>
          <a:graphicData uri="http://schemas.openxmlformats.org/presentationml/2006/ole">
            <p:oleObj spid="_x0000_s103426" name="Chart" r:id="rId5" imgW="4724340" imgH="2847856" progId="Excel.Sheet.8">
              <p:embed/>
            </p:oleObj>
          </a:graphicData>
        </a:graphic>
      </p:graphicFrame>
      <p:sp>
        <p:nvSpPr>
          <p:cNvPr id="330757" name="Text Box 5"/>
          <p:cNvSpPr txBox="1">
            <a:spLocks noChangeArrowheads="1"/>
          </p:cNvSpPr>
          <p:nvPr/>
        </p:nvSpPr>
        <p:spPr bwMode="auto">
          <a:xfrm>
            <a:off x="655638" y="5646738"/>
            <a:ext cx="8016875" cy="917575"/>
          </a:xfrm>
          <a:prstGeom prst="rect">
            <a:avLst/>
          </a:prstGeom>
          <a:solidFill>
            <a:srgbClr val="000099"/>
          </a:solidFill>
          <a:ln w="9525">
            <a:solidFill>
              <a:schemeClr val="bg2"/>
            </a:solidFill>
            <a:miter lim="800000"/>
            <a:headEnd/>
            <a:tailEnd/>
          </a:ln>
          <a:effectLst>
            <a:outerShdw dist="107763" dir="2700000" algn="ctr" rotWithShape="0">
              <a:schemeClr val="bg2">
                <a:alpha val="50000"/>
              </a:schemeClr>
            </a:outerShdw>
          </a:effectLst>
        </p:spPr>
        <p:txBody>
          <a:bodyPr lIns="90488" tIns="44450" rIns="90488" bIns="44450"/>
          <a:lstStyle/>
          <a:p>
            <a:pPr algn="ctr" eaLnBrk="0" hangingPunct="0">
              <a:spcBef>
                <a:spcPct val="50000"/>
              </a:spcBef>
              <a:defRPr/>
            </a:pPr>
            <a:r>
              <a:rPr lang="en-US" sz="2800">
                <a:solidFill>
                  <a:schemeClr val="bg1"/>
                </a:solidFill>
                <a:latin typeface="Comic Sans MS" pitchFamily="66" charset="0"/>
              </a:rPr>
              <a:t>COPE almost doubles the throughput </a:t>
            </a:r>
          </a:p>
        </p:txBody>
      </p:sp>
      <p:sp>
        <p:nvSpPr>
          <p:cNvPr id="5125" name="Text Box 6"/>
          <p:cNvSpPr txBox="1">
            <a:spLocks noChangeArrowheads="1"/>
          </p:cNvSpPr>
          <p:nvPr/>
        </p:nvSpPr>
        <p:spPr bwMode="auto">
          <a:xfrm>
            <a:off x="765175" y="1271588"/>
            <a:ext cx="7689850" cy="417512"/>
          </a:xfrm>
          <a:prstGeom prst="rect">
            <a:avLst/>
          </a:prstGeom>
          <a:noFill/>
          <a:ln w="9525">
            <a:noFill/>
            <a:miter lim="800000"/>
            <a:headEnd/>
            <a:tailEnd/>
          </a:ln>
        </p:spPr>
        <p:txBody>
          <a:bodyPr lIns="90488" tIns="44450" rIns="90488" bIns="44450">
            <a:spAutoFit/>
          </a:bodyPr>
          <a:lstStyle/>
          <a:p>
            <a:pPr eaLnBrk="0" hangingPunct="0">
              <a:lnSpc>
                <a:spcPct val="90000"/>
              </a:lnSpc>
              <a:spcBef>
                <a:spcPct val="25000"/>
              </a:spcBef>
            </a:pPr>
            <a:r>
              <a:rPr lang="en-US" sz="2400">
                <a:cs typeface="Arial" pitchFamily="34" charset="0"/>
              </a:rPr>
              <a:t>Ratio of Throughput with COPE to Current Approach </a:t>
            </a:r>
          </a:p>
        </p:txBody>
      </p:sp>
      <p:sp>
        <p:nvSpPr>
          <p:cNvPr id="5126" name="Text Box 7"/>
          <p:cNvSpPr txBox="1">
            <a:spLocks noChangeArrowheads="1"/>
          </p:cNvSpPr>
          <p:nvPr/>
        </p:nvSpPr>
        <p:spPr bwMode="auto">
          <a:xfrm>
            <a:off x="3200400" y="5105400"/>
            <a:ext cx="4495800" cy="519113"/>
          </a:xfrm>
          <a:prstGeom prst="rect">
            <a:avLst/>
          </a:prstGeom>
          <a:noFill/>
          <a:ln w="9525">
            <a:noFill/>
            <a:miter lim="800000"/>
            <a:headEnd/>
            <a:tailEnd/>
          </a:ln>
        </p:spPr>
        <p:txBody>
          <a:bodyPr>
            <a:spAutoFit/>
          </a:bodyPr>
          <a:lstStyle/>
          <a:p>
            <a:pPr>
              <a:spcBef>
                <a:spcPct val="50000"/>
              </a:spcBef>
            </a:pPr>
            <a:r>
              <a:rPr lang="en-US" sz="2800"/>
              <a:t>802.11b bit rate</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smtClean="0"/>
              <a:t>Why More Gain than 1.33?</a:t>
            </a:r>
          </a:p>
        </p:txBody>
      </p:sp>
      <p:sp>
        <p:nvSpPr>
          <p:cNvPr id="332803" name="Rectangle 3"/>
          <p:cNvSpPr>
            <a:spLocks noGrp="1" noChangeArrowheads="1"/>
          </p:cNvSpPr>
          <p:nvPr>
            <p:ph type="body" idx="1"/>
          </p:nvPr>
        </p:nvSpPr>
        <p:spPr>
          <a:xfrm>
            <a:off x="609600" y="4075113"/>
            <a:ext cx="8348663" cy="2001837"/>
          </a:xfrm>
        </p:spPr>
        <p:txBody>
          <a:bodyPr/>
          <a:lstStyle/>
          <a:p>
            <a:pPr eaLnBrk="1" hangingPunct="1">
              <a:lnSpc>
                <a:spcPct val="90000"/>
              </a:lnSpc>
              <a:buFontTx/>
              <a:buNone/>
            </a:pPr>
            <a:r>
              <a:rPr lang="en-US" sz="2400" smtClean="0"/>
              <a:t>802.11 MAC is fair </a:t>
            </a:r>
            <a:r>
              <a:rPr lang="en-US" sz="2400" smtClean="0">
                <a:sym typeface="Wingdings" pitchFamily="2" charset="2"/>
              </a:rPr>
              <a:t> 1/3 capacity for each node</a:t>
            </a:r>
            <a:endParaRPr lang="en-US" sz="2400" smtClean="0"/>
          </a:p>
          <a:p>
            <a:pPr eaLnBrk="1" hangingPunct="1">
              <a:lnSpc>
                <a:spcPct val="90000"/>
              </a:lnSpc>
            </a:pPr>
            <a:r>
              <a:rPr lang="en-US" sz="2400" smtClean="0"/>
              <a:t>Without COPE, router needs to send twice as much as George or Willy </a:t>
            </a:r>
            <a:r>
              <a:rPr lang="en-US" sz="2400" smtClean="0">
                <a:sym typeface="Wingdings" pitchFamily="2" charset="2"/>
              </a:rPr>
              <a:t> Router drops packets</a:t>
            </a:r>
            <a:endParaRPr lang="en-US" sz="2400" smtClean="0"/>
          </a:p>
          <a:p>
            <a:pPr eaLnBrk="1" hangingPunct="1">
              <a:lnSpc>
                <a:spcPct val="90000"/>
              </a:lnSpc>
            </a:pPr>
            <a:r>
              <a:rPr lang="en-US" sz="2400" smtClean="0"/>
              <a:t>With COPE, all nodes need equal rate</a:t>
            </a:r>
          </a:p>
        </p:txBody>
      </p:sp>
      <p:sp>
        <p:nvSpPr>
          <p:cNvPr id="332821" name="Text Box 21"/>
          <p:cNvSpPr txBox="1">
            <a:spLocks noChangeArrowheads="1"/>
          </p:cNvSpPr>
          <p:nvPr/>
        </p:nvSpPr>
        <p:spPr bwMode="auto">
          <a:xfrm>
            <a:off x="457200" y="4114800"/>
            <a:ext cx="8343900" cy="1984375"/>
          </a:xfrm>
          <a:prstGeom prst="rect">
            <a:avLst/>
          </a:prstGeom>
          <a:solidFill>
            <a:srgbClr val="000099"/>
          </a:solidFill>
          <a:ln w="9525">
            <a:solidFill>
              <a:schemeClr val="bg2"/>
            </a:solidFill>
            <a:miter lim="800000"/>
            <a:headEnd/>
            <a:tailEnd/>
          </a:ln>
          <a:effectLst>
            <a:outerShdw dist="107763" dir="2700000" algn="ctr" rotWithShape="0">
              <a:schemeClr val="bg2">
                <a:alpha val="50000"/>
              </a:schemeClr>
            </a:outerShdw>
          </a:effectLst>
        </p:spPr>
        <p:txBody>
          <a:bodyPr lIns="90488" tIns="44450" rIns="90488" bIns="44450"/>
          <a:lstStyle/>
          <a:p>
            <a:pPr algn="ctr" eaLnBrk="0" hangingPunct="0">
              <a:spcBef>
                <a:spcPct val="50000"/>
              </a:spcBef>
              <a:defRPr/>
            </a:pPr>
            <a:endParaRPr lang="en-US" sz="2000">
              <a:solidFill>
                <a:schemeClr val="bg1"/>
              </a:solidFill>
              <a:latin typeface="Comic Sans MS" pitchFamily="66" charset="0"/>
            </a:endParaRPr>
          </a:p>
          <a:p>
            <a:pPr algn="ctr" eaLnBrk="0" hangingPunct="0">
              <a:spcBef>
                <a:spcPct val="50000"/>
              </a:spcBef>
              <a:defRPr/>
            </a:pPr>
            <a:r>
              <a:rPr lang="en-US" sz="2800">
                <a:solidFill>
                  <a:schemeClr val="bg1"/>
                </a:solidFill>
                <a:latin typeface="Comic Sans MS" pitchFamily="66" charset="0"/>
              </a:rPr>
              <a:t>COPE alleviates the mismatch between MAC’s capacity allocation and the congestion at a node </a:t>
            </a:r>
          </a:p>
        </p:txBody>
      </p:sp>
      <p:pic>
        <p:nvPicPr>
          <p:cNvPr id="6151" name="Picture 25" descr="AP"/>
          <p:cNvPicPr>
            <a:picLocks noChangeAspect="1" noChangeArrowheads="1"/>
          </p:cNvPicPr>
          <p:nvPr/>
        </p:nvPicPr>
        <p:blipFill>
          <a:blip r:embed="rId5" cstate="print"/>
          <a:srcRect/>
          <a:stretch>
            <a:fillRect/>
          </a:stretch>
        </p:blipFill>
        <p:spPr bwMode="auto">
          <a:xfrm>
            <a:off x="4105275" y="2085975"/>
            <a:ext cx="823913" cy="563563"/>
          </a:xfrm>
          <a:prstGeom prst="rect">
            <a:avLst/>
          </a:prstGeom>
          <a:noFill/>
          <a:ln w="9525">
            <a:noFill/>
            <a:miter lim="800000"/>
            <a:headEnd/>
            <a:tailEnd/>
          </a:ln>
        </p:spPr>
      </p:pic>
      <p:sp>
        <p:nvSpPr>
          <p:cNvPr id="6152" name="Text Box 26"/>
          <p:cNvSpPr txBox="1">
            <a:spLocks noChangeArrowheads="1"/>
          </p:cNvSpPr>
          <p:nvPr/>
        </p:nvSpPr>
        <p:spPr bwMode="auto">
          <a:xfrm>
            <a:off x="4076700" y="1735138"/>
            <a:ext cx="1485900"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Router</a:t>
            </a:r>
          </a:p>
        </p:txBody>
      </p:sp>
      <p:sp>
        <p:nvSpPr>
          <p:cNvPr id="6153" name="Freeform 27"/>
          <p:cNvSpPr>
            <a:spLocks/>
          </p:cNvSpPr>
          <p:nvPr/>
        </p:nvSpPr>
        <p:spPr bwMode="auto">
          <a:xfrm>
            <a:off x="2389188" y="2133600"/>
            <a:ext cx="4784725" cy="814388"/>
          </a:xfrm>
          <a:custGeom>
            <a:avLst/>
            <a:gdLst>
              <a:gd name="T0" fmla="*/ 0 w 3027"/>
              <a:gd name="T1" fmla="*/ 793 h 793"/>
              <a:gd name="T2" fmla="*/ 1173 w 3027"/>
              <a:gd name="T3" fmla="*/ 105 h 793"/>
              <a:gd name="T4" fmla="*/ 2276 w 3027"/>
              <a:gd name="T5" fmla="*/ 161 h 793"/>
              <a:gd name="T6" fmla="*/ 3027 w 3027"/>
              <a:gd name="T7" fmla="*/ 75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D60093"/>
            </a:solidFill>
            <a:prstDash val="lgDash"/>
            <a:round/>
            <a:headEnd/>
            <a:tailEnd type="triangle" w="lg" len="lg"/>
          </a:ln>
        </p:spPr>
        <p:txBody>
          <a:bodyPr lIns="90488" tIns="44450" rIns="90488" bIns="44450"/>
          <a:lstStyle/>
          <a:p>
            <a:endParaRPr lang="en-US"/>
          </a:p>
        </p:txBody>
      </p:sp>
      <p:sp>
        <p:nvSpPr>
          <p:cNvPr id="6154" name="Freeform 28"/>
          <p:cNvSpPr>
            <a:spLocks/>
          </p:cNvSpPr>
          <p:nvPr/>
        </p:nvSpPr>
        <p:spPr bwMode="auto">
          <a:xfrm rot="11041099" flipV="1">
            <a:off x="2363788" y="2805113"/>
            <a:ext cx="4660900" cy="517525"/>
          </a:xfrm>
          <a:custGeom>
            <a:avLst/>
            <a:gdLst>
              <a:gd name="T0" fmla="*/ 0 w 3027"/>
              <a:gd name="T1" fmla="*/ 793 h 793"/>
              <a:gd name="T2" fmla="*/ 1173 w 3027"/>
              <a:gd name="T3" fmla="*/ 105 h 793"/>
              <a:gd name="T4" fmla="*/ 2276 w 3027"/>
              <a:gd name="T5" fmla="*/ 161 h 793"/>
              <a:gd name="T6" fmla="*/ 3027 w 3027"/>
              <a:gd name="T7" fmla="*/ 75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0000FF"/>
            </a:solidFill>
            <a:prstDash val="lgDash"/>
            <a:round/>
            <a:headEnd/>
            <a:tailEnd type="triangle" w="lg" len="lg"/>
          </a:ln>
        </p:spPr>
        <p:txBody>
          <a:bodyPr lIns="90488" tIns="44450" rIns="90488" bIns="44450"/>
          <a:lstStyle/>
          <a:p>
            <a:endParaRPr lang="en-US"/>
          </a:p>
        </p:txBody>
      </p:sp>
      <p:grpSp>
        <p:nvGrpSpPr>
          <p:cNvPr id="2" name="Group 29"/>
          <p:cNvGrpSpPr>
            <a:grpSpLocks/>
          </p:cNvGrpSpPr>
          <p:nvPr/>
        </p:nvGrpSpPr>
        <p:grpSpPr bwMode="auto">
          <a:xfrm>
            <a:off x="6996113" y="2701925"/>
            <a:ext cx="823912" cy="914400"/>
            <a:chOff x="4407" y="1810"/>
            <a:chExt cx="519" cy="576"/>
          </a:xfrm>
        </p:grpSpPr>
        <p:graphicFrame>
          <p:nvGraphicFramePr>
            <p:cNvPr id="6147" name="Object 30"/>
            <p:cNvGraphicFramePr>
              <a:graphicFrameLocks noChangeAspect="1"/>
            </p:cNvGraphicFramePr>
            <p:nvPr/>
          </p:nvGraphicFramePr>
          <p:xfrm>
            <a:off x="4407" y="1810"/>
            <a:ext cx="519" cy="576"/>
          </p:xfrm>
          <a:graphic>
            <a:graphicData uri="http://schemas.openxmlformats.org/presentationml/2006/ole">
              <p:oleObj spid="_x0000_s104451" name="Photo Editor Photo" r:id="rId6" imgW="2152951" imgH="2400635" progId="">
                <p:embed/>
              </p:oleObj>
            </a:graphicData>
          </a:graphic>
        </p:graphicFrame>
        <p:sp>
          <p:nvSpPr>
            <p:cNvPr id="6165" name="Rectangle 31"/>
            <p:cNvSpPr>
              <a:spLocks noChangeArrowheads="1"/>
            </p:cNvSpPr>
            <p:nvPr/>
          </p:nvSpPr>
          <p:spPr bwMode="auto">
            <a:xfrm>
              <a:off x="4574" y="1980"/>
              <a:ext cx="274" cy="211"/>
            </a:xfrm>
            <a:prstGeom prst="rect">
              <a:avLst/>
            </a:prstGeom>
            <a:solidFill>
              <a:srgbClr val="0033CC"/>
            </a:solidFill>
            <a:ln w="9525">
              <a:noFill/>
              <a:miter lim="800000"/>
              <a:headEnd/>
              <a:tailEnd/>
            </a:ln>
          </p:spPr>
          <p:txBody>
            <a:bodyPr wrap="none" lIns="90488" tIns="44450" rIns="90488" bIns="44450" anchor="ctr"/>
            <a:lstStyle/>
            <a:p>
              <a:endParaRPr lang="en-US"/>
            </a:p>
          </p:txBody>
        </p:sp>
      </p:grpSp>
      <p:sp>
        <p:nvSpPr>
          <p:cNvPr id="6156" name="Text Box 32"/>
          <p:cNvSpPr txBox="1">
            <a:spLocks noChangeArrowheads="1"/>
          </p:cNvSpPr>
          <p:nvPr/>
        </p:nvSpPr>
        <p:spPr bwMode="auto">
          <a:xfrm>
            <a:off x="1524000" y="2362200"/>
            <a:ext cx="1066800" cy="457200"/>
          </a:xfrm>
          <a:prstGeom prst="rect">
            <a:avLst/>
          </a:prstGeom>
          <a:noFill/>
          <a:ln w="9525">
            <a:noFill/>
            <a:miter lim="800000"/>
            <a:headEnd/>
            <a:tailEnd/>
          </a:ln>
        </p:spPr>
        <p:txBody>
          <a:bodyPr>
            <a:spAutoFit/>
          </a:bodyPr>
          <a:lstStyle/>
          <a:p>
            <a:pPr>
              <a:spcBef>
                <a:spcPct val="50000"/>
              </a:spcBef>
            </a:pPr>
            <a:r>
              <a:rPr lang="en-US" sz="2400"/>
              <a:t>Alice</a:t>
            </a:r>
          </a:p>
        </p:txBody>
      </p:sp>
      <p:sp>
        <p:nvSpPr>
          <p:cNvPr id="6157" name="Text Box 33"/>
          <p:cNvSpPr txBox="1">
            <a:spLocks noChangeArrowheads="1"/>
          </p:cNvSpPr>
          <p:nvPr/>
        </p:nvSpPr>
        <p:spPr bwMode="auto">
          <a:xfrm>
            <a:off x="7162800" y="2209800"/>
            <a:ext cx="1066800" cy="457200"/>
          </a:xfrm>
          <a:prstGeom prst="rect">
            <a:avLst/>
          </a:prstGeom>
          <a:noFill/>
          <a:ln w="9525">
            <a:noFill/>
            <a:miter lim="800000"/>
            <a:headEnd/>
            <a:tailEnd/>
          </a:ln>
        </p:spPr>
        <p:txBody>
          <a:bodyPr>
            <a:spAutoFit/>
          </a:bodyPr>
          <a:lstStyle/>
          <a:p>
            <a:pPr>
              <a:spcBef>
                <a:spcPct val="50000"/>
              </a:spcBef>
            </a:pPr>
            <a:r>
              <a:rPr lang="en-US" sz="2400"/>
              <a:t>Bob</a:t>
            </a:r>
          </a:p>
        </p:txBody>
      </p:sp>
      <p:grpSp>
        <p:nvGrpSpPr>
          <p:cNvPr id="3" name="Group 34"/>
          <p:cNvGrpSpPr>
            <a:grpSpLocks/>
          </p:cNvGrpSpPr>
          <p:nvPr/>
        </p:nvGrpSpPr>
        <p:grpSpPr bwMode="auto">
          <a:xfrm>
            <a:off x="1370013" y="2814638"/>
            <a:ext cx="1606550" cy="1368425"/>
            <a:chOff x="863" y="1881"/>
            <a:chExt cx="1012" cy="862"/>
          </a:xfrm>
        </p:grpSpPr>
        <p:grpSp>
          <p:nvGrpSpPr>
            <p:cNvPr id="4" name="Group 35"/>
            <p:cNvGrpSpPr>
              <a:grpSpLocks/>
            </p:cNvGrpSpPr>
            <p:nvPr/>
          </p:nvGrpSpPr>
          <p:grpSpPr bwMode="auto">
            <a:xfrm>
              <a:off x="863" y="1881"/>
              <a:ext cx="1012" cy="862"/>
              <a:chOff x="779" y="2231"/>
              <a:chExt cx="1012" cy="862"/>
            </a:xfrm>
          </p:grpSpPr>
          <p:graphicFrame>
            <p:nvGraphicFramePr>
              <p:cNvPr id="6146" name="Object 36"/>
              <p:cNvGraphicFramePr>
                <a:graphicFrameLocks noChangeAspect="1"/>
              </p:cNvGraphicFramePr>
              <p:nvPr/>
            </p:nvGraphicFramePr>
            <p:xfrm>
              <a:off x="906" y="2231"/>
              <a:ext cx="519" cy="576"/>
            </p:xfrm>
            <a:graphic>
              <a:graphicData uri="http://schemas.openxmlformats.org/presentationml/2006/ole">
                <p:oleObj spid="_x0000_s104450" name="Photo Editor Photo" r:id="rId7" imgW="2152951" imgH="2400635" progId="">
                  <p:embed/>
                </p:oleObj>
              </a:graphicData>
            </a:graphic>
          </p:graphicFrame>
          <p:grpSp>
            <p:nvGrpSpPr>
              <p:cNvPr id="5" name="Group 37"/>
              <p:cNvGrpSpPr>
                <a:grpSpLocks/>
              </p:cNvGrpSpPr>
              <p:nvPr/>
            </p:nvGrpSpPr>
            <p:grpSpPr bwMode="auto">
              <a:xfrm>
                <a:off x="1300" y="2234"/>
                <a:ext cx="42" cy="154"/>
                <a:chOff x="1426" y="2234"/>
                <a:chExt cx="42" cy="154"/>
              </a:xfrm>
            </p:grpSpPr>
            <p:sp>
              <p:nvSpPr>
                <p:cNvPr id="6163" name="Line 38"/>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6164" name="Oval 39"/>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6162" name="Text Box 40"/>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000" b="1">
                  <a:cs typeface="Arial" pitchFamily="34" charset="0"/>
                </a:endParaRPr>
              </a:p>
            </p:txBody>
          </p:sp>
        </p:grpSp>
        <p:sp>
          <p:nvSpPr>
            <p:cNvPr id="6160" name="Rectangle 41"/>
            <p:cNvSpPr>
              <a:spLocks noChangeArrowheads="1"/>
            </p:cNvSpPr>
            <p:nvPr/>
          </p:nvSpPr>
          <p:spPr bwMode="auto">
            <a:xfrm>
              <a:off x="1160" y="2053"/>
              <a:ext cx="274" cy="211"/>
            </a:xfrm>
            <a:prstGeom prst="rect">
              <a:avLst/>
            </a:prstGeom>
            <a:solidFill>
              <a:srgbClr val="D60093"/>
            </a:solidFill>
            <a:ln w="9525">
              <a:noFill/>
              <a:miter lim="800000"/>
              <a:headEnd/>
              <a:tailEnd/>
            </a:ln>
          </p:spPr>
          <p:txBody>
            <a:bodyPr wrap="none" lIns="90488" tIns="44450" rIns="90488" bIns="44450" anchor="ctr"/>
            <a:lstStyle/>
            <a:p>
              <a:endParaRPr lang="en-US"/>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2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407" name="Rectangle 1251406"/>
          <p:cNvSpPr>
            <a:spLocks noChangeArrowheads="1"/>
          </p:cNvSpPr>
          <p:nvPr/>
        </p:nvSpPr>
        <p:spPr bwMode="auto">
          <a:xfrm>
            <a:off x="346075" y="3927475"/>
            <a:ext cx="8797925" cy="1616340"/>
          </a:xfrm>
          <a:prstGeom prst="rect">
            <a:avLst/>
          </a:prstGeom>
          <a:noFill/>
          <a:ln w="9525">
            <a:noFill/>
            <a:miter lim="800000"/>
            <a:headEnd/>
            <a:tailEnd/>
          </a:ln>
        </p:spPr>
        <p:txBody>
          <a:bodyPr lIns="90488" tIns="44450" rIns="90488" bIns="44450">
            <a:spAutoFit/>
          </a:bodyPr>
          <a:lstStyle/>
          <a:p>
            <a:pPr algn="ctr">
              <a:spcBef>
                <a:spcPct val="20000"/>
              </a:spcBef>
              <a:buClr>
                <a:srgbClr val="0070C0"/>
              </a:buClr>
            </a:pPr>
            <a:r>
              <a:rPr lang="en-US" sz="3200" dirty="0">
                <a:solidFill>
                  <a:srgbClr val="FF0000"/>
                </a:solidFill>
              </a:rPr>
              <a:t>802.11 is fair </a:t>
            </a:r>
            <a:r>
              <a:rPr lang="en-US" sz="3200" dirty="0">
                <a:solidFill>
                  <a:srgbClr val="FF0000"/>
                </a:solidFill>
                <a:sym typeface="Wingdings" pitchFamily="2" charset="2"/>
              </a:rPr>
              <a:t> 1/3 </a:t>
            </a:r>
            <a:r>
              <a:rPr lang="en-US" sz="3200" dirty="0" smtClean="0">
                <a:solidFill>
                  <a:srgbClr val="FF0000"/>
                </a:solidFill>
                <a:sym typeface="Wingdings" pitchFamily="2" charset="2"/>
              </a:rPr>
              <a:t>for </a:t>
            </a:r>
            <a:r>
              <a:rPr lang="en-US" sz="3200" dirty="0">
                <a:solidFill>
                  <a:srgbClr val="FF0000"/>
                </a:solidFill>
                <a:sym typeface="Wingdings" pitchFamily="2" charset="2"/>
              </a:rPr>
              <a:t>each nod</a:t>
            </a:r>
            <a:r>
              <a:rPr lang="en-US" sz="2800" dirty="0">
                <a:solidFill>
                  <a:srgbClr val="FF0000"/>
                </a:solidFill>
                <a:sym typeface="Wingdings" pitchFamily="2" charset="2"/>
              </a:rPr>
              <a:t>e</a:t>
            </a:r>
            <a:endParaRPr lang="en-US" sz="2800" dirty="0">
              <a:solidFill>
                <a:srgbClr val="FF0000"/>
              </a:solidFill>
            </a:endParaRPr>
          </a:p>
          <a:p>
            <a:pPr>
              <a:spcBef>
                <a:spcPct val="20000"/>
              </a:spcBef>
              <a:buClr>
                <a:srgbClr val="0070C0"/>
              </a:buClr>
              <a:buFont typeface="Arial" pitchFamily="34" charset="0"/>
              <a:buChar char="•"/>
            </a:pPr>
            <a:r>
              <a:rPr lang="en-US" sz="2400" dirty="0">
                <a:solidFill>
                  <a:srgbClr val="000000"/>
                </a:solidFill>
              </a:rPr>
              <a:t> </a:t>
            </a:r>
            <a:r>
              <a:rPr lang="en-US" sz="2800" dirty="0">
                <a:solidFill>
                  <a:srgbClr val="000000"/>
                </a:solidFill>
              </a:rPr>
              <a:t>Without COPE router needs to send twice as </a:t>
            </a:r>
            <a:r>
              <a:rPr lang="en-US" sz="2800" dirty="0" smtClean="0">
                <a:solidFill>
                  <a:srgbClr val="000000"/>
                </a:solidFill>
              </a:rPr>
              <a:t>much</a:t>
            </a:r>
            <a:endParaRPr lang="en-US" sz="2800" dirty="0">
              <a:solidFill>
                <a:srgbClr val="000000"/>
              </a:solidFill>
            </a:endParaRPr>
          </a:p>
          <a:p>
            <a:pPr>
              <a:spcBef>
                <a:spcPct val="20000"/>
              </a:spcBef>
              <a:buClr>
                <a:srgbClr val="0070C0"/>
              </a:buClr>
              <a:buFont typeface="Arial" pitchFamily="34" charset="0"/>
              <a:buChar char="•"/>
            </a:pPr>
            <a:r>
              <a:rPr lang="en-US" sz="2800" dirty="0">
                <a:solidFill>
                  <a:srgbClr val="000000"/>
                </a:solidFill>
              </a:rPr>
              <a:t> With COPE, all nodes need equal rate</a:t>
            </a:r>
          </a:p>
        </p:txBody>
      </p:sp>
      <p:sp>
        <p:nvSpPr>
          <p:cNvPr id="1251330" name="Title 1251329"/>
          <p:cNvSpPr>
            <a:spLocks noGrp="1" noChangeArrowheads="1"/>
          </p:cNvSpPr>
          <p:nvPr>
            <p:ph type="title"/>
          </p:nvPr>
        </p:nvSpPr>
        <p:spPr>
          <a:xfrm>
            <a:off x="457200" y="0"/>
            <a:ext cx="8229600" cy="1143000"/>
          </a:xfrm>
        </p:spPr>
        <p:txBody>
          <a:bodyPr/>
          <a:lstStyle/>
          <a:p>
            <a:pPr marL="0" indent="0" defTabSz="914400" eaLnBrk="1" hangingPunct="1"/>
            <a:r>
              <a:rPr lang="en-US" sz="4000" dirty="0" smtClean="0"/>
              <a:t>Why More Than 1.33?</a:t>
            </a:r>
          </a:p>
        </p:txBody>
      </p:sp>
      <p:sp>
        <p:nvSpPr>
          <p:cNvPr id="38" name="TextBox 37"/>
          <p:cNvSpPr txBox="1">
            <a:spLocks noChangeArrowheads="1"/>
          </p:cNvSpPr>
          <p:nvPr/>
        </p:nvSpPr>
        <p:spPr bwMode="auto">
          <a:xfrm>
            <a:off x="76200" y="3962400"/>
            <a:ext cx="8991600" cy="1676400"/>
          </a:xfrm>
          <a:prstGeom prst="rect">
            <a:avLst/>
          </a:prstGeom>
          <a:solidFill>
            <a:schemeClr val="accent2"/>
          </a:solidFill>
          <a:ln w="9525" cap="flat" cmpd="sng" algn="ctr">
            <a:noFill/>
            <a:prstDash val="solid"/>
            <a:miter lim="800000"/>
            <a:headEnd type="none" w="med" len="med"/>
            <a:tailEnd type="none" w="med" len="med"/>
          </a:ln>
          <a:effectLst>
            <a:outerShdw blurRad="50800" dist="38100" algn="l" rotWithShape="0">
              <a:prstClr val="black">
                <a:alpha val="40000"/>
              </a:prstClr>
            </a:outerShdw>
          </a:effectLst>
        </p:spPr>
        <p:txBody>
          <a:bodyPr lIns="90488" tIns="182880" rIns="90488" bIns="44450"/>
          <a:lstStyle/>
          <a:p>
            <a:pPr marL="91440" algn="ctr" eaLnBrk="0" hangingPunct="0">
              <a:spcBef>
                <a:spcPct val="50000"/>
              </a:spcBef>
            </a:pPr>
            <a:r>
              <a:rPr lang="en-US" sz="3200" dirty="0" smtClean="0">
                <a:solidFill>
                  <a:schemeClr val="bg1"/>
                </a:solidFill>
              </a:rPr>
              <a:t>COPE </a:t>
            </a:r>
            <a:r>
              <a:rPr lang="en-US" sz="3200" dirty="0">
                <a:solidFill>
                  <a:schemeClr val="bg1"/>
                </a:solidFill>
              </a:rPr>
              <a:t>alleviates the mismatch between MAC’s </a:t>
            </a:r>
            <a:r>
              <a:rPr lang="en-US" sz="3200" dirty="0" smtClean="0">
                <a:solidFill>
                  <a:schemeClr val="bg1"/>
                </a:solidFill>
              </a:rPr>
              <a:t> </a:t>
            </a:r>
            <a:r>
              <a:rPr lang="en-US" sz="3200" dirty="0">
                <a:solidFill>
                  <a:schemeClr val="bg1"/>
                </a:solidFill>
              </a:rPr>
              <a:t>allocation and the congestion at a node </a:t>
            </a:r>
            <a:endParaRPr lang="en-US" sz="2000" dirty="0">
              <a:solidFill>
                <a:schemeClr val="bg1"/>
              </a:solidFill>
            </a:endParaRPr>
          </a:p>
        </p:txBody>
      </p:sp>
      <p:grpSp>
        <p:nvGrpSpPr>
          <p:cNvPr id="3" name="Group 17"/>
          <p:cNvGrpSpPr>
            <a:grpSpLocks/>
          </p:cNvGrpSpPr>
          <p:nvPr/>
        </p:nvGrpSpPr>
        <p:grpSpPr bwMode="auto">
          <a:xfrm rot="5400000">
            <a:off x="4182999" y="1548872"/>
            <a:ext cx="476250" cy="417576"/>
            <a:chOff x="2146" y="1826"/>
            <a:chExt cx="839" cy="257"/>
          </a:xfrm>
        </p:grpSpPr>
        <p:sp>
          <p:nvSpPr>
            <p:cNvPr id="58" name="Straight Connector 1356817"/>
            <p:cNvSpPr>
              <a:spLocks noChangeShapeType="1"/>
            </p:cNvSpPr>
            <p:nvPr/>
          </p:nvSpPr>
          <p:spPr bwMode="auto">
            <a:xfrm>
              <a:off x="2149" y="1826"/>
              <a:ext cx="836" cy="0"/>
            </a:xfrm>
            <a:prstGeom prst="line">
              <a:avLst/>
            </a:prstGeom>
            <a:noFill/>
            <a:ln w="28575" algn="ctr">
              <a:solidFill>
                <a:schemeClr val="tx1"/>
              </a:solidFill>
              <a:round/>
              <a:headEnd/>
              <a:tailEnd/>
            </a:ln>
          </p:spPr>
          <p:txBody>
            <a:bodyPr lIns="90488" tIns="44450" rIns="90488" bIns="44450"/>
            <a:lstStyle/>
            <a:p>
              <a:endParaRPr lang="en-US" dirty="0"/>
            </a:p>
          </p:txBody>
        </p:sp>
        <p:sp>
          <p:nvSpPr>
            <p:cNvPr id="59" name="Straight Connector 1356818"/>
            <p:cNvSpPr>
              <a:spLocks noChangeShapeType="1"/>
            </p:cNvSpPr>
            <p:nvPr/>
          </p:nvSpPr>
          <p:spPr bwMode="auto">
            <a:xfrm>
              <a:off x="2146" y="2083"/>
              <a:ext cx="836" cy="0"/>
            </a:xfrm>
            <a:prstGeom prst="line">
              <a:avLst/>
            </a:prstGeom>
            <a:noFill/>
            <a:ln w="28575" algn="ctr">
              <a:solidFill>
                <a:schemeClr val="tx1"/>
              </a:solidFill>
              <a:round/>
              <a:headEnd/>
              <a:tailEnd/>
            </a:ln>
          </p:spPr>
          <p:txBody>
            <a:bodyPr lIns="90488" tIns="44450" rIns="90488" bIns="44450"/>
            <a:lstStyle/>
            <a:p>
              <a:endParaRPr lang="en-US" dirty="0"/>
            </a:p>
          </p:txBody>
        </p:sp>
        <p:sp>
          <p:nvSpPr>
            <p:cNvPr id="60" name="Straight Connector 1356819"/>
            <p:cNvSpPr>
              <a:spLocks noChangeShapeType="1"/>
            </p:cNvSpPr>
            <p:nvPr/>
          </p:nvSpPr>
          <p:spPr bwMode="auto">
            <a:xfrm flipV="1">
              <a:off x="2965" y="1827"/>
              <a:ext cx="0" cy="246"/>
            </a:xfrm>
            <a:prstGeom prst="line">
              <a:avLst/>
            </a:prstGeom>
            <a:noFill/>
            <a:ln w="28575" algn="ctr">
              <a:solidFill>
                <a:schemeClr val="tx1"/>
              </a:solidFill>
              <a:round/>
              <a:headEnd/>
              <a:tailEnd/>
            </a:ln>
          </p:spPr>
          <p:txBody>
            <a:bodyPr lIns="90488" tIns="44450" rIns="90488" bIns="44450"/>
            <a:lstStyle/>
            <a:p>
              <a:endParaRPr lang="en-US" dirty="0"/>
            </a:p>
          </p:txBody>
        </p:sp>
      </p:grpSp>
      <p:sp>
        <p:nvSpPr>
          <p:cNvPr id="61" name="Arc 60"/>
          <p:cNvSpPr/>
          <p:nvPr/>
        </p:nvSpPr>
        <p:spPr>
          <a:xfrm>
            <a:off x="3429000" y="1290935"/>
            <a:ext cx="914400" cy="914400"/>
          </a:xfrm>
          <a:prstGeom prst="arc">
            <a:avLst/>
          </a:prstGeom>
          <a:noFill/>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rot="16200000">
            <a:off x="4480560" y="1287887"/>
            <a:ext cx="914400" cy="914400"/>
          </a:xfrm>
          <a:prstGeom prst="arc">
            <a:avLst/>
          </a:prstGeom>
          <a:ln w="28575">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3523488" y="1272647"/>
            <a:ext cx="628698" cy="461665"/>
          </a:xfrm>
          <a:prstGeom prst="rect">
            <a:avLst/>
          </a:prstGeom>
          <a:noFill/>
        </p:spPr>
        <p:txBody>
          <a:bodyPr wrap="none" rtlCol="0">
            <a:spAutoFit/>
          </a:bodyPr>
          <a:lstStyle/>
          <a:p>
            <a:r>
              <a:rPr lang="en-US" sz="2400" b="1" dirty="0" smtClean="0">
                <a:solidFill>
                  <a:srgbClr val="FF0000"/>
                </a:solidFill>
              </a:rPr>
              <a:t>1/3</a:t>
            </a:r>
            <a:endParaRPr lang="en-US" sz="2400" b="1" dirty="0">
              <a:solidFill>
                <a:srgbClr val="FF0000"/>
              </a:solidFill>
            </a:endParaRPr>
          </a:p>
        </p:txBody>
      </p:sp>
      <p:sp>
        <p:nvSpPr>
          <p:cNvPr id="64" name="TextBox 63"/>
          <p:cNvSpPr txBox="1"/>
          <p:nvPr/>
        </p:nvSpPr>
        <p:spPr>
          <a:xfrm>
            <a:off x="4590288" y="1312271"/>
            <a:ext cx="716863" cy="461665"/>
          </a:xfrm>
          <a:prstGeom prst="rect">
            <a:avLst/>
          </a:prstGeom>
          <a:noFill/>
        </p:spPr>
        <p:txBody>
          <a:bodyPr wrap="none" rtlCol="0">
            <a:spAutoFit/>
          </a:bodyPr>
          <a:lstStyle/>
          <a:p>
            <a:r>
              <a:rPr lang="en-US" sz="2400" b="1" dirty="0" smtClean="0">
                <a:solidFill>
                  <a:srgbClr val="0070C0"/>
                </a:solidFill>
              </a:rPr>
              <a:t>1/3</a:t>
            </a:r>
            <a:endParaRPr lang="en-US" sz="2400" b="1" dirty="0">
              <a:solidFill>
                <a:srgbClr val="0070C0"/>
              </a:solidFill>
            </a:endParaRPr>
          </a:p>
        </p:txBody>
      </p:sp>
      <p:cxnSp>
        <p:nvCxnSpPr>
          <p:cNvPr id="66" name="Straight Arrow Connector 65"/>
          <p:cNvCxnSpPr/>
          <p:nvPr/>
        </p:nvCxnSpPr>
        <p:spPr>
          <a:xfrm rot="5400000">
            <a:off x="4229100" y="2090241"/>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440936" y="1976735"/>
            <a:ext cx="628698" cy="461665"/>
          </a:xfrm>
          <a:prstGeom prst="rect">
            <a:avLst/>
          </a:prstGeom>
          <a:noFill/>
        </p:spPr>
        <p:txBody>
          <a:bodyPr wrap="none" rtlCol="0">
            <a:spAutoFit/>
          </a:bodyPr>
          <a:lstStyle/>
          <a:p>
            <a:r>
              <a:rPr lang="en-US" sz="2400" b="1" dirty="0" smtClean="0"/>
              <a:t>1/3</a:t>
            </a:r>
            <a:endParaRPr lang="en-US" sz="2400" b="1" dirty="0"/>
          </a:p>
        </p:txBody>
      </p:sp>
      <p:pic>
        <p:nvPicPr>
          <p:cNvPr id="65" name="Picture 25" descr="AP"/>
          <p:cNvPicPr>
            <a:picLocks noChangeAspect="1" noChangeArrowheads="1"/>
          </p:cNvPicPr>
          <p:nvPr/>
        </p:nvPicPr>
        <p:blipFill>
          <a:blip r:embed="rId5" cstate="print"/>
          <a:srcRect/>
          <a:stretch>
            <a:fillRect/>
          </a:stretch>
        </p:blipFill>
        <p:spPr bwMode="auto">
          <a:xfrm>
            <a:off x="4129087" y="2484437"/>
            <a:ext cx="823913" cy="563563"/>
          </a:xfrm>
          <a:prstGeom prst="rect">
            <a:avLst/>
          </a:prstGeom>
          <a:noFill/>
          <a:ln w="9525">
            <a:noFill/>
            <a:miter lim="800000"/>
            <a:headEnd/>
            <a:tailEnd/>
          </a:ln>
        </p:spPr>
      </p:pic>
      <p:sp>
        <p:nvSpPr>
          <p:cNvPr id="69" name="Freeform 27"/>
          <p:cNvSpPr>
            <a:spLocks/>
          </p:cNvSpPr>
          <p:nvPr/>
        </p:nvSpPr>
        <p:spPr bwMode="auto">
          <a:xfrm>
            <a:off x="2362200" y="2697162"/>
            <a:ext cx="4811713" cy="381001"/>
          </a:xfrm>
          <a:custGeom>
            <a:avLst/>
            <a:gdLst>
              <a:gd name="T0" fmla="*/ 0 w 3027"/>
              <a:gd name="T1" fmla="*/ 793 h 793"/>
              <a:gd name="T2" fmla="*/ 1173 w 3027"/>
              <a:gd name="T3" fmla="*/ 105 h 793"/>
              <a:gd name="T4" fmla="*/ 2276 w 3027"/>
              <a:gd name="T5" fmla="*/ 161 h 793"/>
              <a:gd name="T6" fmla="*/ 3027 w 3027"/>
              <a:gd name="T7" fmla="*/ 75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D60093"/>
            </a:solidFill>
            <a:prstDash val="lgDash"/>
            <a:round/>
            <a:headEnd/>
            <a:tailEnd type="triangle" w="lg" len="lg"/>
          </a:ln>
        </p:spPr>
        <p:txBody>
          <a:bodyPr lIns="90488" tIns="44450" rIns="90488" bIns="44450"/>
          <a:lstStyle/>
          <a:p>
            <a:endParaRPr lang="en-US"/>
          </a:p>
        </p:txBody>
      </p:sp>
      <p:sp>
        <p:nvSpPr>
          <p:cNvPr id="70" name="Freeform 28"/>
          <p:cNvSpPr>
            <a:spLocks/>
          </p:cNvSpPr>
          <p:nvPr/>
        </p:nvSpPr>
        <p:spPr bwMode="auto">
          <a:xfrm rot="10800000" flipV="1">
            <a:off x="2374060" y="3071789"/>
            <a:ext cx="4649929" cy="224728"/>
          </a:xfrm>
          <a:custGeom>
            <a:avLst/>
            <a:gdLst>
              <a:gd name="T0" fmla="*/ 0 w 3027"/>
              <a:gd name="T1" fmla="*/ 793 h 793"/>
              <a:gd name="T2" fmla="*/ 1173 w 3027"/>
              <a:gd name="T3" fmla="*/ 105 h 793"/>
              <a:gd name="T4" fmla="*/ 2276 w 3027"/>
              <a:gd name="T5" fmla="*/ 161 h 793"/>
              <a:gd name="T6" fmla="*/ 3027 w 3027"/>
              <a:gd name="T7" fmla="*/ 75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0000FF"/>
            </a:solidFill>
            <a:prstDash val="lgDash"/>
            <a:round/>
            <a:headEnd/>
            <a:tailEnd type="triangle" w="lg" len="lg"/>
          </a:ln>
        </p:spPr>
        <p:txBody>
          <a:bodyPr lIns="90488" tIns="44450" rIns="90488" bIns="44450"/>
          <a:lstStyle/>
          <a:p>
            <a:endParaRPr lang="en-US"/>
          </a:p>
        </p:txBody>
      </p:sp>
      <p:grpSp>
        <p:nvGrpSpPr>
          <p:cNvPr id="71" name="Group 29"/>
          <p:cNvGrpSpPr>
            <a:grpSpLocks/>
          </p:cNvGrpSpPr>
          <p:nvPr/>
        </p:nvGrpSpPr>
        <p:grpSpPr bwMode="auto">
          <a:xfrm>
            <a:off x="7086600" y="2544763"/>
            <a:ext cx="823912" cy="914400"/>
            <a:chOff x="4407" y="1810"/>
            <a:chExt cx="519" cy="576"/>
          </a:xfrm>
        </p:grpSpPr>
        <p:graphicFrame>
          <p:nvGraphicFramePr>
            <p:cNvPr id="72" name="Object 30"/>
            <p:cNvGraphicFramePr>
              <a:graphicFrameLocks noChangeAspect="1"/>
            </p:cNvGraphicFramePr>
            <p:nvPr/>
          </p:nvGraphicFramePr>
          <p:xfrm>
            <a:off x="4407" y="1810"/>
            <a:ext cx="519" cy="576"/>
          </p:xfrm>
          <a:graphic>
            <a:graphicData uri="http://schemas.openxmlformats.org/presentationml/2006/ole">
              <p:oleObj spid="_x0000_s208898" name="Photo Editor Photo" r:id="rId6" imgW="2152951" imgH="2400635" progId="">
                <p:embed/>
              </p:oleObj>
            </a:graphicData>
          </a:graphic>
        </p:graphicFrame>
        <p:sp>
          <p:nvSpPr>
            <p:cNvPr id="73" name="Rectangle 31"/>
            <p:cNvSpPr>
              <a:spLocks noChangeArrowheads="1"/>
            </p:cNvSpPr>
            <p:nvPr/>
          </p:nvSpPr>
          <p:spPr bwMode="auto">
            <a:xfrm>
              <a:off x="4574" y="1980"/>
              <a:ext cx="274" cy="211"/>
            </a:xfrm>
            <a:prstGeom prst="rect">
              <a:avLst/>
            </a:prstGeom>
            <a:solidFill>
              <a:srgbClr val="0033CC"/>
            </a:solidFill>
            <a:ln w="9525">
              <a:noFill/>
              <a:miter lim="800000"/>
              <a:headEnd/>
              <a:tailEnd/>
            </a:ln>
          </p:spPr>
          <p:txBody>
            <a:bodyPr wrap="none" lIns="90488" tIns="44450" rIns="90488" bIns="44450" anchor="ctr"/>
            <a:lstStyle/>
            <a:p>
              <a:endParaRPr lang="en-US"/>
            </a:p>
          </p:txBody>
        </p:sp>
      </p:grpSp>
      <p:grpSp>
        <p:nvGrpSpPr>
          <p:cNvPr id="76" name="Group 34"/>
          <p:cNvGrpSpPr>
            <a:grpSpLocks/>
          </p:cNvGrpSpPr>
          <p:nvPr/>
        </p:nvGrpSpPr>
        <p:grpSpPr bwMode="auto">
          <a:xfrm>
            <a:off x="1371600" y="2468563"/>
            <a:ext cx="1606550" cy="1368425"/>
            <a:chOff x="863" y="1881"/>
            <a:chExt cx="1012" cy="862"/>
          </a:xfrm>
        </p:grpSpPr>
        <p:grpSp>
          <p:nvGrpSpPr>
            <p:cNvPr id="77" name="Group 35"/>
            <p:cNvGrpSpPr>
              <a:grpSpLocks/>
            </p:cNvGrpSpPr>
            <p:nvPr/>
          </p:nvGrpSpPr>
          <p:grpSpPr bwMode="auto">
            <a:xfrm>
              <a:off x="863" y="1881"/>
              <a:ext cx="1012" cy="862"/>
              <a:chOff x="779" y="2231"/>
              <a:chExt cx="1012" cy="862"/>
            </a:xfrm>
          </p:grpSpPr>
          <p:graphicFrame>
            <p:nvGraphicFramePr>
              <p:cNvPr id="79" name="Object 36"/>
              <p:cNvGraphicFramePr>
                <a:graphicFrameLocks noChangeAspect="1"/>
              </p:cNvGraphicFramePr>
              <p:nvPr/>
            </p:nvGraphicFramePr>
            <p:xfrm>
              <a:off x="906" y="2231"/>
              <a:ext cx="519" cy="576"/>
            </p:xfrm>
            <a:graphic>
              <a:graphicData uri="http://schemas.openxmlformats.org/presentationml/2006/ole">
                <p:oleObj spid="_x0000_s208899" name="Photo Editor Photo" r:id="rId7" imgW="2152951" imgH="2400635" progId="">
                  <p:embed/>
                </p:oleObj>
              </a:graphicData>
            </a:graphic>
          </p:graphicFrame>
          <p:grpSp>
            <p:nvGrpSpPr>
              <p:cNvPr id="80" name="Group 37"/>
              <p:cNvGrpSpPr>
                <a:grpSpLocks/>
              </p:cNvGrpSpPr>
              <p:nvPr/>
            </p:nvGrpSpPr>
            <p:grpSpPr bwMode="auto">
              <a:xfrm>
                <a:off x="1300" y="2234"/>
                <a:ext cx="42" cy="154"/>
                <a:chOff x="1426" y="2234"/>
                <a:chExt cx="42" cy="154"/>
              </a:xfrm>
            </p:grpSpPr>
            <p:sp>
              <p:nvSpPr>
                <p:cNvPr id="82" name="Line 38"/>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83" name="Oval 39"/>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81" name="Text Box 40"/>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eaLnBrk="0" hangingPunct="0">
                  <a:spcBef>
                    <a:spcPct val="50000"/>
                  </a:spcBef>
                </a:pPr>
                <a:endParaRPr lang="en-US" sz="2000" b="1">
                  <a:cs typeface="Arial" pitchFamily="34" charset="0"/>
                </a:endParaRPr>
              </a:p>
            </p:txBody>
          </p:sp>
        </p:grpSp>
        <p:sp>
          <p:nvSpPr>
            <p:cNvPr id="78" name="Rectangle 41"/>
            <p:cNvSpPr>
              <a:spLocks noChangeArrowheads="1"/>
            </p:cNvSpPr>
            <p:nvPr/>
          </p:nvSpPr>
          <p:spPr bwMode="auto">
            <a:xfrm>
              <a:off x="1160" y="2053"/>
              <a:ext cx="274" cy="211"/>
            </a:xfrm>
            <a:prstGeom prst="rect">
              <a:avLst/>
            </a:prstGeom>
            <a:solidFill>
              <a:srgbClr val="D60093"/>
            </a:solidFill>
            <a:ln w="9525">
              <a:noFill/>
              <a:miter lim="800000"/>
              <a:headEnd/>
              <a:tailEnd/>
            </a:ln>
          </p:spPr>
          <p:txBody>
            <a:bodyPr wrap="none" lIns="90488" tIns="44450" rIns="90488" bIns="44450" anchor="ctr"/>
            <a:lstStyle/>
            <a:p>
              <a:endParaRPr lang="en-US"/>
            </a:p>
          </p:txBody>
        </p:sp>
      </p:grpSp>
    </p:spTree>
    <p:custDataLst>
      <p:tags r:id="rId2"/>
    </p:custDataLst>
  </p:cSld>
  <p:clrMapOvr>
    <a:masterClrMapping/>
  </p:clrMapOvr>
  <p:transition advTm="720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514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5140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140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407" grpId="0" build="p"/>
      <p:bldP spid="38" grpId="0" animBg="1"/>
      <p:bldP spid="61" grpId="0" animBg="1"/>
      <p:bldP spid="62" grpId="0" animBg="1"/>
      <p:bldP spid="63" grpId="0"/>
      <p:bldP spid="64" grpId="0"/>
      <p:bldP spid="6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90488" y="1000125"/>
            <a:ext cx="4440237" cy="45402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a:solidFill>
                  <a:srgbClr val="0000CC"/>
                </a:solidFill>
                <a:latin typeface="Comic Sans MS" pitchFamily="66" charset="0"/>
              </a:rPr>
              <a:t>Reduction in #Transmissions</a:t>
            </a:r>
          </a:p>
        </p:txBody>
      </p:sp>
      <p:sp>
        <p:nvSpPr>
          <p:cNvPr id="334851" name="Text Box 3"/>
          <p:cNvSpPr txBox="1">
            <a:spLocks noChangeArrowheads="1"/>
          </p:cNvSpPr>
          <p:nvPr/>
        </p:nvSpPr>
        <p:spPr bwMode="auto">
          <a:xfrm>
            <a:off x="4605338" y="1036638"/>
            <a:ext cx="4616450" cy="711200"/>
          </a:xfrm>
          <a:prstGeom prst="rect">
            <a:avLst/>
          </a:prstGeom>
          <a:noFill/>
          <a:ln w="9525">
            <a:noFill/>
            <a:miter lim="800000"/>
            <a:headEnd/>
            <a:tailEnd/>
          </a:ln>
        </p:spPr>
        <p:txBody>
          <a:bodyPr lIns="90488" tIns="44450" rIns="90488" bIns="44450">
            <a:spAutoFit/>
          </a:bodyPr>
          <a:lstStyle/>
          <a:p>
            <a:pPr eaLnBrk="0" hangingPunct="0">
              <a:lnSpc>
                <a:spcPct val="85000"/>
              </a:lnSpc>
              <a:spcBef>
                <a:spcPct val="20000"/>
              </a:spcBef>
            </a:pPr>
            <a:r>
              <a:rPr lang="en-US" sz="2400">
                <a:solidFill>
                  <a:srgbClr val="0000CC"/>
                </a:solidFill>
                <a:latin typeface="Comic Sans MS" pitchFamily="66" charset="0"/>
              </a:rPr>
              <a:t>Improvement of Draining Rate at Bottlenecks</a:t>
            </a:r>
          </a:p>
        </p:txBody>
      </p:sp>
      <p:grpSp>
        <p:nvGrpSpPr>
          <p:cNvPr id="2" name="Group 4"/>
          <p:cNvGrpSpPr>
            <a:grpSpLocks/>
          </p:cNvGrpSpPr>
          <p:nvPr/>
        </p:nvGrpSpPr>
        <p:grpSpPr bwMode="auto">
          <a:xfrm>
            <a:off x="0" y="2124075"/>
            <a:ext cx="9155113" cy="828675"/>
            <a:chOff x="0" y="1338"/>
            <a:chExt cx="5767" cy="522"/>
          </a:xfrm>
        </p:grpSpPr>
        <p:sp>
          <p:nvSpPr>
            <p:cNvPr id="33808" name="Text Box 5"/>
            <p:cNvSpPr txBox="1">
              <a:spLocks noChangeArrowheads="1"/>
            </p:cNvSpPr>
            <p:nvPr/>
          </p:nvSpPr>
          <p:spPr bwMode="auto">
            <a:xfrm>
              <a:off x="0" y="1338"/>
              <a:ext cx="2915" cy="522"/>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dirty="0">
                  <a:latin typeface="Comic Sans MS" pitchFamily="66" charset="0"/>
                </a:rPr>
                <a:t>In </a:t>
              </a:r>
              <a:r>
                <a:rPr lang="en-US" sz="2400" dirty="0" smtClean="0"/>
                <a:t>Alice</a:t>
              </a:r>
              <a:r>
                <a:rPr lang="en-US" sz="2400" dirty="0" smtClean="0">
                  <a:latin typeface="Comic Sans MS" pitchFamily="66" charset="0"/>
                </a:rPr>
                <a:t>-Bob </a:t>
              </a:r>
              <a:r>
                <a:rPr lang="en-US" sz="2400" dirty="0">
                  <a:latin typeface="Comic Sans MS" pitchFamily="66" charset="0"/>
                </a:rPr>
                <a:t>scenario,</a:t>
              </a:r>
              <a:r>
                <a:rPr lang="en-US" sz="2400" dirty="0">
                  <a:latin typeface="Comic Sans MS" pitchFamily="66" charset="0"/>
                  <a:sym typeface="Wingdings" pitchFamily="2" charset="2"/>
                </a:rPr>
                <a:t> Coding Gain is 4/3 = 1.33</a:t>
              </a:r>
              <a:endParaRPr lang="en-US" sz="2400" dirty="0">
                <a:latin typeface="Comic Sans MS" pitchFamily="66" charset="0"/>
              </a:endParaRPr>
            </a:p>
          </p:txBody>
        </p:sp>
        <p:sp>
          <p:nvSpPr>
            <p:cNvPr id="33809" name="Text Box 6"/>
            <p:cNvSpPr txBox="1">
              <a:spLocks noChangeArrowheads="1"/>
            </p:cNvSpPr>
            <p:nvPr/>
          </p:nvSpPr>
          <p:spPr bwMode="auto">
            <a:xfrm>
              <a:off x="2919" y="1342"/>
              <a:ext cx="2848" cy="448"/>
            </a:xfrm>
            <a:prstGeom prst="rect">
              <a:avLst/>
            </a:prstGeom>
            <a:noFill/>
            <a:ln w="9525">
              <a:noFill/>
              <a:miter lim="800000"/>
              <a:headEnd/>
              <a:tailEnd/>
            </a:ln>
          </p:spPr>
          <p:txBody>
            <a:bodyPr lIns="90488" tIns="44450" rIns="90488" bIns="44450">
              <a:spAutoFit/>
            </a:bodyPr>
            <a:lstStyle/>
            <a:p>
              <a:pPr eaLnBrk="0" hangingPunct="0">
                <a:lnSpc>
                  <a:spcPct val="85000"/>
                </a:lnSpc>
                <a:spcBef>
                  <a:spcPct val="20000"/>
                </a:spcBef>
              </a:pPr>
              <a:r>
                <a:rPr lang="en-US" sz="2400" dirty="0">
                  <a:latin typeface="Comic Sans MS" pitchFamily="66" charset="0"/>
                </a:rPr>
                <a:t>In </a:t>
              </a:r>
              <a:r>
                <a:rPr lang="en-US" sz="2400" dirty="0" smtClean="0"/>
                <a:t>Alice</a:t>
              </a:r>
              <a:r>
                <a:rPr lang="en-US" sz="2400" dirty="0" smtClean="0">
                  <a:latin typeface="Comic Sans MS" pitchFamily="66" charset="0"/>
                </a:rPr>
                <a:t>-Bob </a:t>
              </a:r>
              <a:r>
                <a:rPr lang="en-US" sz="2400" dirty="0">
                  <a:latin typeface="Comic Sans MS" pitchFamily="66" charset="0"/>
                </a:rPr>
                <a:t>scenario, </a:t>
              </a:r>
              <a:r>
                <a:rPr lang="en-US" sz="2400" dirty="0">
                  <a:latin typeface="Comic Sans MS" pitchFamily="66" charset="0"/>
                  <a:sym typeface="Wingdings" pitchFamily="2" charset="2"/>
                </a:rPr>
                <a:t> </a:t>
              </a:r>
              <a:r>
                <a:rPr lang="en-US" sz="2400" dirty="0" err="1">
                  <a:latin typeface="Comic Sans MS" pitchFamily="66" charset="0"/>
                  <a:sym typeface="Wingdings" pitchFamily="2" charset="2"/>
                </a:rPr>
                <a:t>Coding+MAC</a:t>
              </a:r>
              <a:r>
                <a:rPr lang="en-US" sz="2400" dirty="0">
                  <a:latin typeface="Comic Sans MS" pitchFamily="66" charset="0"/>
                  <a:sym typeface="Wingdings" pitchFamily="2" charset="2"/>
                </a:rPr>
                <a:t> Gain is 2</a:t>
              </a:r>
              <a:r>
                <a:rPr lang="en-US" sz="2400" dirty="0">
                  <a:latin typeface="Comic Sans MS" pitchFamily="66" charset="0"/>
                </a:rPr>
                <a:t> </a:t>
              </a:r>
            </a:p>
          </p:txBody>
        </p:sp>
      </p:grpSp>
      <p:grpSp>
        <p:nvGrpSpPr>
          <p:cNvPr id="3" name="Group 7"/>
          <p:cNvGrpSpPr>
            <a:grpSpLocks/>
          </p:cNvGrpSpPr>
          <p:nvPr/>
        </p:nvGrpSpPr>
        <p:grpSpPr bwMode="auto">
          <a:xfrm>
            <a:off x="-50800" y="211138"/>
            <a:ext cx="9121775" cy="488950"/>
            <a:chOff x="-32" y="371"/>
            <a:chExt cx="5746" cy="308"/>
          </a:xfrm>
        </p:grpSpPr>
        <p:sp>
          <p:nvSpPr>
            <p:cNvPr id="33806" name="Text Box 8"/>
            <p:cNvSpPr txBox="1">
              <a:spLocks noChangeArrowheads="1"/>
            </p:cNvSpPr>
            <p:nvPr/>
          </p:nvSpPr>
          <p:spPr bwMode="auto">
            <a:xfrm>
              <a:off x="-32" y="373"/>
              <a:ext cx="2591" cy="30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600">
                  <a:solidFill>
                    <a:schemeClr val="tx2"/>
                  </a:solidFill>
                  <a:latin typeface="Comic Sans MS" pitchFamily="66" charset="0"/>
                </a:rPr>
                <a:t>Coding Gain</a:t>
              </a:r>
            </a:p>
          </p:txBody>
        </p:sp>
        <p:sp>
          <p:nvSpPr>
            <p:cNvPr id="33807" name="Text Box 9"/>
            <p:cNvSpPr txBox="1">
              <a:spLocks noChangeArrowheads="1"/>
            </p:cNvSpPr>
            <p:nvPr/>
          </p:nvSpPr>
          <p:spPr bwMode="auto">
            <a:xfrm>
              <a:off x="3123" y="371"/>
              <a:ext cx="2591" cy="306"/>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600">
                  <a:solidFill>
                    <a:schemeClr val="tx2"/>
                  </a:solidFill>
                  <a:latin typeface="Comic Sans MS" pitchFamily="66" charset="0"/>
                </a:rPr>
                <a:t>Coding+MAC Gain</a:t>
              </a:r>
            </a:p>
          </p:txBody>
        </p:sp>
      </p:grpSp>
      <p:sp>
        <p:nvSpPr>
          <p:cNvPr id="33798" name="Line 10"/>
          <p:cNvSpPr>
            <a:spLocks noChangeShapeType="1"/>
          </p:cNvSpPr>
          <p:nvPr/>
        </p:nvSpPr>
        <p:spPr bwMode="auto">
          <a:xfrm flipH="1">
            <a:off x="4506913" y="0"/>
            <a:ext cx="1587" cy="6858000"/>
          </a:xfrm>
          <a:prstGeom prst="line">
            <a:avLst/>
          </a:prstGeom>
          <a:noFill/>
          <a:ln w="12700">
            <a:solidFill>
              <a:schemeClr val="tx1"/>
            </a:solidFill>
            <a:round/>
            <a:headEnd/>
            <a:tailEnd/>
          </a:ln>
        </p:spPr>
        <p:txBody>
          <a:bodyPr lIns="90488" tIns="44450" rIns="90488" bIns="44450"/>
          <a:lstStyle/>
          <a:p>
            <a:endParaRPr lang="en-US"/>
          </a:p>
        </p:txBody>
      </p:sp>
      <p:grpSp>
        <p:nvGrpSpPr>
          <p:cNvPr id="4" name="Group 11"/>
          <p:cNvGrpSpPr>
            <a:grpSpLocks/>
          </p:cNvGrpSpPr>
          <p:nvPr/>
        </p:nvGrpSpPr>
        <p:grpSpPr bwMode="auto">
          <a:xfrm>
            <a:off x="161925" y="4248150"/>
            <a:ext cx="9313863" cy="1285875"/>
            <a:chOff x="64" y="2958"/>
            <a:chExt cx="5867" cy="810"/>
          </a:xfrm>
        </p:grpSpPr>
        <p:sp>
          <p:nvSpPr>
            <p:cNvPr id="33803" name="Text Box 12"/>
            <p:cNvSpPr txBox="1">
              <a:spLocks noChangeArrowheads="1"/>
            </p:cNvSpPr>
            <p:nvPr/>
          </p:nvSpPr>
          <p:spPr bwMode="auto">
            <a:xfrm>
              <a:off x="64" y="3482"/>
              <a:ext cx="2659" cy="286"/>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a:latin typeface="Comic Sans MS" pitchFamily="66" charset="0"/>
                </a:rPr>
                <a:t>Coding gain is bounded by 2</a:t>
              </a:r>
            </a:p>
          </p:txBody>
        </p:sp>
        <p:sp>
          <p:nvSpPr>
            <p:cNvPr id="33804" name="Text Box 13"/>
            <p:cNvSpPr txBox="1">
              <a:spLocks noChangeArrowheads="1"/>
            </p:cNvSpPr>
            <p:nvPr/>
          </p:nvSpPr>
          <p:spPr bwMode="auto">
            <a:xfrm>
              <a:off x="2806" y="3478"/>
              <a:ext cx="3125" cy="286"/>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a:latin typeface="Comic Sans MS" pitchFamily="66" charset="0"/>
                </a:rPr>
                <a:t>Coding+MAC gain can be infinite</a:t>
              </a:r>
            </a:p>
          </p:txBody>
        </p:sp>
        <p:sp useBgFill="1">
          <p:nvSpPr>
            <p:cNvPr id="33805" name="Text Box 14"/>
            <p:cNvSpPr txBox="1">
              <a:spLocks noChangeArrowheads="1"/>
            </p:cNvSpPr>
            <p:nvPr/>
          </p:nvSpPr>
          <p:spPr bwMode="auto">
            <a:xfrm>
              <a:off x="2073" y="2958"/>
              <a:ext cx="1957" cy="325"/>
            </a:xfrm>
            <a:prstGeom prst="rect">
              <a:avLst/>
            </a:prstGeom>
            <a:ln w="9525">
              <a:noFill/>
              <a:miter lim="800000"/>
              <a:headEnd/>
              <a:tailEnd/>
            </a:ln>
          </p:spPr>
          <p:txBody>
            <a:bodyPr lIns="90488" tIns="44450" rIns="90488" bIns="44450">
              <a:spAutoFit/>
            </a:bodyPr>
            <a:lstStyle/>
            <a:p>
              <a:pPr eaLnBrk="0" hangingPunct="0">
                <a:spcBef>
                  <a:spcPct val="50000"/>
                </a:spcBef>
              </a:pPr>
              <a:r>
                <a:rPr lang="en-US" sz="2800" i="1">
                  <a:latin typeface="Comic Sans MS" pitchFamily="66" charset="0"/>
                </a:rPr>
                <a:t>Can show that</a:t>
              </a:r>
            </a:p>
          </p:txBody>
        </p:sp>
      </p:grpSp>
      <p:grpSp>
        <p:nvGrpSpPr>
          <p:cNvPr id="5" name="Group 15"/>
          <p:cNvGrpSpPr>
            <a:grpSpLocks/>
          </p:cNvGrpSpPr>
          <p:nvPr/>
        </p:nvGrpSpPr>
        <p:grpSpPr bwMode="auto">
          <a:xfrm>
            <a:off x="85725" y="3287713"/>
            <a:ext cx="9155113" cy="454025"/>
            <a:chOff x="70" y="1764"/>
            <a:chExt cx="5767" cy="286"/>
          </a:xfrm>
        </p:grpSpPr>
        <p:sp>
          <p:nvSpPr>
            <p:cNvPr id="33801" name="Text Box 16"/>
            <p:cNvSpPr txBox="1">
              <a:spLocks noChangeArrowheads="1"/>
            </p:cNvSpPr>
            <p:nvPr/>
          </p:nvSpPr>
          <p:spPr bwMode="auto">
            <a:xfrm>
              <a:off x="70" y="1764"/>
              <a:ext cx="2771" cy="286"/>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400">
                  <a:latin typeface="Comic Sans MS" pitchFamily="66" charset="0"/>
                </a:rPr>
                <a:t>Nodes </a:t>
              </a:r>
              <a:r>
                <a:rPr lang="en-US" sz="2400">
                  <a:solidFill>
                    <a:srgbClr val="0000CC"/>
                  </a:solidFill>
                  <a:latin typeface="Comic Sans MS" pitchFamily="66" charset="0"/>
                </a:rPr>
                <a:t>not backlogged</a:t>
              </a:r>
            </a:p>
          </p:txBody>
        </p:sp>
        <p:sp>
          <p:nvSpPr>
            <p:cNvPr id="33802" name="Text Box 17"/>
            <p:cNvSpPr txBox="1">
              <a:spLocks noChangeArrowheads="1"/>
            </p:cNvSpPr>
            <p:nvPr/>
          </p:nvSpPr>
          <p:spPr bwMode="auto">
            <a:xfrm>
              <a:off x="3073" y="1768"/>
              <a:ext cx="2764" cy="252"/>
            </a:xfrm>
            <a:prstGeom prst="rect">
              <a:avLst/>
            </a:prstGeom>
            <a:noFill/>
            <a:ln w="9525">
              <a:noFill/>
              <a:miter lim="800000"/>
              <a:headEnd/>
              <a:tailEnd/>
            </a:ln>
          </p:spPr>
          <p:txBody>
            <a:bodyPr lIns="90488" tIns="44450" rIns="90488" bIns="44450">
              <a:spAutoFit/>
            </a:bodyPr>
            <a:lstStyle/>
            <a:p>
              <a:pPr eaLnBrk="0" hangingPunct="0">
                <a:lnSpc>
                  <a:spcPct val="85000"/>
                </a:lnSpc>
                <a:spcBef>
                  <a:spcPct val="20000"/>
                </a:spcBef>
              </a:pPr>
              <a:r>
                <a:rPr lang="en-US" sz="2400">
                  <a:latin typeface="Comic Sans MS" pitchFamily="66" charset="0"/>
                </a:rPr>
                <a:t>Nodes </a:t>
              </a:r>
              <a:r>
                <a:rPr lang="en-US" sz="2400">
                  <a:solidFill>
                    <a:srgbClr val="0000CC"/>
                  </a:solidFill>
                  <a:latin typeface="Comic Sans MS" pitchFamily="66" charset="0"/>
                </a:rPr>
                <a:t>backlogged</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p:bldP spid="3348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2241332" y="1510864"/>
            <a:ext cx="530225" cy="557212"/>
            <a:chOff x="1323" y="1152"/>
            <a:chExt cx="843" cy="861"/>
          </a:xfrm>
        </p:grpSpPr>
        <p:sp>
          <p:nvSpPr>
            <p:cNvPr id="9234"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9235"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9236"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sp>
        <p:nvSpPr>
          <p:cNvPr id="34" name="Title 54"/>
          <p:cNvSpPr>
            <a:spLocks noGrp="1"/>
          </p:cNvSpPr>
          <p:nvPr>
            <p:ph type="title"/>
          </p:nvPr>
        </p:nvSpPr>
        <p:spPr>
          <a:xfrm>
            <a:off x="0" y="0"/>
            <a:ext cx="9144000" cy="1143000"/>
          </a:xfrm>
        </p:spPr>
        <p:txBody>
          <a:bodyPr>
            <a:noAutofit/>
          </a:bodyPr>
          <a:lstStyle/>
          <a:p>
            <a:r>
              <a:rPr lang="en-US" sz="3200" u="sng" dirty="0" smtClean="0"/>
              <a:t>Extension:</a:t>
            </a:r>
            <a:r>
              <a:rPr lang="en-US" sz="3200" dirty="0" smtClean="0"/>
              <a:t> Coding-Aware Routing [SRB07]</a:t>
            </a:r>
            <a:endParaRPr lang="en-US" sz="3200" dirty="0"/>
          </a:p>
        </p:txBody>
      </p:sp>
      <p:grpSp>
        <p:nvGrpSpPr>
          <p:cNvPr id="3" name="Group 64"/>
          <p:cNvGrpSpPr>
            <a:grpSpLocks/>
          </p:cNvGrpSpPr>
          <p:nvPr/>
        </p:nvGrpSpPr>
        <p:grpSpPr bwMode="auto">
          <a:xfrm>
            <a:off x="4149507" y="1484422"/>
            <a:ext cx="530225" cy="557212"/>
            <a:chOff x="1323" y="1152"/>
            <a:chExt cx="843" cy="861"/>
          </a:xfrm>
        </p:grpSpPr>
        <p:sp>
          <p:nvSpPr>
            <p:cNvPr id="36"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7"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38"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4" name="Group 64"/>
          <p:cNvGrpSpPr>
            <a:grpSpLocks/>
          </p:cNvGrpSpPr>
          <p:nvPr/>
        </p:nvGrpSpPr>
        <p:grpSpPr bwMode="auto">
          <a:xfrm>
            <a:off x="6007209" y="1479332"/>
            <a:ext cx="530225" cy="557212"/>
            <a:chOff x="1323" y="1152"/>
            <a:chExt cx="843" cy="861"/>
          </a:xfrm>
        </p:grpSpPr>
        <p:sp>
          <p:nvSpPr>
            <p:cNvPr id="40"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41"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42"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5" name="Group 64"/>
          <p:cNvGrpSpPr>
            <a:grpSpLocks/>
          </p:cNvGrpSpPr>
          <p:nvPr/>
        </p:nvGrpSpPr>
        <p:grpSpPr bwMode="auto">
          <a:xfrm>
            <a:off x="4162643" y="3171498"/>
            <a:ext cx="530225" cy="557212"/>
            <a:chOff x="1323" y="1152"/>
            <a:chExt cx="843" cy="861"/>
          </a:xfrm>
        </p:grpSpPr>
        <p:sp>
          <p:nvSpPr>
            <p:cNvPr id="44"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45"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46"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6" name="Group 64"/>
          <p:cNvGrpSpPr>
            <a:grpSpLocks/>
          </p:cNvGrpSpPr>
          <p:nvPr/>
        </p:nvGrpSpPr>
        <p:grpSpPr bwMode="auto">
          <a:xfrm>
            <a:off x="2244507" y="3155732"/>
            <a:ext cx="530225" cy="557212"/>
            <a:chOff x="1323" y="1152"/>
            <a:chExt cx="843" cy="861"/>
          </a:xfrm>
        </p:grpSpPr>
        <p:sp>
          <p:nvSpPr>
            <p:cNvPr id="48"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49"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50"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7" name="Group 64"/>
          <p:cNvGrpSpPr>
            <a:grpSpLocks/>
          </p:cNvGrpSpPr>
          <p:nvPr/>
        </p:nvGrpSpPr>
        <p:grpSpPr bwMode="auto">
          <a:xfrm>
            <a:off x="533400" y="2385686"/>
            <a:ext cx="530225" cy="557212"/>
            <a:chOff x="1323" y="1152"/>
            <a:chExt cx="843" cy="861"/>
          </a:xfrm>
        </p:grpSpPr>
        <p:sp>
          <p:nvSpPr>
            <p:cNvPr id="52"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53"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54"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cxnSp>
        <p:nvCxnSpPr>
          <p:cNvPr id="56" name="Straight Arrow Connector 55"/>
          <p:cNvCxnSpPr/>
          <p:nvPr/>
        </p:nvCxnSpPr>
        <p:spPr>
          <a:xfrm flipV="1">
            <a:off x="969279" y="1743845"/>
            <a:ext cx="1315452" cy="7816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771557" y="1721555"/>
            <a:ext cx="1393716" cy="106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4689148" y="1676400"/>
            <a:ext cx="1393716" cy="106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695498" y="1828800"/>
            <a:ext cx="1393716" cy="10676"/>
          </a:xfrm>
          <a:prstGeom prst="straightConnector1">
            <a:avLst/>
          </a:prstGeom>
          <a:ln w="254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772102" y="3420954"/>
            <a:ext cx="1393716" cy="10676"/>
          </a:xfrm>
          <a:prstGeom prst="straightConnector1">
            <a:avLst/>
          </a:prstGeom>
          <a:ln w="254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0" y="5141893"/>
            <a:ext cx="9144000" cy="954107"/>
          </a:xfrm>
          <a:prstGeom prst="rect">
            <a:avLst/>
          </a:prstGeom>
          <a:noFill/>
        </p:spPr>
        <p:txBody>
          <a:bodyPr wrap="square" rtlCol="0">
            <a:spAutoFit/>
          </a:bodyPr>
          <a:lstStyle/>
          <a:p>
            <a:pPr algn="ctr"/>
            <a:r>
              <a:rPr lang="en-US" sz="2800" dirty="0" smtClean="0"/>
              <a:t>No coding opportunities since flows take different routes</a:t>
            </a:r>
            <a:endParaRPr lang="en-US" sz="2800" dirty="0"/>
          </a:p>
        </p:txBody>
      </p:sp>
      <p:sp>
        <p:nvSpPr>
          <p:cNvPr id="68" name="TextBox 67"/>
          <p:cNvSpPr txBox="1"/>
          <p:nvPr/>
        </p:nvSpPr>
        <p:spPr>
          <a:xfrm>
            <a:off x="596464" y="2333298"/>
            <a:ext cx="402674" cy="523220"/>
          </a:xfrm>
          <a:prstGeom prst="rect">
            <a:avLst/>
          </a:prstGeom>
          <a:noFill/>
        </p:spPr>
        <p:txBody>
          <a:bodyPr wrap="none" rtlCol="0">
            <a:spAutoFit/>
          </a:bodyPr>
          <a:lstStyle/>
          <a:p>
            <a:r>
              <a:rPr lang="en-US" sz="2800" b="1" dirty="0" smtClean="0">
                <a:solidFill>
                  <a:schemeClr val="bg1"/>
                </a:solidFill>
              </a:rPr>
              <a:t>A</a:t>
            </a:r>
            <a:endParaRPr lang="en-US" sz="2800" b="1" dirty="0">
              <a:solidFill>
                <a:schemeClr val="bg1"/>
              </a:solidFill>
            </a:endParaRPr>
          </a:p>
        </p:txBody>
      </p:sp>
      <p:sp>
        <p:nvSpPr>
          <p:cNvPr id="69" name="TextBox 68"/>
          <p:cNvSpPr txBox="1"/>
          <p:nvPr/>
        </p:nvSpPr>
        <p:spPr>
          <a:xfrm>
            <a:off x="2295858" y="1466196"/>
            <a:ext cx="386644" cy="523220"/>
          </a:xfrm>
          <a:prstGeom prst="rect">
            <a:avLst/>
          </a:prstGeom>
          <a:noFill/>
        </p:spPr>
        <p:txBody>
          <a:bodyPr wrap="none" rtlCol="0">
            <a:spAutoFit/>
          </a:bodyPr>
          <a:lstStyle/>
          <a:p>
            <a:r>
              <a:rPr lang="en-US" sz="2800" b="1" dirty="0" smtClean="0">
                <a:solidFill>
                  <a:schemeClr val="bg1"/>
                </a:solidFill>
              </a:rPr>
              <a:t>B</a:t>
            </a:r>
            <a:endParaRPr lang="en-US" sz="2800" b="1" dirty="0">
              <a:solidFill>
                <a:schemeClr val="bg1"/>
              </a:solidFill>
            </a:endParaRPr>
          </a:p>
        </p:txBody>
      </p:sp>
      <p:sp>
        <p:nvSpPr>
          <p:cNvPr id="70" name="TextBox 69"/>
          <p:cNvSpPr txBox="1"/>
          <p:nvPr/>
        </p:nvSpPr>
        <p:spPr>
          <a:xfrm>
            <a:off x="4213994" y="1447800"/>
            <a:ext cx="375424" cy="523220"/>
          </a:xfrm>
          <a:prstGeom prst="rect">
            <a:avLst/>
          </a:prstGeom>
          <a:noFill/>
        </p:spPr>
        <p:txBody>
          <a:bodyPr wrap="none" rtlCol="0">
            <a:spAutoFit/>
          </a:bodyPr>
          <a:lstStyle/>
          <a:p>
            <a:r>
              <a:rPr lang="en-US" sz="2800" b="1" dirty="0" smtClean="0">
                <a:solidFill>
                  <a:schemeClr val="bg1"/>
                </a:solidFill>
              </a:rPr>
              <a:t>C</a:t>
            </a:r>
            <a:endParaRPr lang="en-US" sz="2800" b="1" dirty="0">
              <a:solidFill>
                <a:schemeClr val="bg1"/>
              </a:solidFill>
            </a:endParaRPr>
          </a:p>
        </p:txBody>
      </p:sp>
      <p:sp>
        <p:nvSpPr>
          <p:cNvPr id="71" name="TextBox 70"/>
          <p:cNvSpPr txBox="1"/>
          <p:nvPr/>
        </p:nvSpPr>
        <p:spPr>
          <a:xfrm>
            <a:off x="6090092" y="1450430"/>
            <a:ext cx="410690" cy="523220"/>
          </a:xfrm>
          <a:prstGeom prst="rect">
            <a:avLst/>
          </a:prstGeom>
          <a:noFill/>
        </p:spPr>
        <p:txBody>
          <a:bodyPr wrap="none" rtlCol="0">
            <a:spAutoFit/>
          </a:bodyPr>
          <a:lstStyle/>
          <a:p>
            <a:r>
              <a:rPr lang="en-US" sz="2800" b="1" dirty="0" smtClean="0">
                <a:solidFill>
                  <a:schemeClr val="bg1"/>
                </a:solidFill>
              </a:rPr>
              <a:t>D</a:t>
            </a:r>
            <a:endParaRPr lang="en-US" sz="2800" b="1" dirty="0">
              <a:solidFill>
                <a:schemeClr val="bg1"/>
              </a:solidFill>
            </a:endParaRPr>
          </a:p>
        </p:txBody>
      </p:sp>
      <p:sp>
        <p:nvSpPr>
          <p:cNvPr id="72" name="TextBox 71"/>
          <p:cNvSpPr txBox="1"/>
          <p:nvPr/>
        </p:nvSpPr>
        <p:spPr>
          <a:xfrm>
            <a:off x="4212606" y="3137010"/>
            <a:ext cx="359394" cy="523220"/>
          </a:xfrm>
          <a:prstGeom prst="rect">
            <a:avLst/>
          </a:prstGeom>
          <a:noFill/>
        </p:spPr>
        <p:txBody>
          <a:bodyPr wrap="none" rtlCol="0">
            <a:spAutoFit/>
          </a:bodyPr>
          <a:lstStyle/>
          <a:p>
            <a:r>
              <a:rPr lang="en-US" sz="2800" b="1" dirty="0" smtClean="0">
                <a:solidFill>
                  <a:schemeClr val="bg1"/>
                </a:solidFill>
              </a:rPr>
              <a:t>E</a:t>
            </a:r>
            <a:endParaRPr lang="en-US" sz="2800" b="1" dirty="0">
              <a:solidFill>
                <a:schemeClr val="bg1"/>
              </a:solidFill>
            </a:endParaRPr>
          </a:p>
        </p:txBody>
      </p:sp>
      <p:sp>
        <p:nvSpPr>
          <p:cNvPr id="73" name="TextBox 72"/>
          <p:cNvSpPr txBox="1"/>
          <p:nvPr/>
        </p:nvSpPr>
        <p:spPr>
          <a:xfrm>
            <a:off x="2299136" y="3108434"/>
            <a:ext cx="349776" cy="523220"/>
          </a:xfrm>
          <a:prstGeom prst="rect">
            <a:avLst/>
          </a:prstGeom>
          <a:noFill/>
        </p:spPr>
        <p:txBody>
          <a:bodyPr wrap="none" rtlCol="0">
            <a:spAutoFit/>
          </a:bodyPr>
          <a:lstStyle/>
          <a:p>
            <a:r>
              <a:rPr lang="en-US" sz="2800" b="1" dirty="0" smtClean="0">
                <a:solidFill>
                  <a:schemeClr val="bg1"/>
                </a:solidFill>
              </a:rPr>
              <a:t>F</a:t>
            </a:r>
            <a:endParaRPr lang="en-US" sz="2800" b="1" dirty="0">
              <a:solidFill>
                <a:schemeClr val="bg1"/>
              </a:solidFill>
            </a:endParaRPr>
          </a:p>
        </p:txBody>
      </p:sp>
      <p:sp>
        <p:nvSpPr>
          <p:cNvPr id="51" name="TextBox 50"/>
          <p:cNvSpPr txBox="1">
            <a:spLocks noChangeArrowheads="1"/>
          </p:cNvSpPr>
          <p:nvPr/>
        </p:nvSpPr>
        <p:spPr bwMode="auto">
          <a:xfrm>
            <a:off x="5257800" y="3162513"/>
            <a:ext cx="3429000" cy="1028487"/>
          </a:xfrm>
          <a:prstGeom prst="rect">
            <a:avLst/>
          </a:prstGeom>
          <a:noFill/>
          <a:ln w="9525">
            <a:noFill/>
            <a:miter lim="800000"/>
            <a:headEnd/>
            <a:tailEnd/>
          </a:ln>
        </p:spPr>
        <p:txBody>
          <a:bodyPr wrap="square" lIns="90488" tIns="44450" rIns="90488" bIns="44450">
            <a:spAutoFit/>
          </a:bodyPr>
          <a:lstStyle/>
          <a:p>
            <a:pPr eaLnBrk="0" hangingPunct="0">
              <a:spcBef>
                <a:spcPts val="600"/>
              </a:spcBef>
            </a:pPr>
            <a:r>
              <a:rPr lang="en-US" sz="2800" b="1" dirty="0" smtClean="0">
                <a:solidFill>
                  <a:srgbClr val="FF0000"/>
                </a:solidFill>
              </a:rPr>
              <a:t>Red Flow:   A</a:t>
            </a:r>
            <a:r>
              <a:rPr lang="en-US" sz="2800" b="1" dirty="0" smtClean="0">
                <a:solidFill>
                  <a:srgbClr val="FF0000"/>
                </a:solidFill>
                <a:sym typeface="Wingdings" pitchFamily="2" charset="2"/>
              </a:rPr>
              <a:t> D</a:t>
            </a:r>
          </a:p>
          <a:p>
            <a:pPr eaLnBrk="0" hangingPunct="0">
              <a:spcBef>
                <a:spcPts val="600"/>
              </a:spcBef>
            </a:pPr>
            <a:r>
              <a:rPr lang="en-US" sz="2800" b="1" dirty="0" smtClean="0">
                <a:solidFill>
                  <a:srgbClr val="00B050"/>
                </a:solidFill>
                <a:sym typeface="Wingdings" pitchFamily="2" charset="2"/>
              </a:rPr>
              <a:t>Green Flow: D F</a:t>
            </a:r>
            <a:endParaRPr lang="en-US" sz="2800" b="1" dirty="0">
              <a:solidFill>
                <a:srgbClr val="00B050"/>
              </a:solidFill>
            </a:endParaRPr>
          </a:p>
        </p:txBody>
      </p:sp>
      <p:sp>
        <p:nvSpPr>
          <p:cNvPr id="55" name="TextBox 54"/>
          <p:cNvSpPr txBox="1"/>
          <p:nvPr/>
        </p:nvSpPr>
        <p:spPr>
          <a:xfrm>
            <a:off x="152400" y="4532293"/>
            <a:ext cx="8686800" cy="523220"/>
          </a:xfrm>
          <a:prstGeom prst="rect">
            <a:avLst/>
          </a:prstGeom>
          <a:noFill/>
        </p:spPr>
        <p:txBody>
          <a:bodyPr wrap="square" rtlCol="0">
            <a:spAutoFit/>
          </a:bodyPr>
          <a:lstStyle/>
          <a:p>
            <a:pPr algn="ctr"/>
            <a:r>
              <a:rPr lang="en-US" sz="2800" dirty="0" smtClean="0"/>
              <a:t>6 transmissions to send two packets</a:t>
            </a:r>
          </a:p>
        </p:txBody>
      </p:sp>
      <p:cxnSp>
        <p:nvCxnSpPr>
          <p:cNvPr id="57" name="Straight Arrow Connector 56"/>
          <p:cNvCxnSpPr/>
          <p:nvPr/>
        </p:nvCxnSpPr>
        <p:spPr>
          <a:xfrm rot="5400000">
            <a:off x="3887305" y="2558163"/>
            <a:ext cx="1142674" cy="15020"/>
          </a:xfrm>
          <a:prstGeom prst="straightConnector1">
            <a:avLst/>
          </a:prstGeom>
          <a:ln w="254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5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5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a:grpSpLocks/>
          </p:cNvGrpSpPr>
          <p:nvPr/>
        </p:nvGrpSpPr>
        <p:grpSpPr bwMode="auto">
          <a:xfrm>
            <a:off x="2241332" y="1510864"/>
            <a:ext cx="530225" cy="557212"/>
            <a:chOff x="1323" y="1152"/>
            <a:chExt cx="843" cy="861"/>
          </a:xfrm>
        </p:grpSpPr>
        <p:sp>
          <p:nvSpPr>
            <p:cNvPr id="9234"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9235"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9236"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sp>
        <p:nvSpPr>
          <p:cNvPr id="34" name="Title 54"/>
          <p:cNvSpPr>
            <a:spLocks noGrp="1"/>
          </p:cNvSpPr>
          <p:nvPr>
            <p:ph type="title"/>
          </p:nvPr>
        </p:nvSpPr>
        <p:spPr>
          <a:xfrm>
            <a:off x="0" y="0"/>
            <a:ext cx="9144000" cy="1143000"/>
          </a:xfrm>
        </p:spPr>
        <p:txBody>
          <a:bodyPr>
            <a:noAutofit/>
          </a:bodyPr>
          <a:lstStyle/>
          <a:p>
            <a:r>
              <a:rPr lang="en-US" sz="3200" u="sng" dirty="0" smtClean="0"/>
              <a:t>Extension:</a:t>
            </a:r>
            <a:r>
              <a:rPr lang="en-US" sz="3200" dirty="0" smtClean="0"/>
              <a:t> Coding-Aware Routing [SRB07]</a:t>
            </a:r>
            <a:endParaRPr lang="en-US" sz="3200" dirty="0"/>
          </a:p>
        </p:txBody>
      </p:sp>
      <p:grpSp>
        <p:nvGrpSpPr>
          <p:cNvPr id="3" name="Group 64"/>
          <p:cNvGrpSpPr>
            <a:grpSpLocks/>
          </p:cNvGrpSpPr>
          <p:nvPr/>
        </p:nvGrpSpPr>
        <p:grpSpPr bwMode="auto">
          <a:xfrm>
            <a:off x="4149507" y="1484422"/>
            <a:ext cx="530225" cy="557212"/>
            <a:chOff x="1323" y="1152"/>
            <a:chExt cx="843" cy="861"/>
          </a:xfrm>
        </p:grpSpPr>
        <p:sp>
          <p:nvSpPr>
            <p:cNvPr id="36"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37"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38"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4" name="Group 64"/>
          <p:cNvGrpSpPr>
            <a:grpSpLocks/>
          </p:cNvGrpSpPr>
          <p:nvPr/>
        </p:nvGrpSpPr>
        <p:grpSpPr bwMode="auto">
          <a:xfrm>
            <a:off x="6007209" y="1479332"/>
            <a:ext cx="530225" cy="557212"/>
            <a:chOff x="1323" y="1152"/>
            <a:chExt cx="843" cy="861"/>
          </a:xfrm>
        </p:grpSpPr>
        <p:sp>
          <p:nvSpPr>
            <p:cNvPr id="40"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41"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42"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5" name="Group 64"/>
          <p:cNvGrpSpPr>
            <a:grpSpLocks/>
          </p:cNvGrpSpPr>
          <p:nvPr/>
        </p:nvGrpSpPr>
        <p:grpSpPr bwMode="auto">
          <a:xfrm>
            <a:off x="4162643" y="3171498"/>
            <a:ext cx="530225" cy="557212"/>
            <a:chOff x="1323" y="1152"/>
            <a:chExt cx="843" cy="861"/>
          </a:xfrm>
        </p:grpSpPr>
        <p:sp>
          <p:nvSpPr>
            <p:cNvPr id="44"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45"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46"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6" name="Group 64"/>
          <p:cNvGrpSpPr>
            <a:grpSpLocks/>
          </p:cNvGrpSpPr>
          <p:nvPr/>
        </p:nvGrpSpPr>
        <p:grpSpPr bwMode="auto">
          <a:xfrm>
            <a:off x="2244507" y="3155732"/>
            <a:ext cx="530225" cy="557212"/>
            <a:chOff x="1323" y="1152"/>
            <a:chExt cx="843" cy="861"/>
          </a:xfrm>
        </p:grpSpPr>
        <p:sp>
          <p:nvSpPr>
            <p:cNvPr id="48"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49"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50"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endParaRPr>
            </a:p>
          </p:txBody>
        </p:sp>
      </p:grpSp>
      <p:grpSp>
        <p:nvGrpSpPr>
          <p:cNvPr id="7" name="Group 64"/>
          <p:cNvGrpSpPr>
            <a:grpSpLocks/>
          </p:cNvGrpSpPr>
          <p:nvPr/>
        </p:nvGrpSpPr>
        <p:grpSpPr bwMode="auto">
          <a:xfrm>
            <a:off x="533400" y="2385686"/>
            <a:ext cx="530225" cy="557212"/>
            <a:chOff x="1323" y="1152"/>
            <a:chExt cx="843" cy="861"/>
          </a:xfrm>
        </p:grpSpPr>
        <p:sp>
          <p:nvSpPr>
            <p:cNvPr id="52" name="Oval 130771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53" name="Oval 1307713"/>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a:solidFill>
                  <a:srgbClr val="000000"/>
                </a:solidFill>
              </a:endParaRPr>
            </a:p>
          </p:txBody>
        </p:sp>
        <p:sp>
          <p:nvSpPr>
            <p:cNvPr id="54" name="Oval 130771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cxnSp>
        <p:nvCxnSpPr>
          <p:cNvPr id="61" name="Straight Arrow Connector 60"/>
          <p:cNvCxnSpPr/>
          <p:nvPr/>
        </p:nvCxnSpPr>
        <p:spPr>
          <a:xfrm flipV="1">
            <a:off x="4689148" y="1676400"/>
            <a:ext cx="1393716" cy="106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695498" y="1828800"/>
            <a:ext cx="1393716" cy="10676"/>
          </a:xfrm>
          <a:prstGeom prst="straightConnector1">
            <a:avLst/>
          </a:prstGeom>
          <a:ln w="254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3887305" y="2558163"/>
            <a:ext cx="1142674" cy="15020"/>
          </a:xfrm>
          <a:prstGeom prst="straightConnector1">
            <a:avLst/>
          </a:prstGeom>
          <a:ln w="254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772102" y="3420954"/>
            <a:ext cx="1393716" cy="10676"/>
          </a:xfrm>
          <a:prstGeom prst="straightConnector1">
            <a:avLst/>
          </a:prstGeom>
          <a:ln w="254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96464" y="2333298"/>
            <a:ext cx="402674" cy="523220"/>
          </a:xfrm>
          <a:prstGeom prst="rect">
            <a:avLst/>
          </a:prstGeom>
          <a:noFill/>
        </p:spPr>
        <p:txBody>
          <a:bodyPr wrap="none" rtlCol="0">
            <a:spAutoFit/>
          </a:bodyPr>
          <a:lstStyle/>
          <a:p>
            <a:r>
              <a:rPr lang="en-US" sz="2800" b="1" dirty="0" smtClean="0">
                <a:solidFill>
                  <a:schemeClr val="bg1"/>
                </a:solidFill>
              </a:rPr>
              <a:t>A</a:t>
            </a:r>
            <a:endParaRPr lang="en-US" sz="2800" b="1" dirty="0">
              <a:solidFill>
                <a:schemeClr val="bg1"/>
              </a:solidFill>
            </a:endParaRPr>
          </a:p>
        </p:txBody>
      </p:sp>
      <p:sp>
        <p:nvSpPr>
          <p:cNvPr id="69" name="TextBox 68"/>
          <p:cNvSpPr txBox="1"/>
          <p:nvPr/>
        </p:nvSpPr>
        <p:spPr>
          <a:xfrm>
            <a:off x="2295858" y="1466196"/>
            <a:ext cx="386644" cy="523220"/>
          </a:xfrm>
          <a:prstGeom prst="rect">
            <a:avLst/>
          </a:prstGeom>
          <a:noFill/>
        </p:spPr>
        <p:txBody>
          <a:bodyPr wrap="none" rtlCol="0">
            <a:spAutoFit/>
          </a:bodyPr>
          <a:lstStyle/>
          <a:p>
            <a:r>
              <a:rPr lang="en-US" sz="2800" b="1" dirty="0" smtClean="0">
                <a:solidFill>
                  <a:schemeClr val="bg1"/>
                </a:solidFill>
              </a:rPr>
              <a:t>B</a:t>
            </a:r>
            <a:endParaRPr lang="en-US" sz="2800" b="1" dirty="0">
              <a:solidFill>
                <a:schemeClr val="bg1"/>
              </a:solidFill>
            </a:endParaRPr>
          </a:p>
        </p:txBody>
      </p:sp>
      <p:sp>
        <p:nvSpPr>
          <p:cNvPr id="70" name="TextBox 69"/>
          <p:cNvSpPr txBox="1"/>
          <p:nvPr/>
        </p:nvSpPr>
        <p:spPr>
          <a:xfrm>
            <a:off x="4213994" y="1447800"/>
            <a:ext cx="375424" cy="523220"/>
          </a:xfrm>
          <a:prstGeom prst="rect">
            <a:avLst/>
          </a:prstGeom>
          <a:noFill/>
        </p:spPr>
        <p:txBody>
          <a:bodyPr wrap="none" rtlCol="0">
            <a:spAutoFit/>
          </a:bodyPr>
          <a:lstStyle/>
          <a:p>
            <a:r>
              <a:rPr lang="en-US" sz="2800" b="1" dirty="0" smtClean="0">
                <a:solidFill>
                  <a:schemeClr val="bg1"/>
                </a:solidFill>
              </a:rPr>
              <a:t>C</a:t>
            </a:r>
            <a:endParaRPr lang="en-US" sz="2800" b="1" dirty="0">
              <a:solidFill>
                <a:schemeClr val="bg1"/>
              </a:solidFill>
            </a:endParaRPr>
          </a:p>
        </p:txBody>
      </p:sp>
      <p:sp>
        <p:nvSpPr>
          <p:cNvPr id="71" name="TextBox 70"/>
          <p:cNvSpPr txBox="1"/>
          <p:nvPr/>
        </p:nvSpPr>
        <p:spPr>
          <a:xfrm>
            <a:off x="6090092" y="1450430"/>
            <a:ext cx="410690" cy="523220"/>
          </a:xfrm>
          <a:prstGeom prst="rect">
            <a:avLst/>
          </a:prstGeom>
          <a:noFill/>
        </p:spPr>
        <p:txBody>
          <a:bodyPr wrap="none" rtlCol="0">
            <a:spAutoFit/>
          </a:bodyPr>
          <a:lstStyle/>
          <a:p>
            <a:r>
              <a:rPr lang="en-US" sz="2800" b="1" dirty="0" smtClean="0">
                <a:solidFill>
                  <a:schemeClr val="bg1"/>
                </a:solidFill>
              </a:rPr>
              <a:t>D</a:t>
            </a:r>
            <a:endParaRPr lang="en-US" sz="2800" b="1" dirty="0">
              <a:solidFill>
                <a:schemeClr val="bg1"/>
              </a:solidFill>
            </a:endParaRPr>
          </a:p>
        </p:txBody>
      </p:sp>
      <p:sp>
        <p:nvSpPr>
          <p:cNvPr id="72" name="TextBox 71"/>
          <p:cNvSpPr txBox="1"/>
          <p:nvPr/>
        </p:nvSpPr>
        <p:spPr>
          <a:xfrm>
            <a:off x="4212606" y="3137010"/>
            <a:ext cx="359394" cy="523220"/>
          </a:xfrm>
          <a:prstGeom prst="rect">
            <a:avLst/>
          </a:prstGeom>
          <a:noFill/>
        </p:spPr>
        <p:txBody>
          <a:bodyPr wrap="none" rtlCol="0">
            <a:spAutoFit/>
          </a:bodyPr>
          <a:lstStyle/>
          <a:p>
            <a:r>
              <a:rPr lang="en-US" sz="2800" b="1" dirty="0" smtClean="0">
                <a:solidFill>
                  <a:schemeClr val="bg1"/>
                </a:solidFill>
              </a:rPr>
              <a:t>E</a:t>
            </a:r>
            <a:endParaRPr lang="en-US" sz="2800" b="1" dirty="0">
              <a:solidFill>
                <a:schemeClr val="bg1"/>
              </a:solidFill>
            </a:endParaRPr>
          </a:p>
        </p:txBody>
      </p:sp>
      <p:sp>
        <p:nvSpPr>
          <p:cNvPr id="73" name="TextBox 72"/>
          <p:cNvSpPr txBox="1"/>
          <p:nvPr/>
        </p:nvSpPr>
        <p:spPr>
          <a:xfrm>
            <a:off x="2299136" y="3108434"/>
            <a:ext cx="349776" cy="523220"/>
          </a:xfrm>
          <a:prstGeom prst="rect">
            <a:avLst/>
          </a:prstGeom>
          <a:noFill/>
        </p:spPr>
        <p:txBody>
          <a:bodyPr wrap="none" rtlCol="0">
            <a:spAutoFit/>
          </a:bodyPr>
          <a:lstStyle/>
          <a:p>
            <a:r>
              <a:rPr lang="en-US" sz="2800" b="1" dirty="0" smtClean="0">
                <a:solidFill>
                  <a:schemeClr val="bg1"/>
                </a:solidFill>
              </a:rPr>
              <a:t>F</a:t>
            </a:r>
            <a:endParaRPr lang="en-US" sz="2800" b="1" dirty="0">
              <a:solidFill>
                <a:schemeClr val="bg1"/>
              </a:solidFill>
            </a:endParaRPr>
          </a:p>
        </p:txBody>
      </p:sp>
      <p:cxnSp>
        <p:nvCxnSpPr>
          <p:cNvPr id="43" name="Straight Arrow Connector 42"/>
          <p:cNvCxnSpPr/>
          <p:nvPr/>
        </p:nvCxnSpPr>
        <p:spPr>
          <a:xfrm>
            <a:off x="1052617" y="2635629"/>
            <a:ext cx="1224281" cy="7185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786276" y="3262968"/>
            <a:ext cx="1393716" cy="106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flipH="1" flipV="1">
            <a:off x="3759351" y="2486942"/>
            <a:ext cx="1165990" cy="210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5257800" y="3162513"/>
            <a:ext cx="3429000" cy="1028487"/>
          </a:xfrm>
          <a:prstGeom prst="rect">
            <a:avLst/>
          </a:prstGeom>
          <a:noFill/>
          <a:ln w="9525">
            <a:noFill/>
            <a:miter lim="800000"/>
            <a:headEnd/>
            <a:tailEnd/>
          </a:ln>
        </p:spPr>
        <p:txBody>
          <a:bodyPr wrap="square" lIns="90488" tIns="44450" rIns="90488" bIns="44450">
            <a:spAutoFit/>
          </a:bodyPr>
          <a:lstStyle/>
          <a:p>
            <a:pPr eaLnBrk="0" hangingPunct="0">
              <a:spcBef>
                <a:spcPts val="600"/>
              </a:spcBef>
            </a:pPr>
            <a:r>
              <a:rPr lang="en-US" sz="2800" b="1" dirty="0" smtClean="0">
                <a:solidFill>
                  <a:srgbClr val="FF0000"/>
                </a:solidFill>
              </a:rPr>
              <a:t>Red Flow:   A</a:t>
            </a:r>
            <a:r>
              <a:rPr lang="en-US" sz="2800" b="1" dirty="0" smtClean="0">
                <a:solidFill>
                  <a:srgbClr val="FF0000"/>
                </a:solidFill>
                <a:sym typeface="Wingdings" pitchFamily="2" charset="2"/>
              </a:rPr>
              <a:t> D</a:t>
            </a:r>
          </a:p>
          <a:p>
            <a:pPr eaLnBrk="0" hangingPunct="0">
              <a:spcBef>
                <a:spcPts val="600"/>
              </a:spcBef>
            </a:pPr>
            <a:r>
              <a:rPr lang="en-US" sz="2800" b="1" dirty="0" smtClean="0">
                <a:solidFill>
                  <a:srgbClr val="00B050"/>
                </a:solidFill>
                <a:sym typeface="Wingdings" pitchFamily="2" charset="2"/>
              </a:rPr>
              <a:t>Green Flow: D F</a:t>
            </a:r>
            <a:endParaRPr lang="en-US" sz="2800" b="1" dirty="0">
              <a:solidFill>
                <a:srgbClr val="00B050"/>
              </a:solidFill>
            </a:endParaRPr>
          </a:p>
        </p:txBody>
      </p:sp>
      <p:sp>
        <p:nvSpPr>
          <p:cNvPr id="64" name="TextBox 63"/>
          <p:cNvSpPr txBox="1"/>
          <p:nvPr/>
        </p:nvSpPr>
        <p:spPr>
          <a:xfrm>
            <a:off x="152400" y="4532293"/>
            <a:ext cx="8686800" cy="523220"/>
          </a:xfrm>
          <a:prstGeom prst="rect">
            <a:avLst/>
          </a:prstGeom>
          <a:noFill/>
        </p:spPr>
        <p:txBody>
          <a:bodyPr wrap="square" rtlCol="0">
            <a:spAutoFit/>
          </a:bodyPr>
          <a:lstStyle/>
          <a:p>
            <a:pPr algn="ctr"/>
            <a:r>
              <a:rPr lang="en-US" sz="2800" dirty="0" smtClean="0"/>
              <a:t>Pick routes that enable coding</a:t>
            </a:r>
          </a:p>
        </p:txBody>
      </p:sp>
      <p:cxnSp>
        <p:nvCxnSpPr>
          <p:cNvPr id="75" name="Straight Arrow Connector 74"/>
          <p:cNvCxnSpPr/>
          <p:nvPr/>
        </p:nvCxnSpPr>
        <p:spPr>
          <a:xfrm flipV="1">
            <a:off x="969279" y="1743845"/>
            <a:ext cx="1315452" cy="7816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771557" y="1721555"/>
            <a:ext cx="1393716" cy="106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04800" y="5181600"/>
            <a:ext cx="8686800" cy="523220"/>
          </a:xfrm>
          <a:prstGeom prst="rect">
            <a:avLst/>
          </a:prstGeom>
          <a:noFill/>
        </p:spPr>
        <p:txBody>
          <a:bodyPr wrap="square" rtlCol="0">
            <a:spAutoFit/>
          </a:bodyPr>
          <a:lstStyle/>
          <a:p>
            <a:pPr algn="ctr"/>
            <a:r>
              <a:rPr lang="en-US" sz="2800" dirty="0" smtClean="0">
                <a:solidFill>
                  <a:srgbClr val="0070C0"/>
                </a:solidFill>
              </a:rPr>
              <a:t>5 </a:t>
            </a:r>
            <a:r>
              <a:rPr lang="en-US" sz="2800" dirty="0" smtClean="0"/>
              <a:t>transmissions instead of </a:t>
            </a:r>
            <a:r>
              <a:rPr lang="en-US" sz="2800" dirty="0" smtClean="0">
                <a:solidFill>
                  <a:srgbClr val="0070C0"/>
                </a:solidFill>
              </a:rPr>
              <a:t>6</a:t>
            </a:r>
          </a:p>
        </p:txBody>
      </p:sp>
      <p:sp>
        <p:nvSpPr>
          <p:cNvPr id="78" name="Oval 77"/>
          <p:cNvSpPr/>
          <p:nvPr/>
        </p:nvSpPr>
        <p:spPr>
          <a:xfrm>
            <a:off x="4019356" y="1371600"/>
            <a:ext cx="825912"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ular Callout 78"/>
          <p:cNvSpPr/>
          <p:nvPr/>
        </p:nvSpPr>
        <p:spPr>
          <a:xfrm>
            <a:off x="5518356" y="1998408"/>
            <a:ext cx="3320844" cy="1125792"/>
          </a:xfrm>
          <a:prstGeom prst="wedgeRectCallout">
            <a:avLst>
              <a:gd name="adj1" fmla="val -71168"/>
              <a:gd name="adj2" fmla="val -19135"/>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 &amp; E can now code packets</a:t>
            </a:r>
            <a:endParaRPr lang="en-US" sz="2800" b="1" dirty="0"/>
          </a:p>
        </p:txBody>
      </p:sp>
      <p:sp>
        <p:nvSpPr>
          <p:cNvPr id="80" name="TextBox 79"/>
          <p:cNvSpPr txBox="1"/>
          <p:nvPr/>
        </p:nvSpPr>
        <p:spPr>
          <a:xfrm>
            <a:off x="228600" y="5827693"/>
            <a:ext cx="8686799" cy="954107"/>
          </a:xfrm>
          <a:prstGeom prst="rect">
            <a:avLst/>
          </a:prstGeom>
          <a:solidFill>
            <a:srgbClr val="0000CC"/>
          </a:solid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rPr>
              <a:t>Modified routing that maximizes throughput given coding</a:t>
            </a:r>
            <a:endParaRPr lang="en-US" sz="2800" dirty="0">
              <a:solidFill>
                <a:schemeClr val="bg1"/>
              </a:solidFill>
            </a:endParaRPr>
          </a:p>
        </p:txBody>
      </p:sp>
    </p:spTree>
    <p:custDataLst>
      <p:tags r:id="rId1"/>
    </p:custDataLst>
  </p:cSld>
  <p:clrMapOvr>
    <a:masterClrMapping/>
  </p:clrMapOvr>
  <p:transition advTm="15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animBg="1"/>
      <p:bldP spid="79" grpId="0" animBg="1"/>
      <p:bldP spid="8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60400" y="95250"/>
            <a:ext cx="77724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rgbClr val="0070C0"/>
                </a:solidFill>
                <a:effectLst/>
                <a:uLnTx/>
                <a:uFillTx/>
                <a:latin typeface="+mj-lt"/>
                <a:ea typeface="+mj-ea"/>
                <a:cs typeface="+mj-cs"/>
              </a:rPr>
              <a:t>Can We Do Better?</a:t>
            </a:r>
          </a:p>
        </p:txBody>
      </p:sp>
      <p:sp>
        <p:nvSpPr>
          <p:cNvPr id="4" name="Text Box 28"/>
          <p:cNvSpPr txBox="1">
            <a:spLocks noChangeArrowheads="1"/>
          </p:cNvSpPr>
          <p:nvPr/>
        </p:nvSpPr>
        <p:spPr bwMode="auto">
          <a:xfrm>
            <a:off x="1354138" y="4748213"/>
            <a:ext cx="6757987" cy="638175"/>
          </a:xfrm>
          <a:prstGeom prst="rect">
            <a:avLst/>
          </a:prstGeom>
          <a:noFill/>
          <a:ln w="9525">
            <a:noFill/>
            <a:miter lim="800000"/>
            <a:headEnd/>
            <a:tailEnd/>
          </a:ln>
        </p:spPr>
        <p:txBody>
          <a:bodyPr lIns="90488" tIns="44450" rIns="90488" bIns="44450">
            <a:spAutoFit/>
          </a:bodyPr>
          <a:lstStyle/>
          <a:p>
            <a:pPr>
              <a:spcBef>
                <a:spcPct val="50000"/>
              </a:spcBef>
            </a:pPr>
            <a:r>
              <a:rPr lang="en-US" sz="3600" b="0" i="0" dirty="0">
                <a:solidFill>
                  <a:schemeClr val="tx2"/>
                </a:solidFill>
                <a:latin typeface="Comic Sans MS" pitchFamily="66" charset="0"/>
              </a:rPr>
              <a:t>How about </a:t>
            </a:r>
            <a:r>
              <a:rPr lang="en-US" sz="3600" b="0" i="0" dirty="0">
                <a:solidFill>
                  <a:srgbClr val="0070C0"/>
                </a:solidFill>
                <a:latin typeface="Comic Sans MS" pitchFamily="66" charset="0"/>
              </a:rPr>
              <a:t>2</a:t>
            </a:r>
            <a:r>
              <a:rPr lang="en-US" sz="3600" b="0" i="0" dirty="0">
                <a:solidFill>
                  <a:schemeClr val="tx2"/>
                </a:solidFill>
                <a:latin typeface="Comic Sans MS" pitchFamily="66" charset="0"/>
              </a:rPr>
              <a:t> time slots?</a:t>
            </a:r>
          </a:p>
        </p:txBody>
      </p:sp>
      <p:sp>
        <p:nvSpPr>
          <p:cNvPr id="5" name="Text Box 49"/>
          <p:cNvSpPr txBox="1">
            <a:spLocks noChangeArrowheads="1"/>
          </p:cNvSpPr>
          <p:nvPr/>
        </p:nvSpPr>
        <p:spPr bwMode="auto">
          <a:xfrm>
            <a:off x="1355725" y="4017963"/>
            <a:ext cx="6757988" cy="515937"/>
          </a:xfrm>
          <a:prstGeom prst="rect">
            <a:avLst/>
          </a:prstGeom>
          <a:noFill/>
          <a:ln w="9525">
            <a:noFill/>
            <a:miter lim="800000"/>
            <a:headEnd/>
            <a:tailEnd/>
          </a:ln>
        </p:spPr>
        <p:txBody>
          <a:bodyPr lIns="90488" tIns="44450" rIns="90488" bIns="44450">
            <a:spAutoFit/>
          </a:bodyPr>
          <a:lstStyle/>
          <a:p>
            <a:pPr>
              <a:spcBef>
                <a:spcPct val="50000"/>
              </a:spcBef>
            </a:pPr>
            <a:r>
              <a:rPr lang="en-US" sz="2800" b="0" i="0" dirty="0">
                <a:latin typeface="Comic Sans MS" pitchFamily="66" charset="0"/>
              </a:rPr>
              <a:t>Network coding requires </a:t>
            </a:r>
            <a:r>
              <a:rPr lang="en-US" sz="2800" b="0" i="0" dirty="0">
                <a:solidFill>
                  <a:srgbClr val="0070C0"/>
                </a:solidFill>
                <a:latin typeface="Comic Sans MS" pitchFamily="66" charset="0"/>
              </a:rPr>
              <a:t>3</a:t>
            </a:r>
            <a:r>
              <a:rPr lang="en-US" sz="2800" b="0" i="0" dirty="0">
                <a:latin typeface="Comic Sans MS" pitchFamily="66" charset="0"/>
              </a:rPr>
              <a:t> time slots</a:t>
            </a:r>
            <a:endParaRPr lang="en-US" sz="2800" b="0" i="0" dirty="0">
              <a:solidFill>
                <a:schemeClr val="tx2"/>
              </a:solidFill>
              <a:latin typeface="Comic Sans MS" pitchFamily="66" charset="0"/>
            </a:endParaRPr>
          </a:p>
        </p:txBody>
      </p:sp>
      <p:sp>
        <p:nvSpPr>
          <p:cNvPr id="6" name="Text Box 50"/>
          <p:cNvSpPr txBox="1">
            <a:spLocks noChangeArrowheads="1"/>
          </p:cNvSpPr>
          <p:nvPr/>
        </p:nvSpPr>
        <p:spPr bwMode="auto">
          <a:xfrm>
            <a:off x="1320800" y="3340100"/>
            <a:ext cx="6757988" cy="515938"/>
          </a:xfrm>
          <a:prstGeom prst="rect">
            <a:avLst/>
          </a:prstGeom>
          <a:noFill/>
          <a:ln w="9525">
            <a:noFill/>
            <a:miter lim="800000"/>
            <a:headEnd/>
            <a:tailEnd/>
          </a:ln>
        </p:spPr>
        <p:txBody>
          <a:bodyPr lIns="90488" tIns="44450" rIns="90488" bIns="44450">
            <a:spAutoFit/>
          </a:bodyPr>
          <a:lstStyle/>
          <a:p>
            <a:pPr>
              <a:spcBef>
                <a:spcPct val="50000"/>
              </a:spcBef>
            </a:pPr>
            <a:r>
              <a:rPr lang="en-US" sz="2800" b="0" i="0" dirty="0">
                <a:latin typeface="Comic Sans MS" pitchFamily="66" charset="0"/>
              </a:rPr>
              <a:t>Current approach requires </a:t>
            </a:r>
            <a:r>
              <a:rPr lang="en-US" sz="2800" b="0" i="0" dirty="0">
                <a:solidFill>
                  <a:srgbClr val="0070C0"/>
                </a:solidFill>
                <a:latin typeface="Comic Sans MS" pitchFamily="66" charset="0"/>
              </a:rPr>
              <a:t>4</a:t>
            </a:r>
            <a:r>
              <a:rPr lang="en-US" sz="2800" b="0" i="0" dirty="0">
                <a:solidFill>
                  <a:schemeClr val="tx2"/>
                </a:solidFill>
                <a:latin typeface="Comic Sans MS" pitchFamily="66" charset="0"/>
              </a:rPr>
              <a:t> </a:t>
            </a:r>
            <a:r>
              <a:rPr lang="en-US" sz="2800" b="0" i="0" dirty="0">
                <a:latin typeface="Comic Sans MS" pitchFamily="66" charset="0"/>
              </a:rPr>
              <a:t>time slots</a:t>
            </a:r>
          </a:p>
        </p:txBody>
      </p:sp>
      <p:grpSp>
        <p:nvGrpSpPr>
          <p:cNvPr id="8" name="Group 48"/>
          <p:cNvGrpSpPr>
            <a:grpSpLocks/>
          </p:cNvGrpSpPr>
          <p:nvPr/>
        </p:nvGrpSpPr>
        <p:grpSpPr bwMode="auto">
          <a:xfrm>
            <a:off x="1371600" y="1215029"/>
            <a:ext cx="6293278" cy="2079037"/>
            <a:chOff x="864" y="1003"/>
            <a:chExt cx="3964" cy="1310"/>
          </a:xfrm>
        </p:grpSpPr>
        <p:pic>
          <p:nvPicPr>
            <p:cNvPr id="11" name="Picture 29" descr="AP"/>
            <p:cNvPicPr>
              <a:picLocks noChangeAspect="1" noChangeArrowheads="1"/>
            </p:cNvPicPr>
            <p:nvPr/>
          </p:nvPicPr>
          <p:blipFill>
            <a:blip r:embed="rId3" cstate="print"/>
            <a:srcRect/>
            <a:stretch>
              <a:fillRect/>
            </a:stretch>
          </p:blipFill>
          <p:spPr bwMode="auto">
            <a:xfrm>
              <a:off x="2556" y="1224"/>
              <a:ext cx="519" cy="355"/>
            </a:xfrm>
            <a:prstGeom prst="rect">
              <a:avLst/>
            </a:prstGeom>
            <a:noFill/>
            <a:ln w="9525">
              <a:noFill/>
              <a:miter lim="800000"/>
              <a:headEnd/>
              <a:tailEnd/>
            </a:ln>
          </p:spPr>
        </p:pic>
        <p:grpSp>
          <p:nvGrpSpPr>
            <p:cNvPr id="12" name="Group 30"/>
            <p:cNvGrpSpPr>
              <a:grpSpLocks/>
            </p:cNvGrpSpPr>
            <p:nvPr/>
          </p:nvGrpSpPr>
          <p:grpSpPr bwMode="auto">
            <a:xfrm>
              <a:off x="4309" y="1639"/>
              <a:ext cx="519" cy="576"/>
              <a:chOff x="3608" y="2349"/>
              <a:chExt cx="519" cy="576"/>
            </a:xfrm>
          </p:grpSpPr>
          <p:graphicFrame>
            <p:nvGraphicFramePr>
              <p:cNvPr id="24" name="Object 31"/>
              <p:cNvGraphicFramePr>
                <a:graphicFrameLocks noChangeAspect="1"/>
              </p:cNvGraphicFramePr>
              <p:nvPr/>
            </p:nvGraphicFramePr>
            <p:xfrm>
              <a:off x="3608" y="2349"/>
              <a:ext cx="519" cy="576"/>
            </p:xfrm>
            <a:graphic>
              <a:graphicData uri="http://schemas.openxmlformats.org/presentationml/2006/ole">
                <p:oleObj spid="_x0000_s205826" name="Photo Editor Photo" r:id="rId4" imgW="2152951" imgH="2400635" progId="">
                  <p:embed/>
                </p:oleObj>
              </a:graphicData>
            </a:graphic>
          </p:graphicFrame>
          <p:grpSp>
            <p:nvGrpSpPr>
              <p:cNvPr id="25" name="Group 32"/>
              <p:cNvGrpSpPr>
                <a:grpSpLocks/>
              </p:cNvGrpSpPr>
              <p:nvPr/>
            </p:nvGrpSpPr>
            <p:grpSpPr bwMode="auto">
              <a:xfrm>
                <a:off x="4023" y="2358"/>
                <a:ext cx="42" cy="154"/>
                <a:chOff x="1426" y="2234"/>
                <a:chExt cx="42" cy="154"/>
              </a:xfrm>
            </p:grpSpPr>
            <p:sp>
              <p:nvSpPr>
                <p:cNvPr id="26" name="Line 33"/>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27" name="Oval 34"/>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grpSp>
        <p:grpSp>
          <p:nvGrpSpPr>
            <p:cNvPr id="13" name="Group 35"/>
            <p:cNvGrpSpPr>
              <a:grpSpLocks/>
            </p:cNvGrpSpPr>
            <p:nvPr/>
          </p:nvGrpSpPr>
          <p:grpSpPr bwMode="auto">
            <a:xfrm>
              <a:off x="864" y="1451"/>
              <a:ext cx="1012" cy="862"/>
              <a:chOff x="772" y="2231"/>
              <a:chExt cx="1012" cy="862"/>
            </a:xfrm>
          </p:grpSpPr>
          <p:grpSp>
            <p:nvGrpSpPr>
              <p:cNvPr id="17" name="Group 36"/>
              <p:cNvGrpSpPr>
                <a:grpSpLocks/>
              </p:cNvGrpSpPr>
              <p:nvPr/>
            </p:nvGrpSpPr>
            <p:grpSpPr bwMode="auto">
              <a:xfrm>
                <a:off x="772" y="2231"/>
                <a:ext cx="1012" cy="862"/>
                <a:chOff x="779" y="2231"/>
                <a:chExt cx="1012" cy="862"/>
              </a:xfrm>
            </p:grpSpPr>
            <p:graphicFrame>
              <p:nvGraphicFramePr>
                <p:cNvPr id="19" name="Object 37"/>
                <p:cNvGraphicFramePr>
                  <a:graphicFrameLocks noChangeAspect="1"/>
                </p:cNvGraphicFramePr>
                <p:nvPr/>
              </p:nvGraphicFramePr>
              <p:xfrm>
                <a:off x="906" y="2231"/>
                <a:ext cx="519" cy="576"/>
              </p:xfrm>
              <a:graphic>
                <a:graphicData uri="http://schemas.openxmlformats.org/presentationml/2006/ole">
                  <p:oleObj spid="_x0000_s205827" name="Photo Editor Photo" r:id="rId5" imgW="2152951" imgH="2400635" progId="">
                    <p:embed/>
                  </p:oleObj>
                </a:graphicData>
              </a:graphic>
            </p:graphicFrame>
            <p:grpSp>
              <p:nvGrpSpPr>
                <p:cNvPr id="20" name="Group 38"/>
                <p:cNvGrpSpPr>
                  <a:grpSpLocks/>
                </p:cNvGrpSpPr>
                <p:nvPr/>
              </p:nvGrpSpPr>
              <p:grpSpPr bwMode="auto">
                <a:xfrm>
                  <a:off x="1300" y="2234"/>
                  <a:ext cx="42" cy="154"/>
                  <a:chOff x="1426" y="2234"/>
                  <a:chExt cx="42" cy="154"/>
                </a:xfrm>
              </p:grpSpPr>
              <p:sp>
                <p:nvSpPr>
                  <p:cNvPr id="22" name="Line 39"/>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23" name="Oval 40"/>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21" name="Text Box 41"/>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a:spcBef>
                      <a:spcPct val="50000"/>
                    </a:spcBef>
                  </a:pPr>
                  <a:endParaRPr lang="en-US" i="0">
                    <a:latin typeface="Arial" pitchFamily="34" charset="0"/>
                    <a:cs typeface="Arial" pitchFamily="34" charset="0"/>
                  </a:endParaRPr>
                </a:p>
              </p:txBody>
            </p:sp>
          </p:grpSp>
          <p:sp>
            <p:nvSpPr>
              <p:cNvPr id="18" name="Rectangle 42"/>
              <p:cNvSpPr>
                <a:spLocks noChangeArrowheads="1"/>
              </p:cNvSpPr>
              <p:nvPr/>
            </p:nvSpPr>
            <p:spPr bwMode="auto">
              <a:xfrm>
                <a:off x="1069" y="2403"/>
                <a:ext cx="274" cy="211"/>
              </a:xfrm>
              <a:prstGeom prst="rect">
                <a:avLst/>
              </a:prstGeom>
              <a:solidFill>
                <a:srgbClr val="FF99CC"/>
              </a:solidFill>
              <a:ln w="9525">
                <a:noFill/>
                <a:miter lim="800000"/>
                <a:headEnd/>
                <a:tailEnd/>
              </a:ln>
            </p:spPr>
            <p:txBody>
              <a:bodyPr wrap="none" lIns="90488" tIns="44450" rIns="90488" bIns="44450" anchor="ctr"/>
              <a:lstStyle/>
              <a:p>
                <a:endParaRPr lang="en-US"/>
              </a:p>
            </p:txBody>
          </p:sp>
        </p:grpSp>
        <p:sp>
          <p:nvSpPr>
            <p:cNvPr id="14" name="Text Box 43"/>
            <p:cNvSpPr txBox="1">
              <a:spLocks noChangeArrowheads="1"/>
            </p:cNvSpPr>
            <p:nvPr/>
          </p:nvSpPr>
          <p:spPr bwMode="auto">
            <a:xfrm>
              <a:off x="2538" y="1003"/>
              <a:ext cx="936" cy="248"/>
            </a:xfrm>
            <a:prstGeom prst="rect">
              <a:avLst/>
            </a:prstGeom>
            <a:noFill/>
            <a:ln w="9525">
              <a:noFill/>
              <a:miter lim="800000"/>
              <a:headEnd/>
              <a:tailEnd/>
            </a:ln>
          </p:spPr>
          <p:txBody>
            <a:bodyPr lIns="90488" tIns="44450" rIns="90488" bIns="44450">
              <a:spAutoFit/>
            </a:bodyPr>
            <a:lstStyle/>
            <a:p>
              <a:pPr>
                <a:spcBef>
                  <a:spcPct val="50000"/>
                </a:spcBef>
              </a:pPr>
              <a:r>
                <a:rPr lang="en-US" i="0">
                  <a:latin typeface="Arial" pitchFamily="34" charset="0"/>
                  <a:cs typeface="Arial" pitchFamily="34" charset="0"/>
                </a:rPr>
                <a:t>Router</a:t>
              </a:r>
            </a:p>
          </p:txBody>
        </p:sp>
        <p:sp>
          <p:nvSpPr>
            <p:cNvPr id="15" name="Freeform 44"/>
            <p:cNvSpPr>
              <a:spLocks/>
            </p:cNvSpPr>
            <p:nvPr/>
          </p:nvSpPr>
          <p:spPr bwMode="auto">
            <a:xfrm>
              <a:off x="1475" y="1254"/>
              <a:ext cx="3014" cy="513"/>
            </a:xfrm>
            <a:custGeom>
              <a:avLst/>
              <a:gdLst>
                <a:gd name="T0" fmla="*/ 0 w 3027"/>
                <a:gd name="T1" fmla="*/ 332 h 793"/>
                <a:gd name="T2" fmla="*/ 1163 w 3027"/>
                <a:gd name="T3" fmla="*/ 44 h 793"/>
                <a:gd name="T4" fmla="*/ 2256 w 3027"/>
                <a:gd name="T5" fmla="*/ 67 h 793"/>
                <a:gd name="T6" fmla="*/ 3001 w 3027"/>
                <a:gd name="T7" fmla="*/ 317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FF99CC"/>
              </a:solidFill>
              <a:prstDash val="lgDash"/>
              <a:round/>
              <a:headEnd/>
              <a:tailEnd type="triangle" w="lg" len="lg"/>
            </a:ln>
          </p:spPr>
          <p:txBody>
            <a:bodyPr lIns="90488" tIns="44450" rIns="90488" bIns="44450"/>
            <a:lstStyle/>
            <a:p>
              <a:endParaRPr lang="en-US"/>
            </a:p>
          </p:txBody>
        </p:sp>
        <p:sp>
          <p:nvSpPr>
            <p:cNvPr id="16" name="Freeform 45"/>
            <p:cNvSpPr>
              <a:spLocks/>
            </p:cNvSpPr>
            <p:nvPr/>
          </p:nvSpPr>
          <p:spPr bwMode="auto">
            <a:xfrm rot="11041099" flipV="1">
              <a:off x="1459" y="1677"/>
              <a:ext cx="2936" cy="326"/>
            </a:xfrm>
            <a:custGeom>
              <a:avLst/>
              <a:gdLst>
                <a:gd name="T0" fmla="*/ 0 w 3027"/>
                <a:gd name="T1" fmla="*/ 134 h 793"/>
                <a:gd name="T2" fmla="*/ 1104 w 3027"/>
                <a:gd name="T3" fmla="*/ 18 h 793"/>
                <a:gd name="T4" fmla="*/ 2142 w 3027"/>
                <a:gd name="T5" fmla="*/ 27 h 793"/>
                <a:gd name="T6" fmla="*/ 2848 w 3027"/>
                <a:gd name="T7" fmla="*/ 128 h 793"/>
                <a:gd name="T8" fmla="*/ 0 60000 65536"/>
                <a:gd name="T9" fmla="*/ 0 60000 65536"/>
                <a:gd name="T10" fmla="*/ 0 60000 65536"/>
                <a:gd name="T11" fmla="*/ 0 60000 65536"/>
                <a:gd name="T12" fmla="*/ 0 w 3027"/>
                <a:gd name="T13" fmla="*/ 0 h 793"/>
                <a:gd name="T14" fmla="*/ 3027 w 3027"/>
                <a:gd name="T15" fmla="*/ 793 h 793"/>
              </a:gdLst>
              <a:ahLst/>
              <a:cxnLst>
                <a:cxn ang="T8">
                  <a:pos x="T0" y="T1"/>
                </a:cxn>
                <a:cxn ang="T9">
                  <a:pos x="T2" y="T3"/>
                </a:cxn>
                <a:cxn ang="T10">
                  <a:pos x="T4" y="T5"/>
                </a:cxn>
                <a:cxn ang="T11">
                  <a:pos x="T6" y="T7"/>
                </a:cxn>
              </a:cxnLst>
              <a:rect l="T12" t="T13" r="T14" b="T15"/>
              <a:pathLst>
                <a:path w="3027" h="793">
                  <a:moveTo>
                    <a:pt x="0" y="793"/>
                  </a:moveTo>
                  <a:cubicBezTo>
                    <a:pt x="397" y="501"/>
                    <a:pt x="794" y="210"/>
                    <a:pt x="1173" y="105"/>
                  </a:cubicBezTo>
                  <a:cubicBezTo>
                    <a:pt x="1552" y="0"/>
                    <a:pt x="1967" y="52"/>
                    <a:pt x="2276" y="161"/>
                  </a:cubicBezTo>
                  <a:cubicBezTo>
                    <a:pt x="2585" y="270"/>
                    <a:pt x="2806" y="514"/>
                    <a:pt x="3027" y="758"/>
                  </a:cubicBezTo>
                </a:path>
              </a:pathLst>
            </a:custGeom>
            <a:noFill/>
            <a:ln w="19050">
              <a:solidFill>
                <a:srgbClr val="00FFFF"/>
              </a:solidFill>
              <a:prstDash val="lgDash"/>
              <a:round/>
              <a:headEnd/>
              <a:tailEnd type="triangle" w="lg" len="lg"/>
            </a:ln>
          </p:spPr>
          <p:txBody>
            <a:bodyPr lIns="90488" tIns="44450" rIns="90488" bIns="44450"/>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17525" y="4587875"/>
            <a:ext cx="8229600" cy="1143000"/>
          </a:xfrm>
        </p:spPr>
        <p:txBody>
          <a:bodyPr>
            <a:normAutofit/>
          </a:bodyPr>
          <a:lstStyle/>
          <a:p>
            <a:pPr fontAlgn="auto">
              <a:spcAft>
                <a:spcPts val="0"/>
              </a:spcAft>
              <a:defRPr/>
            </a:pPr>
            <a:r>
              <a:rPr lang="en-US" sz="4000" dirty="0" smtClean="0">
                <a:latin typeface="+mn-lt"/>
              </a:rPr>
              <a:t>Analog Network Coding</a:t>
            </a:r>
          </a:p>
        </p:txBody>
      </p:sp>
      <p:sp>
        <p:nvSpPr>
          <p:cNvPr id="4" name="Rectangle 3"/>
          <p:cNvSpPr>
            <a:spLocks noChangeArrowheads="1"/>
          </p:cNvSpPr>
          <p:nvPr/>
        </p:nvSpPr>
        <p:spPr bwMode="auto">
          <a:xfrm>
            <a:off x="808038" y="446088"/>
            <a:ext cx="7415212" cy="582612"/>
          </a:xfrm>
          <a:prstGeom prst="rect">
            <a:avLst/>
          </a:prstGeom>
          <a:noFill/>
          <a:ln w="9525" algn="ctr">
            <a:noFill/>
            <a:miter lim="800000"/>
            <a:headEnd/>
            <a:tailEnd/>
          </a:ln>
        </p:spPr>
        <p:txBody>
          <a:bodyPr lIns="90488" tIns="44450" rIns="90488" bIns="44450">
            <a:spAutoFit/>
          </a:bodyPr>
          <a:lstStyle/>
          <a:p>
            <a:pPr marL="393700" indent="-393700">
              <a:defRPr/>
            </a:pPr>
            <a:r>
              <a:rPr lang="en-US" sz="3200" b="0" i="0" dirty="0">
                <a:latin typeface="+mn-lt"/>
              </a:rPr>
              <a:t>Instead of router mixing packets…</a:t>
            </a:r>
          </a:p>
        </p:txBody>
      </p:sp>
      <p:sp>
        <p:nvSpPr>
          <p:cNvPr id="5" name="TextBox 4"/>
          <p:cNvSpPr txBox="1"/>
          <p:nvPr/>
        </p:nvSpPr>
        <p:spPr>
          <a:xfrm>
            <a:off x="393700" y="1825625"/>
            <a:ext cx="8429625" cy="1484313"/>
          </a:xfrm>
          <a:prstGeom prst="rect">
            <a:avLst/>
          </a:prstGeom>
          <a:noFill/>
        </p:spPr>
        <p:txBody>
          <a:bodyPr wrap="none">
            <a:spAutoFit/>
          </a:bodyPr>
          <a:lstStyle/>
          <a:p>
            <a:pPr marL="393700" indent="-393700" algn="ctr" fontAlgn="auto">
              <a:spcAft>
                <a:spcPts val="0"/>
              </a:spcAft>
              <a:defRPr/>
            </a:pPr>
            <a:r>
              <a:rPr lang="en-US" sz="3200" b="0" i="0" dirty="0">
                <a:latin typeface="+mn-lt"/>
              </a:rPr>
              <a:t>Exploit that the wireless channel naturally </a:t>
            </a:r>
          </a:p>
          <a:p>
            <a:pPr marL="393700" indent="-393700" algn="ctr" fontAlgn="auto">
              <a:spcAft>
                <a:spcPts val="0"/>
              </a:spcAft>
              <a:defRPr/>
            </a:pPr>
            <a:r>
              <a:rPr lang="en-US" sz="3200" b="0" i="0" dirty="0">
                <a:latin typeface="+mn-lt"/>
              </a:rPr>
              <a:t>mixes signals when packets interfere!</a:t>
            </a:r>
          </a:p>
          <a:p>
            <a:pPr algn="ctr" fontAlgn="auto">
              <a:spcBef>
                <a:spcPts val="0"/>
              </a:spcBef>
              <a:spcAft>
                <a:spcPts val="0"/>
              </a:spcAft>
              <a:defRPr/>
            </a:pPr>
            <a:endParaRPr lang="en-US" b="0" i="0" dirty="0">
              <a:latin typeface="+mn-lt"/>
            </a:endParaRPr>
          </a:p>
        </p:txBody>
      </p:sp>
      <p:sp>
        <p:nvSpPr>
          <p:cNvPr id="6" name="AutoShape 5"/>
          <p:cNvSpPr>
            <a:spLocks noChangeArrowheads="1"/>
          </p:cNvSpPr>
          <p:nvPr/>
        </p:nvSpPr>
        <p:spPr bwMode="auto">
          <a:xfrm>
            <a:off x="4075113" y="3671888"/>
            <a:ext cx="652462" cy="819150"/>
          </a:xfrm>
          <a:prstGeom prst="downArrow">
            <a:avLst>
              <a:gd name="adj1" fmla="val 49880"/>
              <a:gd name="adj2" fmla="val 45988"/>
            </a:avLst>
          </a:prstGeom>
          <a:solidFill>
            <a:schemeClr val="tx1">
              <a:lumMod val="65000"/>
            </a:schemeClr>
          </a:solidFill>
          <a:ln w="9525">
            <a:solidFill>
              <a:schemeClr val="bg2"/>
            </a:solidFill>
            <a:miter lim="800000"/>
            <a:headEnd/>
            <a:tailEnd/>
          </a:ln>
        </p:spPr>
        <p:txBody>
          <a:bodyPr wrap="none" lIns="90488" tIns="44450" rIns="90488" bIns="44450" anchor="ctr"/>
          <a:lstStyle/>
          <a:p>
            <a:pPr>
              <a:defRPr/>
            </a:pP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55575" y="0"/>
            <a:ext cx="8869363" cy="1143000"/>
          </a:xfrm>
        </p:spPr>
        <p:txBody>
          <a:bodyPr/>
          <a:lstStyle/>
          <a:p>
            <a:pPr eaLnBrk="1" hangingPunct="1"/>
            <a:r>
              <a:rPr lang="en-US" smtClean="0"/>
              <a:t>Analog Network Coding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76200"/>
            <a:ext cx="8686800" cy="1143000"/>
          </a:xfrm>
        </p:spPr>
        <p:txBody>
          <a:bodyPr/>
          <a:lstStyle/>
          <a:p>
            <a:r>
              <a:rPr lang="en-US" smtClean="0"/>
              <a:t>What is Network Coding Good for?</a:t>
            </a:r>
          </a:p>
        </p:txBody>
      </p:sp>
      <p:sp>
        <p:nvSpPr>
          <p:cNvPr id="10243" name="Content Placeholder 2"/>
          <p:cNvSpPr>
            <a:spLocks noGrp="1"/>
          </p:cNvSpPr>
          <p:nvPr>
            <p:ph idx="1"/>
          </p:nvPr>
        </p:nvSpPr>
        <p:spPr>
          <a:xfrm>
            <a:off x="457200" y="1295400"/>
            <a:ext cx="8229600" cy="4525963"/>
          </a:xfrm>
        </p:spPr>
        <p:txBody>
          <a:bodyPr/>
          <a:lstStyle/>
          <a:p>
            <a:r>
              <a:rPr lang="en-US" sz="3200" dirty="0" smtClean="0"/>
              <a:t>Throughput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55575" y="0"/>
            <a:ext cx="8869363" cy="1143000"/>
          </a:xfrm>
        </p:spPr>
        <p:txBody>
          <a:bodyPr/>
          <a:lstStyle/>
          <a:p>
            <a:pPr eaLnBrk="1" hangingPunct="1"/>
            <a:r>
              <a:rPr lang="en-US" smtClean="0"/>
              <a:t>Analog Network Coding</a:t>
            </a:r>
          </a:p>
        </p:txBody>
      </p:sp>
      <p:pic>
        <p:nvPicPr>
          <p:cNvPr id="4" name="Picture 3" descr="AP"/>
          <p:cNvPicPr>
            <a:picLocks noChangeAspect="1" noChangeArrowheads="1"/>
          </p:cNvPicPr>
          <p:nvPr/>
        </p:nvPicPr>
        <p:blipFill>
          <a:blip r:embed="rId3" cstate="print"/>
          <a:srcRect/>
          <a:stretch>
            <a:fillRect/>
          </a:stretch>
        </p:blipFill>
        <p:spPr>
          <a:xfrm>
            <a:off x="4186238" y="1501775"/>
            <a:ext cx="733425" cy="619125"/>
          </a:xfrm>
          <a:prstGeom prst="rect">
            <a:avLst/>
          </a:prstGeom>
          <a:noFill/>
        </p:spPr>
      </p:pic>
      <p:sp>
        <p:nvSpPr>
          <p:cNvPr id="5" name="Rectangle 4"/>
          <p:cNvSpPr>
            <a:spLocks noChangeArrowheads="1"/>
          </p:cNvSpPr>
          <p:nvPr/>
        </p:nvSpPr>
        <p:spPr bwMode="auto">
          <a:xfrm>
            <a:off x="211138" y="3719513"/>
            <a:ext cx="8905875" cy="1454150"/>
          </a:xfrm>
          <a:prstGeom prst="rect">
            <a:avLst/>
          </a:prstGeom>
          <a:noFill/>
          <a:ln w="9525">
            <a:noFill/>
            <a:miter lim="800000"/>
            <a:headEnd/>
            <a:tailEnd/>
          </a:ln>
        </p:spPr>
        <p:txBody>
          <a:bodyPr lIns="90488" tIns="44450" rIns="90488" bIns="44450"/>
          <a:lstStyle/>
          <a:p>
            <a:pPr marL="342900" indent="-342900" eaLnBrk="1" hangingPunct="1">
              <a:spcBef>
                <a:spcPct val="50000"/>
              </a:spcBef>
              <a:buFontTx/>
              <a:buChar char="•"/>
            </a:pPr>
            <a:r>
              <a:rPr lang="en-US" sz="2400" b="0" i="0" dirty="0" smtClean="0">
                <a:latin typeface="Comic Sans MS" pitchFamily="66" charset="0"/>
              </a:rPr>
              <a:t>Alice </a:t>
            </a:r>
            <a:r>
              <a:rPr lang="en-US" sz="2400" b="0" i="0" dirty="0">
                <a:latin typeface="Comic Sans MS" pitchFamily="66" charset="0"/>
              </a:rPr>
              <a:t>and </a:t>
            </a:r>
            <a:r>
              <a:rPr lang="en-US" sz="2400" b="0" i="0" dirty="0" smtClean="0">
                <a:latin typeface="Comic Sans MS" pitchFamily="66" charset="0"/>
              </a:rPr>
              <a:t>Bob </a:t>
            </a:r>
            <a:r>
              <a:rPr lang="en-US" sz="2400" b="0" i="0" dirty="0">
                <a:solidFill>
                  <a:schemeClr val="tx2"/>
                </a:solidFill>
                <a:latin typeface="Comic Sans MS" pitchFamily="66" charset="0"/>
              </a:rPr>
              <a:t>send simultaneously</a:t>
            </a:r>
          </a:p>
          <a:p>
            <a:pPr marL="342900" indent="-342900" eaLnBrk="1" hangingPunct="1">
              <a:spcBef>
                <a:spcPct val="50000"/>
              </a:spcBef>
              <a:buFontTx/>
              <a:buChar char="•"/>
            </a:pPr>
            <a:r>
              <a:rPr lang="en-US" sz="2400" b="0" i="0" dirty="0">
                <a:solidFill>
                  <a:schemeClr val="tx2"/>
                </a:solidFill>
                <a:latin typeface="Comic Sans MS" pitchFamily="66" charset="0"/>
              </a:rPr>
              <a:t>Router receives the sum</a:t>
            </a:r>
            <a:r>
              <a:rPr lang="en-US" sz="2400" b="0" i="0" dirty="0">
                <a:latin typeface="Comic Sans MS" pitchFamily="66" charset="0"/>
              </a:rPr>
              <a:t> of the two signals (plus time and phase shifts)</a:t>
            </a:r>
          </a:p>
          <a:p>
            <a:pPr marL="342900" indent="-342900" eaLnBrk="1" hangingPunct="1">
              <a:spcBef>
                <a:spcPct val="50000"/>
              </a:spcBef>
              <a:buFontTx/>
              <a:buChar char="•"/>
            </a:pPr>
            <a:r>
              <a:rPr lang="en-US" sz="2400" b="0" i="0" dirty="0">
                <a:latin typeface="Comic Sans MS" pitchFamily="66" charset="0"/>
              </a:rPr>
              <a:t>Router amplifies and forwards</a:t>
            </a:r>
          </a:p>
          <a:p>
            <a:pPr marL="342900" indent="-342900" eaLnBrk="1" hangingPunct="1">
              <a:spcBef>
                <a:spcPct val="50000"/>
              </a:spcBef>
              <a:buFontTx/>
              <a:buChar char="•"/>
            </a:pPr>
            <a:r>
              <a:rPr lang="en-US" sz="2400" b="0" i="0" dirty="0" smtClean="0">
                <a:solidFill>
                  <a:schemeClr val="tx2"/>
                </a:solidFill>
                <a:latin typeface="Comic Sans MS" pitchFamily="66" charset="0"/>
              </a:rPr>
              <a:t>Alice </a:t>
            </a:r>
            <a:r>
              <a:rPr lang="en-US" sz="2400" b="0" i="0" dirty="0">
                <a:solidFill>
                  <a:schemeClr val="tx2"/>
                </a:solidFill>
                <a:latin typeface="Comic Sans MS" pitchFamily="66" charset="0"/>
              </a:rPr>
              <a:t>subtracts her transmission </a:t>
            </a:r>
            <a:r>
              <a:rPr lang="en-US" sz="2400" b="0" i="0" dirty="0">
                <a:latin typeface="Comic Sans MS" pitchFamily="66" charset="0"/>
              </a:rPr>
              <a:t>from received signal</a:t>
            </a:r>
            <a:endParaRPr lang="en-US" sz="2400" b="0" i="0" dirty="0">
              <a:latin typeface="Comic Sans MS" pitchFamily="66" charset="0"/>
              <a:sym typeface="Wingdings" pitchFamily="2" charset="2"/>
            </a:endParaRPr>
          </a:p>
        </p:txBody>
      </p:sp>
      <p:grpSp>
        <p:nvGrpSpPr>
          <p:cNvPr id="6" name="Group 5"/>
          <p:cNvGrpSpPr>
            <a:grpSpLocks/>
          </p:cNvGrpSpPr>
          <p:nvPr/>
        </p:nvGrpSpPr>
        <p:grpSpPr bwMode="auto">
          <a:xfrm>
            <a:off x="1428750" y="1009650"/>
            <a:ext cx="6315075" cy="2570163"/>
            <a:chOff x="888" y="1044"/>
            <a:chExt cx="3978" cy="1706"/>
          </a:xfrm>
        </p:grpSpPr>
        <p:sp>
          <p:nvSpPr>
            <p:cNvPr id="7" name="Oval 6"/>
            <p:cNvSpPr>
              <a:spLocks noChangeArrowheads="1"/>
            </p:cNvSpPr>
            <p:nvPr/>
          </p:nvSpPr>
          <p:spPr bwMode="auto">
            <a:xfrm>
              <a:off x="2237" y="1459"/>
              <a:ext cx="1342" cy="549"/>
            </a:xfrm>
            <a:prstGeom prst="ellipse">
              <a:avLst/>
            </a:prstGeom>
            <a:noFill/>
            <a:ln w="15875">
              <a:solidFill>
                <a:srgbClr val="B2B2B2"/>
              </a:solidFill>
              <a:prstDash val="sysDot"/>
              <a:round/>
              <a:headEnd/>
              <a:tailEnd/>
            </a:ln>
          </p:spPr>
          <p:txBody>
            <a:bodyPr wrap="none" lIns="90488" tIns="44450" rIns="90488" bIns="44450" anchor="ctr"/>
            <a:lstStyle/>
            <a:p>
              <a:endParaRPr lang="en-US"/>
            </a:p>
          </p:txBody>
        </p:sp>
        <p:sp>
          <p:nvSpPr>
            <p:cNvPr id="8" name="Oval 7"/>
            <p:cNvSpPr>
              <a:spLocks noChangeArrowheads="1"/>
            </p:cNvSpPr>
            <p:nvPr/>
          </p:nvSpPr>
          <p:spPr bwMode="auto">
            <a:xfrm>
              <a:off x="1789" y="1298"/>
              <a:ext cx="2143" cy="921"/>
            </a:xfrm>
            <a:prstGeom prst="ellipse">
              <a:avLst/>
            </a:prstGeom>
            <a:noFill/>
            <a:ln w="15875">
              <a:solidFill>
                <a:srgbClr val="B2B2B2"/>
              </a:solidFill>
              <a:prstDash val="sysDot"/>
              <a:round/>
              <a:headEnd/>
              <a:tailEnd/>
            </a:ln>
          </p:spPr>
          <p:txBody>
            <a:bodyPr wrap="none" lIns="90488" tIns="44450" rIns="90488" bIns="44450" anchor="ctr"/>
            <a:lstStyle/>
            <a:p>
              <a:endParaRPr lang="en-US"/>
            </a:p>
          </p:txBody>
        </p:sp>
        <p:sp>
          <p:nvSpPr>
            <p:cNvPr id="9" name="Oval 8"/>
            <p:cNvSpPr>
              <a:spLocks noChangeArrowheads="1"/>
            </p:cNvSpPr>
            <p:nvPr/>
          </p:nvSpPr>
          <p:spPr bwMode="auto">
            <a:xfrm>
              <a:off x="888" y="1044"/>
              <a:ext cx="3978" cy="1706"/>
            </a:xfrm>
            <a:prstGeom prst="ellipse">
              <a:avLst/>
            </a:prstGeom>
            <a:noFill/>
            <a:ln w="15875">
              <a:solidFill>
                <a:srgbClr val="969696"/>
              </a:solidFill>
              <a:prstDash val="sysDot"/>
              <a:round/>
              <a:headEnd/>
              <a:tailEnd/>
            </a:ln>
          </p:spPr>
          <p:txBody>
            <a:bodyPr wrap="none" lIns="90488" tIns="44450" rIns="90488" bIns="44450" anchor="ctr"/>
            <a:lstStyle/>
            <a:p>
              <a:endParaRPr lang="en-US"/>
            </a:p>
          </p:txBody>
        </p:sp>
        <p:sp>
          <p:nvSpPr>
            <p:cNvPr id="10" name="Oval 9"/>
            <p:cNvSpPr>
              <a:spLocks noChangeArrowheads="1"/>
            </p:cNvSpPr>
            <p:nvPr/>
          </p:nvSpPr>
          <p:spPr bwMode="auto">
            <a:xfrm>
              <a:off x="1325" y="1168"/>
              <a:ext cx="3076" cy="1307"/>
            </a:xfrm>
            <a:prstGeom prst="ellipse">
              <a:avLst/>
            </a:prstGeom>
            <a:noFill/>
            <a:ln w="15875">
              <a:solidFill>
                <a:srgbClr val="B2B2B2"/>
              </a:solidFill>
              <a:prstDash val="sysDot"/>
              <a:round/>
              <a:headEnd/>
              <a:tailEnd/>
            </a:ln>
          </p:spPr>
          <p:txBody>
            <a:bodyPr wrap="none" lIns="90488" tIns="44450" rIns="90488" bIns="44450" anchor="ctr"/>
            <a:lstStyle/>
            <a:p>
              <a:endParaRPr lang="en-US"/>
            </a:p>
          </p:txBody>
        </p:sp>
      </p:grpSp>
      <p:grpSp>
        <p:nvGrpSpPr>
          <p:cNvPr id="11" name="Group 10"/>
          <p:cNvGrpSpPr>
            <a:grpSpLocks/>
          </p:cNvGrpSpPr>
          <p:nvPr/>
        </p:nvGrpSpPr>
        <p:grpSpPr bwMode="auto">
          <a:xfrm>
            <a:off x="7440613" y="2035175"/>
            <a:ext cx="823912" cy="914400"/>
            <a:chOff x="3608" y="2349"/>
            <a:chExt cx="519" cy="576"/>
          </a:xfrm>
        </p:grpSpPr>
        <p:graphicFrame>
          <p:nvGraphicFramePr>
            <p:cNvPr id="12" name="Object 11"/>
            <p:cNvGraphicFramePr>
              <a:graphicFrameLocks noChangeAspect="1"/>
            </p:cNvGraphicFramePr>
            <p:nvPr/>
          </p:nvGraphicFramePr>
          <p:xfrm>
            <a:off x="3608" y="2349"/>
            <a:ext cx="519" cy="576"/>
          </p:xfrm>
          <a:graphic>
            <a:graphicData uri="http://schemas.openxmlformats.org/presentationml/2006/ole">
              <p:oleObj spid="_x0000_s206850" name="Photo Editor Photo" r:id="rId4" imgW="2152951" imgH="2400635" progId="">
                <p:embed/>
              </p:oleObj>
            </a:graphicData>
          </a:graphic>
        </p:graphicFrame>
        <p:grpSp>
          <p:nvGrpSpPr>
            <p:cNvPr id="13" name="Group 12"/>
            <p:cNvGrpSpPr>
              <a:grpSpLocks/>
            </p:cNvGrpSpPr>
            <p:nvPr/>
          </p:nvGrpSpPr>
          <p:grpSpPr bwMode="auto">
            <a:xfrm>
              <a:off x="4023" y="2358"/>
              <a:ext cx="42" cy="154"/>
              <a:chOff x="1426" y="2234"/>
              <a:chExt cx="42" cy="154"/>
            </a:xfrm>
          </p:grpSpPr>
          <p:sp>
            <p:nvSpPr>
              <p:cNvPr id="14" name="Line 13"/>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15" name="Oval 14"/>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grpSp>
      <p:sp>
        <p:nvSpPr>
          <p:cNvPr id="16" name="Freeform 15"/>
          <p:cNvSpPr>
            <a:spLocks/>
          </p:cNvSpPr>
          <p:nvPr/>
        </p:nvSpPr>
        <p:spPr bwMode="auto">
          <a:xfrm>
            <a:off x="1528763" y="2293938"/>
            <a:ext cx="733425" cy="658812"/>
          </a:xfrm>
          <a:custGeom>
            <a:avLst/>
            <a:gdLst>
              <a:gd name="T0" fmla="*/ 0 w 523"/>
              <a:gd name="T1" fmla="*/ 445299070 h 513"/>
              <a:gd name="T2" fmla="*/ 133725937 w 523"/>
              <a:gd name="T3" fmla="*/ 783396765 h 513"/>
              <a:gd name="T4" fmla="*/ 387412468 w 523"/>
              <a:gd name="T5" fmla="*/ 70917952 h 513"/>
              <a:gd name="T6" fmla="*/ 566370890 w 523"/>
              <a:gd name="T7" fmla="*/ 783396765 h 513"/>
              <a:gd name="T8" fmla="*/ 849555721 w 523"/>
              <a:gd name="T9" fmla="*/ 46179766 h 513"/>
              <a:gd name="T10" fmla="*/ 1028512740 w 523"/>
              <a:gd name="T11" fmla="*/ 507970940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FF99CC"/>
            </a:solidFill>
            <a:round/>
            <a:headEnd/>
            <a:tailEnd/>
          </a:ln>
        </p:spPr>
        <p:txBody>
          <a:bodyPr lIns="90488" tIns="44450" rIns="90488" bIns="44450"/>
          <a:lstStyle/>
          <a:p>
            <a:endParaRPr lang="en-US"/>
          </a:p>
        </p:txBody>
      </p:sp>
      <p:sp>
        <p:nvSpPr>
          <p:cNvPr id="17" name="Freeform 16"/>
          <p:cNvSpPr>
            <a:spLocks/>
          </p:cNvSpPr>
          <p:nvPr/>
        </p:nvSpPr>
        <p:spPr bwMode="auto">
          <a:xfrm rot="10800000">
            <a:off x="6818313" y="2351088"/>
            <a:ext cx="769937" cy="657225"/>
          </a:xfrm>
          <a:custGeom>
            <a:avLst/>
            <a:gdLst>
              <a:gd name="T0" fmla="*/ 0 w 523"/>
              <a:gd name="T1" fmla="*/ 443156646 h 513"/>
              <a:gd name="T2" fmla="*/ 147372985 w 523"/>
              <a:gd name="T3" fmla="*/ 779627661 h 513"/>
              <a:gd name="T4" fmla="*/ 426945509 w 523"/>
              <a:gd name="T5" fmla="*/ 70576727 h 513"/>
              <a:gd name="T6" fmla="*/ 624165589 w 523"/>
              <a:gd name="T7" fmla="*/ 779627661 h 513"/>
              <a:gd name="T8" fmla="*/ 936247739 w 523"/>
              <a:gd name="T9" fmla="*/ 45957065 h 513"/>
              <a:gd name="T10" fmla="*/ 1133466347 w 523"/>
              <a:gd name="T11" fmla="*/ 505526372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00FFFF"/>
            </a:solidFill>
            <a:round/>
            <a:headEnd/>
            <a:tailEnd/>
          </a:ln>
        </p:spPr>
        <p:txBody>
          <a:bodyPr lIns="90488" tIns="44450" rIns="90488" bIns="44450"/>
          <a:lstStyle/>
          <a:p>
            <a:endParaRPr lang="en-US"/>
          </a:p>
        </p:txBody>
      </p:sp>
      <p:grpSp>
        <p:nvGrpSpPr>
          <p:cNvPr id="18" name="Group 17"/>
          <p:cNvGrpSpPr>
            <a:grpSpLocks/>
          </p:cNvGrpSpPr>
          <p:nvPr/>
        </p:nvGrpSpPr>
        <p:grpSpPr bwMode="auto">
          <a:xfrm>
            <a:off x="123825" y="2919413"/>
            <a:ext cx="811213" cy="709612"/>
            <a:chOff x="78" y="1839"/>
            <a:chExt cx="511" cy="447"/>
          </a:xfrm>
        </p:grpSpPr>
        <p:sp>
          <p:nvSpPr>
            <p:cNvPr id="19" name="Freeform 18"/>
            <p:cNvSpPr>
              <a:spLocks/>
            </p:cNvSpPr>
            <p:nvPr/>
          </p:nvSpPr>
          <p:spPr bwMode="auto">
            <a:xfrm>
              <a:off x="127" y="1871"/>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FF99CC"/>
              </a:solidFill>
              <a:round/>
              <a:headEnd/>
              <a:tailEnd/>
            </a:ln>
          </p:spPr>
          <p:txBody>
            <a:bodyPr lIns="90488" tIns="44450" rIns="90488" bIns="44450"/>
            <a:lstStyle/>
            <a:p>
              <a:endParaRPr lang="en-US"/>
            </a:p>
          </p:txBody>
        </p:sp>
        <p:sp>
          <p:nvSpPr>
            <p:cNvPr id="20" name="Freeform 19"/>
            <p:cNvSpPr>
              <a:spLocks/>
            </p:cNvSpPr>
            <p:nvPr/>
          </p:nvSpPr>
          <p:spPr bwMode="auto">
            <a:xfrm>
              <a:off x="78" y="1839"/>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00FFFF"/>
              </a:solidFill>
              <a:round/>
              <a:headEnd/>
              <a:tailEnd/>
            </a:ln>
          </p:spPr>
          <p:txBody>
            <a:bodyPr lIns="90488" tIns="44450" rIns="90488" bIns="44450"/>
            <a:lstStyle/>
            <a:p>
              <a:endParaRPr lang="en-US"/>
            </a:p>
          </p:txBody>
        </p:sp>
      </p:grpSp>
      <p:grpSp>
        <p:nvGrpSpPr>
          <p:cNvPr id="21" name="Group 20"/>
          <p:cNvGrpSpPr>
            <a:grpSpLocks/>
          </p:cNvGrpSpPr>
          <p:nvPr/>
        </p:nvGrpSpPr>
        <p:grpSpPr bwMode="auto">
          <a:xfrm>
            <a:off x="930275" y="2935288"/>
            <a:ext cx="1100138" cy="658812"/>
            <a:chOff x="586" y="1849"/>
            <a:chExt cx="693" cy="415"/>
          </a:xfrm>
        </p:grpSpPr>
        <p:sp>
          <p:nvSpPr>
            <p:cNvPr id="22" name="Text Box 21"/>
            <p:cNvSpPr txBox="1">
              <a:spLocks noChangeArrowheads="1"/>
            </p:cNvSpPr>
            <p:nvPr/>
          </p:nvSpPr>
          <p:spPr bwMode="auto">
            <a:xfrm>
              <a:off x="586" y="1867"/>
              <a:ext cx="265" cy="363"/>
            </a:xfrm>
            <a:prstGeom prst="rect">
              <a:avLst/>
            </a:prstGeom>
            <a:noFill/>
            <a:ln w="9525">
              <a:noFill/>
              <a:miter lim="800000"/>
              <a:headEnd/>
              <a:tailEnd/>
            </a:ln>
          </p:spPr>
          <p:txBody>
            <a:bodyPr lIns="90488" tIns="44450" rIns="90488" bIns="44450">
              <a:spAutoFit/>
            </a:bodyPr>
            <a:lstStyle/>
            <a:p>
              <a:pPr>
                <a:spcBef>
                  <a:spcPct val="50000"/>
                </a:spcBef>
              </a:pPr>
              <a:r>
                <a:rPr lang="en-US" sz="3200" b="0" i="0">
                  <a:latin typeface="Comic Sans MS" pitchFamily="66" charset="0"/>
                  <a:cs typeface="Arial" pitchFamily="34" charset="0"/>
                </a:rPr>
                <a:t>-</a:t>
              </a:r>
            </a:p>
          </p:txBody>
        </p:sp>
        <p:sp>
          <p:nvSpPr>
            <p:cNvPr id="23" name="Freeform 22"/>
            <p:cNvSpPr>
              <a:spLocks/>
            </p:cNvSpPr>
            <p:nvPr/>
          </p:nvSpPr>
          <p:spPr bwMode="auto">
            <a:xfrm>
              <a:off x="817" y="1849"/>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FF99CC"/>
              </a:solidFill>
              <a:round/>
              <a:headEnd/>
              <a:tailEnd/>
            </a:ln>
          </p:spPr>
          <p:txBody>
            <a:bodyPr lIns="90488" tIns="44450" rIns="90488" bIns="44450"/>
            <a:lstStyle/>
            <a:p>
              <a:endParaRPr lang="en-US"/>
            </a:p>
          </p:txBody>
        </p:sp>
      </p:grpSp>
      <p:grpSp>
        <p:nvGrpSpPr>
          <p:cNvPr id="24" name="Group 23"/>
          <p:cNvGrpSpPr>
            <a:grpSpLocks/>
          </p:cNvGrpSpPr>
          <p:nvPr/>
        </p:nvGrpSpPr>
        <p:grpSpPr bwMode="auto">
          <a:xfrm>
            <a:off x="2068513" y="2897188"/>
            <a:ext cx="1106487" cy="658812"/>
            <a:chOff x="1303" y="1825"/>
            <a:chExt cx="697" cy="415"/>
          </a:xfrm>
        </p:grpSpPr>
        <p:sp>
          <p:nvSpPr>
            <p:cNvPr id="25" name="Text Box 24"/>
            <p:cNvSpPr txBox="1">
              <a:spLocks noChangeArrowheads="1"/>
            </p:cNvSpPr>
            <p:nvPr/>
          </p:nvSpPr>
          <p:spPr bwMode="auto">
            <a:xfrm>
              <a:off x="1303" y="1877"/>
              <a:ext cx="265" cy="363"/>
            </a:xfrm>
            <a:prstGeom prst="rect">
              <a:avLst/>
            </a:prstGeom>
            <a:noFill/>
            <a:ln w="9525">
              <a:noFill/>
              <a:miter lim="800000"/>
              <a:headEnd/>
              <a:tailEnd/>
            </a:ln>
          </p:spPr>
          <p:txBody>
            <a:bodyPr lIns="90488" tIns="44450" rIns="90488" bIns="44450">
              <a:spAutoFit/>
            </a:bodyPr>
            <a:lstStyle/>
            <a:p>
              <a:pPr>
                <a:spcBef>
                  <a:spcPct val="50000"/>
                </a:spcBef>
              </a:pPr>
              <a:r>
                <a:rPr lang="en-US" sz="3200" b="0" i="0">
                  <a:latin typeface="Comic Sans MS" pitchFamily="66" charset="0"/>
                  <a:cs typeface="Arial" pitchFamily="34" charset="0"/>
                </a:rPr>
                <a:t>=</a:t>
              </a:r>
            </a:p>
          </p:txBody>
        </p:sp>
        <p:sp>
          <p:nvSpPr>
            <p:cNvPr id="26" name="Freeform 25"/>
            <p:cNvSpPr>
              <a:spLocks/>
            </p:cNvSpPr>
            <p:nvPr/>
          </p:nvSpPr>
          <p:spPr bwMode="auto">
            <a:xfrm>
              <a:off x="1538" y="1825"/>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00FFFF"/>
              </a:solidFill>
              <a:round/>
              <a:headEnd/>
              <a:tailEnd/>
            </a:ln>
          </p:spPr>
          <p:txBody>
            <a:bodyPr lIns="90488" tIns="44450" rIns="90488" bIns="44450"/>
            <a:lstStyle/>
            <a:p>
              <a:endParaRPr lang="en-US"/>
            </a:p>
          </p:txBody>
        </p:sp>
      </p:grpSp>
      <p:sp>
        <p:nvSpPr>
          <p:cNvPr id="27" name="Text Box 26"/>
          <p:cNvSpPr txBox="1">
            <a:spLocks noChangeArrowheads="1"/>
          </p:cNvSpPr>
          <p:nvPr/>
        </p:nvSpPr>
        <p:spPr bwMode="auto">
          <a:xfrm>
            <a:off x="261938" y="5251450"/>
            <a:ext cx="8539162" cy="969963"/>
          </a:xfrm>
          <a:prstGeom prst="rect">
            <a:avLst/>
          </a:prstGeom>
          <a:solidFill>
            <a:schemeClr val="accent2"/>
          </a:solidFill>
          <a:ln w="9525">
            <a:solidFill>
              <a:schemeClr val="bg2"/>
            </a:solidFill>
            <a:miter lim="800000"/>
            <a:headEnd/>
            <a:tailEnd/>
          </a:ln>
          <a:effectLst>
            <a:outerShdw dist="107763" dir="2700000" algn="ctr" rotWithShape="0">
              <a:schemeClr val="bg2">
                <a:alpha val="50000"/>
              </a:schemeClr>
            </a:outerShdw>
          </a:effectLst>
        </p:spPr>
        <p:txBody>
          <a:bodyPr lIns="90488" tIns="137160" rIns="90488" bIns="44450"/>
          <a:lstStyle/>
          <a:p>
            <a:pPr algn="ctr">
              <a:spcBef>
                <a:spcPct val="50000"/>
              </a:spcBef>
              <a:defRPr/>
            </a:pPr>
            <a:r>
              <a:rPr lang="en-US" sz="2800" b="0" i="0">
                <a:solidFill>
                  <a:schemeClr val="bg1"/>
                </a:solidFill>
                <a:latin typeface="Comic Sans MS" pitchFamily="66" charset="0"/>
              </a:rPr>
              <a:t>2 Time Slots </a:t>
            </a:r>
            <a:r>
              <a:rPr lang="en-US" sz="2800" b="0" i="0">
                <a:solidFill>
                  <a:schemeClr val="bg1"/>
                </a:solidFill>
                <a:latin typeface="Comic Sans MS" pitchFamily="66" charset="0"/>
                <a:sym typeface="Wingdings" pitchFamily="2" charset="2"/>
              </a:rPr>
              <a:t> Even Higher Throughput</a:t>
            </a:r>
            <a:endParaRPr lang="en-US" sz="2800" b="0" i="0">
              <a:solidFill>
                <a:schemeClr val="bg1"/>
              </a:solidFill>
              <a:latin typeface="Comic Sans MS" pitchFamily="66" charset="0"/>
            </a:endParaRPr>
          </a:p>
        </p:txBody>
      </p:sp>
      <p:sp>
        <p:nvSpPr>
          <p:cNvPr id="28" name="Text Box 27"/>
          <p:cNvSpPr txBox="1">
            <a:spLocks noChangeArrowheads="1"/>
          </p:cNvSpPr>
          <p:nvPr/>
        </p:nvSpPr>
        <p:spPr bwMode="auto">
          <a:xfrm>
            <a:off x="4159250" y="2224033"/>
            <a:ext cx="1708150" cy="366767"/>
          </a:xfrm>
          <a:prstGeom prst="rect">
            <a:avLst/>
          </a:prstGeom>
          <a:noFill/>
          <a:ln w="9525">
            <a:noFill/>
            <a:miter lim="800000"/>
            <a:headEnd/>
            <a:tailEnd/>
          </a:ln>
        </p:spPr>
        <p:txBody>
          <a:bodyPr lIns="90488" tIns="44450" rIns="90488" bIns="44450">
            <a:spAutoFit/>
          </a:bodyPr>
          <a:lstStyle/>
          <a:p>
            <a:pPr>
              <a:spcBef>
                <a:spcPct val="50000"/>
              </a:spcBef>
            </a:pPr>
            <a:r>
              <a:rPr lang="en-US" dirty="0" smtClean="0">
                <a:latin typeface="Arial" pitchFamily="34" charset="0"/>
                <a:cs typeface="Arial" pitchFamily="34" charset="0"/>
              </a:rPr>
              <a:t>Collision</a:t>
            </a:r>
            <a:endParaRPr lang="en-US" b="0" i="0" dirty="0">
              <a:latin typeface="Arial" pitchFamily="34" charset="0"/>
              <a:cs typeface="Arial" pitchFamily="34" charset="0"/>
            </a:endParaRPr>
          </a:p>
        </p:txBody>
      </p:sp>
      <p:grpSp>
        <p:nvGrpSpPr>
          <p:cNvPr id="29" name="Group 28"/>
          <p:cNvGrpSpPr>
            <a:grpSpLocks/>
          </p:cNvGrpSpPr>
          <p:nvPr/>
        </p:nvGrpSpPr>
        <p:grpSpPr bwMode="auto">
          <a:xfrm>
            <a:off x="582613" y="1931988"/>
            <a:ext cx="1606550" cy="1368425"/>
            <a:chOff x="772" y="2231"/>
            <a:chExt cx="1012" cy="862"/>
          </a:xfrm>
        </p:grpSpPr>
        <p:grpSp>
          <p:nvGrpSpPr>
            <p:cNvPr id="30" name="Group 29"/>
            <p:cNvGrpSpPr>
              <a:grpSpLocks/>
            </p:cNvGrpSpPr>
            <p:nvPr/>
          </p:nvGrpSpPr>
          <p:grpSpPr bwMode="auto">
            <a:xfrm>
              <a:off x="772" y="2231"/>
              <a:ext cx="1012" cy="862"/>
              <a:chOff x="779" y="2231"/>
              <a:chExt cx="1012" cy="862"/>
            </a:xfrm>
          </p:grpSpPr>
          <p:graphicFrame>
            <p:nvGraphicFramePr>
              <p:cNvPr id="32" name="Object 30"/>
              <p:cNvGraphicFramePr>
                <a:graphicFrameLocks noChangeAspect="1"/>
              </p:cNvGraphicFramePr>
              <p:nvPr/>
            </p:nvGraphicFramePr>
            <p:xfrm>
              <a:off x="906" y="2231"/>
              <a:ext cx="519" cy="576"/>
            </p:xfrm>
            <a:graphic>
              <a:graphicData uri="http://schemas.openxmlformats.org/presentationml/2006/ole">
                <p:oleObj spid="_x0000_s206851" name="Photo Editor Photo" r:id="rId5" imgW="2152951" imgH="2400635" progId="">
                  <p:embed/>
                </p:oleObj>
              </a:graphicData>
            </a:graphic>
          </p:graphicFrame>
          <p:grpSp>
            <p:nvGrpSpPr>
              <p:cNvPr id="33" name="Group 32"/>
              <p:cNvGrpSpPr>
                <a:grpSpLocks/>
              </p:cNvGrpSpPr>
              <p:nvPr/>
            </p:nvGrpSpPr>
            <p:grpSpPr bwMode="auto">
              <a:xfrm>
                <a:off x="1300" y="2234"/>
                <a:ext cx="42" cy="154"/>
                <a:chOff x="1426" y="2234"/>
                <a:chExt cx="42" cy="154"/>
              </a:xfrm>
            </p:grpSpPr>
            <p:sp>
              <p:nvSpPr>
                <p:cNvPr id="35" name="Line 32"/>
                <p:cNvSpPr>
                  <a:spLocks noChangeShapeType="1"/>
                </p:cNvSpPr>
                <p:nvPr/>
              </p:nvSpPr>
              <p:spPr bwMode="auto">
                <a:xfrm>
                  <a:off x="1447" y="2241"/>
                  <a:ext cx="0" cy="147"/>
                </a:xfrm>
                <a:prstGeom prst="line">
                  <a:avLst/>
                </a:prstGeom>
                <a:noFill/>
                <a:ln w="34925">
                  <a:solidFill>
                    <a:schemeClr val="tx1"/>
                  </a:solidFill>
                  <a:round/>
                  <a:headEnd/>
                  <a:tailEnd/>
                </a:ln>
              </p:spPr>
              <p:txBody>
                <a:bodyPr lIns="90488" tIns="44450" rIns="90488" bIns="44450"/>
                <a:lstStyle/>
                <a:p>
                  <a:endParaRPr lang="en-US"/>
                </a:p>
              </p:txBody>
            </p:sp>
            <p:sp>
              <p:nvSpPr>
                <p:cNvPr id="36" name="Oval 33"/>
                <p:cNvSpPr>
                  <a:spLocks noChangeArrowheads="1"/>
                </p:cNvSpPr>
                <p:nvPr/>
              </p:nvSpPr>
              <p:spPr bwMode="auto">
                <a:xfrm>
                  <a:off x="1426" y="2234"/>
                  <a:ext cx="42" cy="42"/>
                </a:xfrm>
                <a:prstGeom prst="ellipse">
                  <a:avLst/>
                </a:prstGeom>
                <a:solidFill>
                  <a:schemeClr val="tx1"/>
                </a:solidFill>
                <a:ln w="9525">
                  <a:noFill/>
                  <a:round/>
                  <a:headEnd/>
                  <a:tailEnd/>
                </a:ln>
              </p:spPr>
              <p:txBody>
                <a:bodyPr wrap="none" lIns="90488" tIns="44450" rIns="90488" bIns="44450" anchor="ctr"/>
                <a:lstStyle/>
                <a:p>
                  <a:endParaRPr lang="en-US"/>
                </a:p>
              </p:txBody>
            </p:sp>
          </p:grpSp>
          <p:sp>
            <p:nvSpPr>
              <p:cNvPr id="34" name="Text Box 34"/>
              <p:cNvSpPr txBox="1">
                <a:spLocks noChangeArrowheads="1"/>
              </p:cNvSpPr>
              <p:nvPr/>
            </p:nvSpPr>
            <p:spPr bwMode="auto">
              <a:xfrm>
                <a:off x="779" y="2845"/>
                <a:ext cx="1012" cy="248"/>
              </a:xfrm>
              <a:prstGeom prst="rect">
                <a:avLst/>
              </a:prstGeom>
              <a:noFill/>
              <a:ln w="9525">
                <a:noFill/>
                <a:miter lim="800000"/>
                <a:headEnd/>
                <a:tailEnd/>
              </a:ln>
            </p:spPr>
            <p:txBody>
              <a:bodyPr lIns="90488" tIns="44450" rIns="90488" bIns="44450">
                <a:spAutoFit/>
              </a:bodyPr>
              <a:lstStyle/>
              <a:p>
                <a:pPr>
                  <a:spcBef>
                    <a:spcPct val="50000"/>
                  </a:spcBef>
                </a:pPr>
                <a:endParaRPr lang="en-US" i="0">
                  <a:latin typeface="Arial" pitchFamily="34" charset="0"/>
                  <a:cs typeface="Arial" pitchFamily="34" charset="0"/>
                </a:endParaRPr>
              </a:p>
            </p:txBody>
          </p:sp>
        </p:grpSp>
        <p:sp>
          <p:nvSpPr>
            <p:cNvPr id="31" name="Rectangle 35"/>
            <p:cNvSpPr>
              <a:spLocks noChangeArrowheads="1"/>
            </p:cNvSpPr>
            <p:nvPr/>
          </p:nvSpPr>
          <p:spPr bwMode="auto">
            <a:xfrm>
              <a:off x="1069" y="2403"/>
              <a:ext cx="274" cy="211"/>
            </a:xfrm>
            <a:prstGeom prst="rect">
              <a:avLst/>
            </a:prstGeom>
            <a:solidFill>
              <a:srgbClr val="FF99CC"/>
            </a:solidFill>
            <a:ln w="9525">
              <a:noFill/>
              <a:miter lim="800000"/>
              <a:headEnd/>
              <a:tailEnd/>
            </a:ln>
          </p:spPr>
          <p:txBody>
            <a:bodyPr wrap="none" lIns="90488" tIns="44450" rIns="90488" bIns="44450" anchor="ctr"/>
            <a:lstStyle/>
            <a:p>
              <a:endParaRPr lang="en-US"/>
            </a:p>
          </p:txBody>
        </p:sp>
      </p:grpSp>
      <p:grpSp>
        <p:nvGrpSpPr>
          <p:cNvPr id="37" name="Group 36"/>
          <p:cNvGrpSpPr>
            <a:grpSpLocks/>
          </p:cNvGrpSpPr>
          <p:nvPr/>
        </p:nvGrpSpPr>
        <p:grpSpPr bwMode="auto">
          <a:xfrm>
            <a:off x="6105525" y="2897188"/>
            <a:ext cx="3051175" cy="731837"/>
            <a:chOff x="3846" y="1825"/>
            <a:chExt cx="1922" cy="461"/>
          </a:xfrm>
        </p:grpSpPr>
        <p:grpSp>
          <p:nvGrpSpPr>
            <p:cNvPr id="38" name="Group 37"/>
            <p:cNvGrpSpPr>
              <a:grpSpLocks/>
            </p:cNvGrpSpPr>
            <p:nvPr/>
          </p:nvGrpSpPr>
          <p:grpSpPr bwMode="auto">
            <a:xfrm>
              <a:off x="3846" y="1839"/>
              <a:ext cx="511" cy="447"/>
              <a:chOff x="78" y="1839"/>
              <a:chExt cx="511" cy="447"/>
            </a:xfrm>
          </p:grpSpPr>
          <p:sp>
            <p:nvSpPr>
              <p:cNvPr id="43" name="Freeform 38"/>
              <p:cNvSpPr>
                <a:spLocks/>
              </p:cNvSpPr>
              <p:nvPr/>
            </p:nvSpPr>
            <p:spPr bwMode="auto">
              <a:xfrm>
                <a:off x="127" y="1871"/>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FF99CC"/>
                </a:solidFill>
                <a:round/>
                <a:headEnd/>
                <a:tailEnd/>
              </a:ln>
            </p:spPr>
            <p:txBody>
              <a:bodyPr lIns="90488" tIns="44450" rIns="90488" bIns="44450"/>
              <a:lstStyle/>
              <a:p>
                <a:endParaRPr lang="en-US"/>
              </a:p>
            </p:txBody>
          </p:sp>
          <p:sp>
            <p:nvSpPr>
              <p:cNvPr id="44" name="Freeform 39"/>
              <p:cNvSpPr>
                <a:spLocks/>
              </p:cNvSpPr>
              <p:nvPr/>
            </p:nvSpPr>
            <p:spPr bwMode="auto">
              <a:xfrm>
                <a:off x="78" y="1839"/>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00FFFF"/>
                </a:solidFill>
                <a:round/>
                <a:headEnd/>
                <a:tailEnd/>
              </a:ln>
            </p:spPr>
            <p:txBody>
              <a:bodyPr lIns="90488" tIns="44450" rIns="90488" bIns="44450"/>
              <a:lstStyle/>
              <a:p>
                <a:endParaRPr lang="en-US"/>
              </a:p>
            </p:txBody>
          </p:sp>
        </p:grpSp>
        <p:sp>
          <p:nvSpPr>
            <p:cNvPr id="39" name="Text Box 40"/>
            <p:cNvSpPr txBox="1">
              <a:spLocks noChangeArrowheads="1"/>
            </p:cNvSpPr>
            <p:nvPr/>
          </p:nvSpPr>
          <p:spPr bwMode="auto">
            <a:xfrm>
              <a:off x="4354" y="1867"/>
              <a:ext cx="265" cy="363"/>
            </a:xfrm>
            <a:prstGeom prst="rect">
              <a:avLst/>
            </a:prstGeom>
            <a:noFill/>
            <a:ln w="9525">
              <a:noFill/>
              <a:miter lim="800000"/>
              <a:headEnd/>
              <a:tailEnd/>
            </a:ln>
          </p:spPr>
          <p:txBody>
            <a:bodyPr lIns="90488" tIns="44450" rIns="90488" bIns="44450">
              <a:spAutoFit/>
            </a:bodyPr>
            <a:lstStyle/>
            <a:p>
              <a:pPr>
                <a:spcBef>
                  <a:spcPct val="50000"/>
                </a:spcBef>
              </a:pPr>
              <a:r>
                <a:rPr lang="en-US" sz="3200" b="0" i="0">
                  <a:latin typeface="Comic Sans MS" pitchFamily="66" charset="0"/>
                  <a:cs typeface="Arial" pitchFamily="34" charset="0"/>
                </a:rPr>
                <a:t>-</a:t>
              </a:r>
            </a:p>
          </p:txBody>
        </p:sp>
        <p:sp>
          <p:nvSpPr>
            <p:cNvPr id="40" name="Freeform 41"/>
            <p:cNvSpPr>
              <a:spLocks/>
            </p:cNvSpPr>
            <p:nvPr/>
          </p:nvSpPr>
          <p:spPr bwMode="auto">
            <a:xfrm>
              <a:off x="4585" y="1849"/>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66FFFF"/>
              </a:solidFill>
              <a:round/>
              <a:headEnd/>
              <a:tailEnd/>
            </a:ln>
          </p:spPr>
          <p:txBody>
            <a:bodyPr lIns="90488" tIns="44450" rIns="90488" bIns="44450"/>
            <a:lstStyle/>
            <a:p>
              <a:endParaRPr lang="en-US"/>
            </a:p>
          </p:txBody>
        </p:sp>
        <p:sp>
          <p:nvSpPr>
            <p:cNvPr id="41" name="Text Box 42"/>
            <p:cNvSpPr txBox="1">
              <a:spLocks noChangeArrowheads="1"/>
            </p:cNvSpPr>
            <p:nvPr/>
          </p:nvSpPr>
          <p:spPr bwMode="auto">
            <a:xfrm>
              <a:off x="5071" y="1877"/>
              <a:ext cx="265" cy="363"/>
            </a:xfrm>
            <a:prstGeom prst="rect">
              <a:avLst/>
            </a:prstGeom>
            <a:noFill/>
            <a:ln w="9525">
              <a:noFill/>
              <a:miter lim="800000"/>
              <a:headEnd/>
              <a:tailEnd/>
            </a:ln>
          </p:spPr>
          <p:txBody>
            <a:bodyPr lIns="90488" tIns="44450" rIns="90488" bIns="44450">
              <a:spAutoFit/>
            </a:bodyPr>
            <a:lstStyle/>
            <a:p>
              <a:pPr>
                <a:spcBef>
                  <a:spcPct val="50000"/>
                </a:spcBef>
              </a:pPr>
              <a:r>
                <a:rPr lang="en-US" sz="3200" b="0" i="0">
                  <a:latin typeface="Comic Sans MS" pitchFamily="66" charset="0"/>
                  <a:cs typeface="Arial" pitchFamily="34" charset="0"/>
                </a:rPr>
                <a:t>=</a:t>
              </a:r>
            </a:p>
          </p:txBody>
        </p:sp>
        <p:sp>
          <p:nvSpPr>
            <p:cNvPr id="42" name="Freeform 43"/>
            <p:cNvSpPr>
              <a:spLocks/>
            </p:cNvSpPr>
            <p:nvPr/>
          </p:nvSpPr>
          <p:spPr bwMode="auto">
            <a:xfrm>
              <a:off x="5306" y="1825"/>
              <a:ext cx="462" cy="415"/>
            </a:xfrm>
            <a:custGeom>
              <a:avLst/>
              <a:gdLst>
                <a:gd name="T0" fmla="*/ 0 w 523"/>
                <a:gd name="T1" fmla="*/ 176 h 513"/>
                <a:gd name="T2" fmla="*/ 53 w 523"/>
                <a:gd name="T3" fmla="*/ 311 h 513"/>
                <a:gd name="T4" fmla="*/ 154 w 523"/>
                <a:gd name="T5" fmla="*/ 28 h 513"/>
                <a:gd name="T6" fmla="*/ 224 w 523"/>
                <a:gd name="T7" fmla="*/ 311 h 513"/>
                <a:gd name="T8" fmla="*/ 337 w 523"/>
                <a:gd name="T9" fmla="*/ 19 h 513"/>
                <a:gd name="T10" fmla="*/ 408 w 523"/>
                <a:gd name="T11" fmla="*/ 201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FF99CC"/>
              </a:solidFill>
              <a:round/>
              <a:headEnd/>
              <a:tailEnd/>
            </a:ln>
          </p:spPr>
          <p:txBody>
            <a:bodyPr lIns="90488" tIns="44450" rIns="90488" bIns="44450"/>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1.66667E-6 2.59259E-6 C 0.1217 -0.04329 0.2441 -0.08658 0.29358 -0.10324 " pathEditMode="relative" rAng="0" ptsTypes="aA">
                                      <p:cBhvr>
                                        <p:cTn id="14" dur="1000" fill="hold"/>
                                        <p:tgtEl>
                                          <p:spTgt spid="16"/>
                                        </p:tgtEl>
                                        <p:attrNameLst>
                                          <p:attrName>ppt_x</p:attrName>
                                          <p:attrName>ppt_y</p:attrName>
                                        </p:attrNameLst>
                                      </p:cBhvr>
                                      <p:rCtr x="147" y="-52"/>
                                    </p:animMotion>
                                  </p:childTnLst>
                                </p:cTn>
                              </p:par>
                              <p:par>
                                <p:cTn id="15" presetID="0" presetClass="path" presetSubtype="0" accel="50000" decel="50000" fill="hold" grpId="1" nodeType="withEffect">
                                  <p:stCondLst>
                                    <p:cond delay="0"/>
                                  </p:stCondLst>
                                  <p:childTnLst>
                                    <p:animMotion origin="layout" path="M -0.04288 0.00208 C -0.04288 0.00255 -0.17291 -0.05787 -0.30208 -0.11713 " pathEditMode="relative" rAng="0" ptsTypes="aA">
                                      <p:cBhvr>
                                        <p:cTn id="16" dur="1000" fill="hold"/>
                                        <p:tgtEl>
                                          <p:spTgt spid="17"/>
                                        </p:tgtEl>
                                        <p:attrNameLst>
                                          <p:attrName>ppt_x</p:attrName>
                                          <p:attrName>ppt_y</p:attrName>
                                        </p:attrNameLst>
                                      </p:cBhvr>
                                      <p:rCtr x="-130" y="-59"/>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7" grpId="0" animBg="1"/>
      <p:bldP spid="17" grpId="1" animBg="1"/>
      <p:bldP spid="17" grpId="2" animBg="1"/>
      <p:bldP spid="27" grpId="0" animBg="1"/>
      <p:bldP spid="28" grpId="0"/>
      <p:bldP spid="28"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5800" y="171450"/>
            <a:ext cx="7772400" cy="1143000"/>
          </a:xfrm>
        </p:spPr>
        <p:txBody>
          <a:bodyPr/>
          <a:lstStyle/>
          <a:p>
            <a:pPr eaLnBrk="1" hangingPunct="1"/>
            <a:r>
              <a:rPr lang="en-US" sz="3800" smtClean="0"/>
              <a:t>Challenges</a:t>
            </a:r>
          </a:p>
        </p:txBody>
      </p:sp>
      <p:sp>
        <p:nvSpPr>
          <p:cNvPr id="4" name="Rectangle 3"/>
          <p:cNvSpPr txBox="1">
            <a:spLocks noChangeArrowheads="1"/>
          </p:cNvSpPr>
          <p:nvPr/>
        </p:nvSpPr>
        <p:spPr>
          <a:xfrm>
            <a:off x="0" y="1290638"/>
            <a:ext cx="9144000" cy="166687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3400" b="0" i="0" u="none" strike="noStrike" kern="0" cap="none" spc="0" normalizeH="0" baseline="0" noProof="0" dirty="0" smtClean="0">
                <a:ln>
                  <a:noFill/>
                </a:ln>
                <a:solidFill>
                  <a:srgbClr val="000000"/>
                </a:solidFill>
                <a:effectLst/>
                <a:uLnTx/>
                <a:uFillTx/>
                <a:latin typeface="+mn-lt"/>
                <a:ea typeface="+mn-ea"/>
                <a:cs typeface="+mn-cs"/>
              </a:rPr>
              <a:t>Interfered signal is not really the sum</a:t>
            </a:r>
          </a:p>
          <a:p>
            <a:pPr marL="457200" marR="0" lvl="1" indent="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3000" b="0" i="0" u="none" strike="noStrike" kern="0" cap="none" spc="0" normalizeH="0" baseline="0" noProof="0" dirty="0" smtClean="0">
                <a:ln>
                  <a:noFill/>
                </a:ln>
                <a:solidFill>
                  <a:srgbClr val="000000"/>
                </a:solidFill>
                <a:effectLst/>
                <a:uLnTx/>
                <a:uFillTx/>
                <a:latin typeface="+mn-lt"/>
              </a:rPr>
              <a:t>Channel distort signal</a:t>
            </a:r>
          </a:p>
          <a:p>
            <a:pPr marL="457200" marR="0" lvl="1" indent="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3000" b="0" i="0" u="none" strike="noStrike" kern="0" cap="none" spc="0" normalizeH="0" baseline="0" noProof="0" dirty="0" smtClean="0">
                <a:ln>
                  <a:noFill/>
                </a:ln>
                <a:solidFill>
                  <a:srgbClr val="000000"/>
                </a:solidFill>
                <a:effectLst/>
                <a:uLnTx/>
                <a:uFillTx/>
                <a:latin typeface="+mn-lt"/>
              </a:rPr>
              <a:t>Two signals are never synchronized</a:t>
            </a:r>
          </a:p>
          <a:p>
            <a:pPr marL="457200" marR="0" lvl="1" indent="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3000" b="0" i="0" u="none" strike="noStrike" kern="0" cap="none" spc="0" normalizeH="0" baseline="0" noProof="0" dirty="0" smtClean="0">
                <a:ln>
                  <a:noFill/>
                </a:ln>
                <a:solidFill>
                  <a:srgbClr val="000000"/>
                </a:solidFill>
                <a:effectLst/>
                <a:uLnTx/>
                <a:uFillTx/>
                <a:latin typeface="+mn-lt"/>
              </a:rPr>
              <a:t>It is not </a:t>
            </a:r>
            <a:r>
              <a:rPr lang="en-US" sz="3000" i="1" kern="0" dirty="0" smtClean="0">
                <a:solidFill>
                  <a:schemeClr val="tx2"/>
                </a:solidFill>
                <a:latin typeface="Arial" pitchFamily="34" charset="0"/>
                <a:cs typeface="Arial" pitchFamily="34" charset="0"/>
              </a:rPr>
              <a:t>A</a:t>
            </a:r>
            <a:r>
              <a:rPr kumimoji="0" lang="en-US" sz="3000" b="0" i="1" u="none" strike="noStrike" kern="0" cap="none" spc="0" normalizeH="0" baseline="0" noProof="0" dirty="0" smtClean="0">
                <a:ln>
                  <a:noFill/>
                </a:ln>
                <a:solidFill>
                  <a:schemeClr val="tx2"/>
                </a:solidFill>
                <a:effectLst/>
                <a:uLnTx/>
                <a:uFillTx/>
                <a:latin typeface="Arial" pitchFamily="34" charset="0"/>
                <a:cs typeface="Arial" pitchFamily="34" charset="0"/>
              </a:rPr>
              <a:t>(t) + B(t)</a:t>
            </a:r>
            <a:r>
              <a:rPr kumimoji="0" lang="en-US" sz="3000" b="0" i="0" u="none" strike="noStrike" kern="0" cap="none" spc="0" normalizeH="0" baseline="0" noProof="0" dirty="0" smtClean="0">
                <a:ln>
                  <a:noFill/>
                </a:ln>
                <a:solidFill>
                  <a:srgbClr val="000000"/>
                </a:solidFill>
                <a:effectLst/>
                <a:uLnTx/>
                <a:uFillTx/>
                <a:latin typeface="+mn-lt"/>
              </a:rPr>
              <a:t> but </a:t>
            </a:r>
            <a:r>
              <a:rPr kumimoji="0" lang="en-US" sz="3000" b="0" i="1" u="none" strike="noStrike" kern="0" cap="none" spc="0" normalizeH="0" baseline="0" noProof="0" dirty="0" smtClean="0">
                <a:ln>
                  <a:noFill/>
                </a:ln>
                <a:solidFill>
                  <a:schemeClr val="tx2"/>
                </a:solidFill>
                <a:effectLst/>
                <a:uLnTx/>
                <a:uFillTx/>
                <a:latin typeface="Arial" pitchFamily="34" charset="0"/>
                <a:cs typeface="Arial" pitchFamily="34" charset="0"/>
              </a:rPr>
              <a:t>f</a:t>
            </a:r>
            <a:r>
              <a:rPr kumimoji="0" lang="en-US" sz="3000" b="0" i="1" u="none" strike="noStrike" kern="0" cap="none" spc="0" normalizeH="0" baseline="-25000" noProof="0" dirty="0" smtClean="0">
                <a:ln>
                  <a:noFill/>
                </a:ln>
                <a:solidFill>
                  <a:schemeClr val="tx2"/>
                </a:solidFill>
                <a:effectLst/>
                <a:uLnTx/>
                <a:uFillTx/>
                <a:latin typeface="Arial" pitchFamily="34" charset="0"/>
                <a:cs typeface="Arial" pitchFamily="34" charset="0"/>
              </a:rPr>
              <a:t>1</a:t>
            </a:r>
            <a:r>
              <a:rPr kumimoji="0" lang="en-US" sz="3000" b="0" i="1" u="none" strike="noStrike" kern="0" cap="none" spc="0" normalizeH="0" baseline="0" noProof="0" dirty="0" smtClean="0">
                <a:ln>
                  <a:noFill/>
                </a:ln>
                <a:solidFill>
                  <a:schemeClr val="tx2"/>
                </a:solidFill>
                <a:effectLst/>
                <a:uLnTx/>
                <a:uFillTx/>
                <a:latin typeface="Arial" pitchFamily="34" charset="0"/>
                <a:cs typeface="Arial" pitchFamily="34" charset="0"/>
              </a:rPr>
              <a:t>( A(t) ) + f</a:t>
            </a:r>
            <a:r>
              <a:rPr kumimoji="0" lang="en-US" sz="3000" b="0" i="1" u="none" strike="noStrike" kern="0" cap="none" spc="0" normalizeH="0" baseline="-25000" noProof="0" dirty="0" smtClean="0">
                <a:ln>
                  <a:noFill/>
                </a:ln>
                <a:solidFill>
                  <a:schemeClr val="tx2"/>
                </a:solidFill>
                <a:effectLst/>
                <a:uLnTx/>
                <a:uFillTx/>
                <a:latin typeface="Arial" pitchFamily="34" charset="0"/>
                <a:cs typeface="Arial" pitchFamily="34" charset="0"/>
              </a:rPr>
              <a:t>2</a:t>
            </a:r>
            <a:r>
              <a:rPr kumimoji="0" lang="en-US" sz="3000" b="0" i="1" u="none" strike="noStrike" kern="0" cap="none" spc="0" normalizeH="0" baseline="0" noProof="0" dirty="0" smtClean="0">
                <a:ln>
                  <a:noFill/>
                </a:ln>
                <a:solidFill>
                  <a:schemeClr val="tx2"/>
                </a:solidFill>
                <a:effectLst/>
                <a:uLnTx/>
                <a:uFillTx/>
                <a:latin typeface="Arial" pitchFamily="34" charset="0"/>
                <a:cs typeface="Arial" pitchFamily="34" charset="0"/>
              </a:rPr>
              <a:t>( B(t-T)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143000"/>
          </a:xfrm>
        </p:spPr>
        <p:txBody>
          <a:bodyPr/>
          <a:lstStyle/>
          <a:p>
            <a:pPr eaLnBrk="1" hangingPunct="1"/>
            <a:r>
              <a:rPr lang="en-US" sz="3800" u="sng" smtClean="0"/>
              <a:t>Solution:</a:t>
            </a:r>
            <a:r>
              <a:rPr lang="en-US" sz="3800" smtClean="0"/>
              <a:t> The Bliss of Asynchrony </a:t>
            </a:r>
          </a:p>
        </p:txBody>
      </p:sp>
      <p:sp>
        <p:nvSpPr>
          <p:cNvPr id="4" name="Rectangle 3"/>
          <p:cNvSpPr txBox="1">
            <a:spLocks noChangeArrowheads="1"/>
          </p:cNvSpPr>
          <p:nvPr/>
        </p:nvSpPr>
        <p:spPr>
          <a:xfrm>
            <a:off x="609600" y="3541713"/>
            <a:ext cx="8047038" cy="2328862"/>
          </a:xfrm>
          <a:prstGeom prst="rect">
            <a:avLst/>
          </a:prstGeom>
        </p:spPr>
        <p:txBody>
          <a:bodyPr/>
          <a:lstStyle/>
          <a:p>
            <a:pPr marL="342900" marR="0" lvl="0" indent="-342900" algn="l" defTabSz="914400" rtl="0" eaLnBrk="1" fontAlgn="base" latinLnBrk="0" hangingPunct="1">
              <a:lnSpc>
                <a:spcPct val="100000"/>
              </a:lnSpc>
              <a:spcBef>
                <a:spcPct val="25000"/>
              </a:spcBef>
              <a:spcAft>
                <a:spcPct val="0"/>
              </a:spcAft>
              <a:buClrTx/>
              <a:buSzTx/>
              <a:buFontTx/>
              <a:buBlip>
                <a:blip r:embed="rId2"/>
              </a:buBlip>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sym typeface="Wingdings" pitchFamily="2" charset="2"/>
              </a:rPr>
              <a:t>Alice uses non-interfering bits from her signal to estimate her channel</a:t>
            </a:r>
          </a:p>
          <a:p>
            <a:pPr marL="342900" marR="0" lvl="0" indent="-342900" algn="l" defTabSz="914400" rtl="0" eaLnBrk="1" fontAlgn="base" latinLnBrk="0" hangingPunct="1">
              <a:lnSpc>
                <a:spcPct val="100000"/>
              </a:lnSpc>
              <a:spcBef>
                <a:spcPct val="25000"/>
              </a:spcBef>
              <a:spcAft>
                <a:spcPct val="0"/>
              </a:spcAft>
              <a:buClrTx/>
              <a:buSzTx/>
              <a:buFontTx/>
              <a:buBlip>
                <a:blip r:embed="rId2"/>
              </a:buBlip>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sym typeface="Wingdings" pitchFamily="2" charset="2"/>
              </a:rPr>
              <a:t>Alice compensates for her interfering signal</a:t>
            </a:r>
          </a:p>
          <a:p>
            <a:pPr marL="342900" marR="0" lvl="0" indent="-342900" algn="l" defTabSz="914400" rtl="0" eaLnBrk="1" fontAlgn="base" latinLnBrk="0" hangingPunct="1">
              <a:lnSpc>
                <a:spcPct val="100000"/>
              </a:lnSpc>
              <a:spcBef>
                <a:spcPct val="25000"/>
              </a:spcBef>
              <a:spcAft>
                <a:spcPct val="0"/>
              </a:spcAft>
              <a:buClrTx/>
              <a:buSzTx/>
              <a:buFontTx/>
              <a:buBlip>
                <a:blip r:embed="rId2"/>
              </a:buBlip>
              <a:tabLst/>
              <a:defRPr/>
            </a:pPr>
            <a:r>
              <a:rPr kumimoji="0" lang="en-US" sz="2800" b="0" i="0" u="none" strike="noStrike" kern="0" cap="none" spc="0" normalizeH="0" baseline="0" noProof="0" dirty="0" smtClean="0">
                <a:ln>
                  <a:noFill/>
                </a:ln>
                <a:solidFill>
                  <a:srgbClr val="000000"/>
                </a:solidFill>
                <a:effectLst/>
                <a:uLnTx/>
                <a:uFillTx/>
                <a:latin typeface="+mn-lt"/>
                <a:ea typeface="+mn-ea"/>
                <a:cs typeface="+mn-cs"/>
              </a:rPr>
              <a:t>Bob runs the same algorithm backward </a:t>
            </a:r>
          </a:p>
        </p:txBody>
      </p:sp>
      <p:grpSp>
        <p:nvGrpSpPr>
          <p:cNvPr id="5" name="Group 4"/>
          <p:cNvGrpSpPr>
            <a:grpSpLocks/>
          </p:cNvGrpSpPr>
          <p:nvPr/>
        </p:nvGrpSpPr>
        <p:grpSpPr bwMode="auto">
          <a:xfrm>
            <a:off x="755650" y="992188"/>
            <a:ext cx="7653338" cy="2508250"/>
            <a:chOff x="420" y="758"/>
            <a:chExt cx="4681" cy="1580"/>
          </a:xfrm>
        </p:grpSpPr>
        <p:sp>
          <p:nvSpPr>
            <p:cNvPr id="6" name="Line 5"/>
            <p:cNvSpPr>
              <a:spLocks noChangeShapeType="1"/>
            </p:cNvSpPr>
            <p:nvPr/>
          </p:nvSpPr>
          <p:spPr bwMode="auto">
            <a:xfrm>
              <a:off x="900" y="2206"/>
              <a:ext cx="3436" cy="28"/>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7" name="Line 6"/>
            <p:cNvSpPr>
              <a:spLocks noChangeShapeType="1"/>
            </p:cNvSpPr>
            <p:nvPr/>
          </p:nvSpPr>
          <p:spPr bwMode="auto">
            <a:xfrm flipV="1">
              <a:off x="1003" y="1003"/>
              <a:ext cx="8" cy="1335"/>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8" name="Text Box 7"/>
            <p:cNvSpPr txBox="1">
              <a:spLocks noChangeArrowheads="1"/>
            </p:cNvSpPr>
            <p:nvPr/>
          </p:nvSpPr>
          <p:spPr bwMode="auto">
            <a:xfrm>
              <a:off x="4349" y="2010"/>
              <a:ext cx="752" cy="248"/>
            </a:xfrm>
            <a:prstGeom prst="rect">
              <a:avLst/>
            </a:prstGeom>
            <a:noFill/>
            <a:ln w="9525">
              <a:noFill/>
              <a:miter lim="800000"/>
              <a:headEnd/>
              <a:tailEnd/>
            </a:ln>
          </p:spPr>
          <p:txBody>
            <a:bodyPr lIns="90488" tIns="44450" rIns="90488" bIns="44450">
              <a:spAutoFit/>
            </a:bodyPr>
            <a:lstStyle/>
            <a:p>
              <a:pPr>
                <a:spcBef>
                  <a:spcPct val="50000"/>
                </a:spcBef>
              </a:pPr>
              <a:r>
                <a:rPr lang="en-US" i="0">
                  <a:latin typeface="Arial" pitchFamily="34" charset="0"/>
                  <a:cs typeface="Arial" pitchFamily="34" charset="0"/>
                </a:rPr>
                <a:t>Time</a:t>
              </a:r>
            </a:p>
          </p:txBody>
        </p:sp>
        <p:sp>
          <p:nvSpPr>
            <p:cNvPr id="9" name="Text Box 8"/>
            <p:cNvSpPr txBox="1">
              <a:spLocks noChangeArrowheads="1"/>
            </p:cNvSpPr>
            <p:nvPr/>
          </p:nvSpPr>
          <p:spPr bwMode="auto">
            <a:xfrm>
              <a:off x="420" y="758"/>
              <a:ext cx="752" cy="248"/>
            </a:xfrm>
            <a:prstGeom prst="rect">
              <a:avLst/>
            </a:prstGeom>
            <a:noFill/>
            <a:ln w="9525">
              <a:noFill/>
              <a:miter lim="800000"/>
              <a:headEnd/>
              <a:tailEnd/>
            </a:ln>
          </p:spPr>
          <p:txBody>
            <a:bodyPr lIns="90488" tIns="44450" rIns="90488" bIns="44450">
              <a:spAutoFit/>
            </a:bodyPr>
            <a:lstStyle/>
            <a:p>
              <a:pPr>
                <a:spcBef>
                  <a:spcPct val="50000"/>
                </a:spcBef>
              </a:pPr>
              <a:r>
                <a:rPr lang="en-US" i="0">
                  <a:latin typeface="Arial" pitchFamily="34" charset="0"/>
                  <a:cs typeface="Arial" pitchFamily="34" charset="0"/>
                </a:rPr>
                <a:t>Signal</a:t>
              </a:r>
            </a:p>
          </p:txBody>
        </p:sp>
      </p:grpSp>
      <p:sp>
        <p:nvSpPr>
          <p:cNvPr id="10" name="Freeform 9"/>
          <p:cNvSpPr>
            <a:spLocks/>
          </p:cNvSpPr>
          <p:nvPr/>
        </p:nvSpPr>
        <p:spPr bwMode="auto">
          <a:xfrm>
            <a:off x="2271713" y="2122488"/>
            <a:ext cx="3946525" cy="1181100"/>
          </a:xfrm>
          <a:custGeom>
            <a:avLst/>
            <a:gdLst>
              <a:gd name="T0" fmla="*/ 65819406 w 1884"/>
              <a:gd name="T1" fmla="*/ 2147483647 h 533"/>
              <a:gd name="T2" fmla="*/ 127252389 w 1884"/>
              <a:gd name="T3" fmla="*/ 545056487 h 533"/>
              <a:gd name="T4" fmla="*/ 838110823 w 1884"/>
              <a:gd name="T5" fmla="*/ 304446806 h 533"/>
              <a:gd name="T6" fmla="*/ 1206704693 w 1884"/>
              <a:gd name="T7" fmla="*/ 201327668 h 533"/>
              <a:gd name="T8" fmla="*/ 1671833128 w 1884"/>
              <a:gd name="T9" fmla="*/ 201327668 h 533"/>
              <a:gd name="T10" fmla="*/ 2147483647 w 1884"/>
              <a:gd name="T11" fmla="*/ 373192112 h 533"/>
              <a:gd name="T12" fmla="*/ 2147483647 w 1884"/>
              <a:gd name="T13" fmla="*/ 270072975 h 533"/>
              <a:gd name="T14" fmla="*/ 2147483647 w 1884"/>
              <a:gd name="T15" fmla="*/ 407565874 h 533"/>
              <a:gd name="T16" fmla="*/ 2147483647 w 1884"/>
              <a:gd name="T17" fmla="*/ 201327668 h 533"/>
              <a:gd name="T18" fmla="*/ 2147483647 w 1884"/>
              <a:gd name="T19" fmla="*/ 338818351 h 533"/>
              <a:gd name="T20" fmla="*/ 2147483647 w 1884"/>
              <a:gd name="T21" fmla="*/ 201327668 h 533"/>
              <a:gd name="T22" fmla="*/ 2147483647 w 1884"/>
              <a:gd name="T23" fmla="*/ 373192112 h 533"/>
              <a:gd name="T24" fmla="*/ 2147483647 w 1884"/>
              <a:gd name="T25" fmla="*/ 201327668 h 533"/>
              <a:gd name="T26" fmla="*/ 2147483647 w 1884"/>
              <a:gd name="T27" fmla="*/ 373192112 h 533"/>
              <a:gd name="T28" fmla="*/ 2147483647 w 1884"/>
              <a:gd name="T29" fmla="*/ 373192112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noFill/>
          <a:ln w="25400">
            <a:solidFill>
              <a:srgbClr val="FF99CC"/>
            </a:solidFill>
            <a:round/>
            <a:headEnd/>
            <a:tailEnd/>
          </a:ln>
        </p:spPr>
        <p:txBody>
          <a:bodyPr lIns="90488" tIns="44450" rIns="90488" bIns="44450"/>
          <a:lstStyle/>
          <a:p>
            <a:endParaRPr lang="en-US"/>
          </a:p>
        </p:txBody>
      </p:sp>
      <p:sp>
        <p:nvSpPr>
          <p:cNvPr id="11" name="Freeform 10"/>
          <p:cNvSpPr>
            <a:spLocks/>
          </p:cNvSpPr>
          <p:nvPr/>
        </p:nvSpPr>
        <p:spPr bwMode="auto">
          <a:xfrm>
            <a:off x="2698750" y="2081213"/>
            <a:ext cx="4046538" cy="1233487"/>
          </a:xfrm>
          <a:custGeom>
            <a:avLst/>
            <a:gdLst>
              <a:gd name="T0" fmla="*/ 0 w 1932"/>
              <a:gd name="T1" fmla="*/ 2147483647 h 566"/>
              <a:gd name="T2" fmla="*/ 30707192 w 1932"/>
              <a:gd name="T3" fmla="*/ 854887029 h 566"/>
              <a:gd name="T4" fmla="*/ 184247356 w 1932"/>
              <a:gd name="T5" fmla="*/ 384699721 h 566"/>
              <a:gd name="T6" fmla="*/ 833501005 w 1932"/>
              <a:gd name="T7" fmla="*/ 151980420 h 566"/>
              <a:gd name="T8" fmla="*/ 1447661694 w 1932"/>
              <a:gd name="T9" fmla="*/ 650664384 h 566"/>
              <a:gd name="T10" fmla="*/ 2147483647 w 1932"/>
              <a:gd name="T11" fmla="*/ 151980420 h 566"/>
              <a:gd name="T12" fmla="*/ 2147483647 w 1932"/>
              <a:gd name="T13" fmla="*/ 617419091 h 566"/>
              <a:gd name="T14" fmla="*/ 2147483647 w 1932"/>
              <a:gd name="T15" fmla="*/ 151980420 h 566"/>
              <a:gd name="T16" fmla="*/ 2147483647 w 1932"/>
              <a:gd name="T17" fmla="*/ 517680895 h 566"/>
              <a:gd name="T18" fmla="*/ 2147483647 w 1932"/>
              <a:gd name="T19" fmla="*/ 52242310 h 566"/>
              <a:gd name="T20" fmla="*/ 2147483647 w 1932"/>
              <a:gd name="T21" fmla="*/ 584173797 h 566"/>
              <a:gd name="T22" fmla="*/ 2147483647 w 1932"/>
              <a:gd name="T23" fmla="*/ 351454428 h 566"/>
              <a:gd name="T24" fmla="*/ 2147483647 w 1932"/>
              <a:gd name="T25" fmla="*/ 2147483647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noFill/>
          <a:ln w="28575">
            <a:solidFill>
              <a:srgbClr val="00FFFF"/>
            </a:solidFill>
            <a:round/>
            <a:headEnd/>
            <a:tailEnd/>
          </a:ln>
        </p:spPr>
        <p:txBody>
          <a:bodyPr lIns="90488" tIns="44450" rIns="90488" bIns="44450"/>
          <a:lstStyle/>
          <a:p>
            <a:endParaRPr lang="en-US"/>
          </a:p>
        </p:txBody>
      </p:sp>
      <p:grpSp>
        <p:nvGrpSpPr>
          <p:cNvPr id="12" name="Group 11"/>
          <p:cNvGrpSpPr>
            <a:grpSpLocks/>
          </p:cNvGrpSpPr>
          <p:nvPr/>
        </p:nvGrpSpPr>
        <p:grpSpPr bwMode="auto">
          <a:xfrm>
            <a:off x="2095500" y="1309688"/>
            <a:ext cx="5535613" cy="722312"/>
            <a:chOff x="1320" y="825"/>
            <a:chExt cx="3487" cy="455"/>
          </a:xfrm>
        </p:grpSpPr>
        <p:grpSp>
          <p:nvGrpSpPr>
            <p:cNvPr id="13" name="Group 12"/>
            <p:cNvGrpSpPr>
              <a:grpSpLocks/>
            </p:cNvGrpSpPr>
            <p:nvPr/>
          </p:nvGrpSpPr>
          <p:grpSpPr bwMode="auto">
            <a:xfrm>
              <a:off x="1320" y="828"/>
              <a:ext cx="1124" cy="452"/>
              <a:chOff x="1572" y="849"/>
              <a:chExt cx="1124" cy="452"/>
            </a:xfrm>
          </p:grpSpPr>
          <p:sp>
            <p:nvSpPr>
              <p:cNvPr id="17" name="Line 13"/>
              <p:cNvSpPr>
                <a:spLocks noChangeShapeType="1"/>
              </p:cNvSpPr>
              <p:nvPr/>
            </p:nvSpPr>
            <p:spPr bwMode="auto">
              <a:xfrm flipV="1">
                <a:off x="1692" y="1294"/>
                <a:ext cx="316" cy="7"/>
              </a:xfrm>
              <a:prstGeom prst="line">
                <a:avLst/>
              </a:prstGeom>
              <a:noFill/>
              <a:ln w="22225">
                <a:solidFill>
                  <a:schemeClr val="tx1"/>
                </a:solidFill>
                <a:round/>
                <a:headEnd type="triangle" w="lg" len="med"/>
                <a:tailEnd type="triangle" w="lg" len="med"/>
              </a:ln>
            </p:spPr>
            <p:txBody>
              <a:bodyPr lIns="90488" tIns="44450" rIns="90488" bIns="44450"/>
              <a:lstStyle/>
              <a:p>
                <a:endParaRPr lang="en-US"/>
              </a:p>
            </p:txBody>
          </p:sp>
          <p:sp>
            <p:nvSpPr>
              <p:cNvPr id="18" name="Text Box 14"/>
              <p:cNvSpPr txBox="1">
                <a:spLocks noChangeArrowheads="1"/>
              </p:cNvSpPr>
              <p:nvPr/>
            </p:nvSpPr>
            <p:spPr bwMode="auto">
              <a:xfrm>
                <a:off x="1572" y="849"/>
                <a:ext cx="1124" cy="440"/>
              </a:xfrm>
              <a:prstGeom prst="rect">
                <a:avLst/>
              </a:prstGeom>
              <a:noFill/>
              <a:ln w="9525">
                <a:noFill/>
                <a:miter lim="800000"/>
                <a:headEnd/>
                <a:tailEnd/>
              </a:ln>
            </p:spPr>
            <p:txBody>
              <a:bodyPr lIns="90488" tIns="44450" rIns="90488" bIns="44450">
                <a:spAutoFit/>
              </a:bodyPr>
              <a:lstStyle/>
              <a:p>
                <a:pPr>
                  <a:spcBef>
                    <a:spcPct val="50000"/>
                  </a:spcBef>
                </a:pPr>
                <a:r>
                  <a:rPr lang="en-US" i="0">
                    <a:latin typeface="Arial" pitchFamily="34" charset="0"/>
                    <a:cs typeface="Arial" pitchFamily="34" charset="0"/>
                  </a:rPr>
                  <a:t>No Interference</a:t>
                </a:r>
              </a:p>
            </p:txBody>
          </p:sp>
        </p:grpSp>
        <p:grpSp>
          <p:nvGrpSpPr>
            <p:cNvPr id="14" name="Group 15"/>
            <p:cNvGrpSpPr>
              <a:grpSpLocks/>
            </p:cNvGrpSpPr>
            <p:nvPr/>
          </p:nvGrpSpPr>
          <p:grpSpPr bwMode="auto">
            <a:xfrm>
              <a:off x="3683" y="825"/>
              <a:ext cx="1124" cy="452"/>
              <a:chOff x="1572" y="849"/>
              <a:chExt cx="1124" cy="452"/>
            </a:xfrm>
          </p:grpSpPr>
          <p:sp>
            <p:nvSpPr>
              <p:cNvPr id="15" name="Line 16"/>
              <p:cNvSpPr>
                <a:spLocks noChangeShapeType="1"/>
              </p:cNvSpPr>
              <p:nvPr/>
            </p:nvSpPr>
            <p:spPr bwMode="auto">
              <a:xfrm flipV="1">
                <a:off x="1692" y="1294"/>
                <a:ext cx="316" cy="7"/>
              </a:xfrm>
              <a:prstGeom prst="line">
                <a:avLst/>
              </a:prstGeom>
              <a:noFill/>
              <a:ln w="22225">
                <a:solidFill>
                  <a:schemeClr val="tx1"/>
                </a:solidFill>
                <a:round/>
                <a:headEnd type="triangle" w="lg" len="med"/>
                <a:tailEnd type="triangle" w="lg" len="med"/>
              </a:ln>
            </p:spPr>
            <p:txBody>
              <a:bodyPr lIns="90488" tIns="44450" rIns="90488" bIns="44450"/>
              <a:lstStyle/>
              <a:p>
                <a:endParaRPr lang="en-US"/>
              </a:p>
            </p:txBody>
          </p:sp>
          <p:sp>
            <p:nvSpPr>
              <p:cNvPr id="16" name="Text Box 17"/>
              <p:cNvSpPr txBox="1">
                <a:spLocks noChangeArrowheads="1"/>
              </p:cNvSpPr>
              <p:nvPr/>
            </p:nvSpPr>
            <p:spPr bwMode="auto">
              <a:xfrm>
                <a:off x="1572" y="849"/>
                <a:ext cx="1124" cy="440"/>
              </a:xfrm>
              <a:prstGeom prst="rect">
                <a:avLst/>
              </a:prstGeom>
              <a:noFill/>
              <a:ln w="9525">
                <a:noFill/>
                <a:miter lim="800000"/>
                <a:headEnd/>
                <a:tailEnd/>
              </a:ln>
            </p:spPr>
            <p:txBody>
              <a:bodyPr lIns="90488" tIns="44450" rIns="90488" bIns="44450">
                <a:spAutoFit/>
              </a:bodyPr>
              <a:lstStyle/>
              <a:p>
                <a:pPr>
                  <a:spcBef>
                    <a:spcPct val="50000"/>
                  </a:spcBef>
                </a:pPr>
                <a:r>
                  <a:rPr lang="en-US" i="0">
                    <a:latin typeface="Arial" pitchFamily="34" charset="0"/>
                    <a:cs typeface="Arial" pitchFamily="34" charset="0"/>
                  </a:rPr>
                  <a:t>No Interference</a:t>
                </a:r>
              </a:p>
            </p:txBody>
          </p:sp>
        </p:grpSp>
      </p:grpSp>
      <p:sp>
        <p:nvSpPr>
          <p:cNvPr id="19" name="Text Box 18"/>
          <p:cNvSpPr txBox="1">
            <a:spLocks noChangeArrowheads="1"/>
          </p:cNvSpPr>
          <p:nvPr/>
        </p:nvSpPr>
        <p:spPr bwMode="auto">
          <a:xfrm>
            <a:off x="381000" y="5116513"/>
            <a:ext cx="8539163" cy="1125537"/>
          </a:xfrm>
          <a:prstGeom prst="rect">
            <a:avLst/>
          </a:prstGeom>
          <a:solidFill>
            <a:schemeClr val="accent2"/>
          </a:solidFill>
          <a:ln w="9525">
            <a:solidFill>
              <a:schemeClr val="bg2"/>
            </a:solidFill>
            <a:miter lim="800000"/>
            <a:headEnd/>
            <a:tailEnd/>
          </a:ln>
          <a:effectLst>
            <a:outerShdw dist="107763" dir="2700000" algn="ctr" rotWithShape="0">
              <a:schemeClr val="bg2">
                <a:alpha val="50000"/>
              </a:schemeClr>
            </a:outerShdw>
          </a:effectLst>
        </p:spPr>
        <p:txBody>
          <a:bodyPr lIns="90488" tIns="137160" rIns="90488" bIns="44450"/>
          <a:lstStyle/>
          <a:p>
            <a:pPr algn="ctr">
              <a:spcBef>
                <a:spcPct val="50000"/>
              </a:spcBef>
              <a:defRPr/>
            </a:pPr>
            <a:r>
              <a:rPr lang="en-US" sz="2800" b="0" i="0">
                <a:solidFill>
                  <a:schemeClr val="bg1"/>
                </a:solidFill>
                <a:latin typeface="Comic Sans MS" pitchFamily="66" charset="0"/>
              </a:rPr>
              <a:t>We exploit the lack of synchronization!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P spid="11"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Design &amp; Implementation</a:t>
            </a:r>
            <a:endParaRPr lang="en-US" b="1" dirty="0"/>
          </a:p>
        </p:txBody>
      </p:sp>
      <p:sp>
        <p:nvSpPr>
          <p:cNvPr id="3" name="Content Placeholder 2"/>
          <p:cNvSpPr>
            <a:spLocks noGrp="1"/>
          </p:cNvSpPr>
          <p:nvPr>
            <p:ph idx="1"/>
          </p:nvPr>
        </p:nvSpPr>
        <p:spPr>
          <a:xfrm>
            <a:off x="76200" y="1143000"/>
            <a:ext cx="9601200" cy="4800600"/>
          </a:xfrm>
        </p:spPr>
        <p:txBody>
          <a:bodyPr>
            <a:normAutofit/>
          </a:bodyPr>
          <a:lstStyle/>
          <a:p>
            <a:pPr marL="222250" indent="-222250"/>
            <a:r>
              <a:rPr lang="en-US" dirty="0" smtClean="0"/>
              <a:t>ANC works with any modulation scheme</a:t>
            </a:r>
          </a:p>
          <a:p>
            <a:pPr marL="622300" lvl="1" indent="-222250"/>
            <a:r>
              <a:rPr lang="en-US" dirty="0" smtClean="0"/>
              <a:t>Accurate channel, frequency &amp; sampling offset estimation</a:t>
            </a:r>
          </a:p>
          <a:p>
            <a:pPr marL="622300" lvl="1" indent="-222250"/>
            <a:r>
              <a:rPr lang="en-US" dirty="0" smtClean="0"/>
              <a:t>Iterative algorithms to deal with interference</a:t>
            </a:r>
          </a:p>
          <a:p>
            <a:pPr marL="222250" indent="-222250"/>
            <a:r>
              <a:rPr lang="en-US" dirty="0" smtClean="0"/>
              <a:t>Linear decoding complexity</a:t>
            </a:r>
          </a:p>
          <a:p>
            <a:pPr marL="222250" indent="-222250"/>
            <a:r>
              <a:rPr lang="en-US" dirty="0" smtClean="0"/>
              <a:t>Implemented in software radios</a:t>
            </a:r>
          </a:p>
          <a:p>
            <a:pPr marL="222250" indent="-222250">
              <a:buNone/>
            </a:pPr>
            <a:r>
              <a:rPr lang="en-US" dirty="0" smtClean="0"/>
              <a:t>(GMSK, BPSK, QPSK, …)</a:t>
            </a:r>
          </a:p>
          <a:p>
            <a:endParaRPr lang="en-US" dirty="0" smtClean="0"/>
          </a:p>
          <a:p>
            <a:endParaRPr lang="en-US" dirty="0" smtClean="0"/>
          </a:p>
          <a:p>
            <a:endParaRPr lang="en-US" dirty="0" smtClean="0"/>
          </a:p>
          <a:p>
            <a:endParaRPr lang="en-US" dirty="0" smtClean="0"/>
          </a:p>
          <a:p>
            <a:endParaRPr lang="en-US" dirty="0"/>
          </a:p>
        </p:txBody>
      </p:sp>
      <p:pic>
        <p:nvPicPr>
          <p:cNvPr id="4" name="Picture 2" descr="USRP Board"/>
          <p:cNvPicPr>
            <a:picLocks noChangeAspect="1" noChangeArrowheads="1"/>
          </p:cNvPicPr>
          <p:nvPr/>
        </p:nvPicPr>
        <p:blipFill>
          <a:blip r:embed="rId3" cstate="print"/>
          <a:srcRect/>
          <a:stretch>
            <a:fillRect/>
          </a:stretch>
        </p:blipFill>
        <p:spPr bwMode="auto">
          <a:xfrm>
            <a:off x="6248400" y="2895600"/>
            <a:ext cx="2803525" cy="2532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08025" y="-228600"/>
            <a:ext cx="7772400" cy="1143001"/>
          </a:xfrm>
        </p:spPr>
        <p:txBody>
          <a:bodyPr/>
          <a:lstStyle/>
          <a:p>
            <a:pPr eaLnBrk="1" hangingPunct="1"/>
            <a:r>
              <a:rPr lang="en-US" sz="4000" b="1" dirty="0" smtClean="0">
                <a:latin typeface="+mn-lt"/>
              </a:rPr>
              <a:t>Primer on Modulation</a:t>
            </a:r>
            <a:endParaRPr lang="en-US" sz="4000" dirty="0" smtClean="0">
              <a:latin typeface="+mn-lt"/>
            </a:endParaRPr>
          </a:p>
        </p:txBody>
      </p:sp>
      <p:sp>
        <p:nvSpPr>
          <p:cNvPr id="29699" name="Rectangle 32"/>
          <p:cNvSpPr>
            <a:spLocks noChangeArrowheads="1"/>
          </p:cNvSpPr>
          <p:nvPr/>
        </p:nvSpPr>
        <p:spPr bwMode="auto">
          <a:xfrm>
            <a:off x="-592138" y="365125"/>
            <a:ext cx="9736138" cy="1628651"/>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1600" dirty="0"/>
          </a:p>
          <a:p>
            <a:pPr lvl="2">
              <a:buFont typeface="Arial" pitchFamily="34" charset="0"/>
              <a:buChar char="•"/>
            </a:pPr>
            <a:r>
              <a:rPr lang="en-US" sz="2800" dirty="0">
                <a:solidFill>
                  <a:srgbClr val="000000"/>
                </a:solidFill>
              </a:rPr>
              <a:t> </a:t>
            </a:r>
            <a:r>
              <a:rPr lang="en-US" sz="2800" dirty="0" smtClean="0">
                <a:solidFill>
                  <a:srgbClr val="000000"/>
                </a:solidFill>
              </a:rPr>
              <a:t>Digital version of wireless signals </a:t>
            </a:r>
            <a:r>
              <a:rPr lang="en-US" sz="2800" dirty="0" smtClean="0">
                <a:solidFill>
                  <a:srgbClr val="000000"/>
                </a:solidFill>
                <a:sym typeface="Wingdings" pitchFamily="2" charset="2"/>
              </a:rPr>
              <a:t> Complex samples </a:t>
            </a:r>
          </a:p>
          <a:p>
            <a:pPr lvl="2">
              <a:buFont typeface="Arial" pitchFamily="34" charset="0"/>
              <a:buChar char="•"/>
            </a:pPr>
            <a:r>
              <a:rPr lang="en-US" sz="2800" dirty="0" smtClean="0">
                <a:solidFill>
                  <a:srgbClr val="000000"/>
                </a:solidFill>
              </a:rPr>
              <a:t> Focus </a:t>
            </a:r>
            <a:r>
              <a:rPr lang="en-US" sz="2800" dirty="0">
                <a:solidFill>
                  <a:srgbClr val="000000"/>
                </a:solidFill>
              </a:rPr>
              <a:t>on </a:t>
            </a:r>
            <a:r>
              <a:rPr lang="en-US" sz="2800" dirty="0" smtClean="0">
                <a:solidFill>
                  <a:srgbClr val="000000"/>
                </a:solidFill>
              </a:rPr>
              <a:t>GMSK (Gaussian Minimum </a:t>
            </a:r>
            <a:r>
              <a:rPr lang="en-US" sz="2800" dirty="0">
                <a:solidFill>
                  <a:srgbClr val="000000"/>
                </a:solidFill>
              </a:rPr>
              <a:t>Shift Keying</a:t>
            </a:r>
            <a:r>
              <a:rPr lang="en-US" sz="2800" dirty="0" smtClean="0">
                <a:solidFill>
                  <a:srgbClr val="000000"/>
                </a:solidFill>
              </a:rPr>
              <a:t>)</a:t>
            </a:r>
            <a:endParaRPr lang="en-US" sz="2800" dirty="0">
              <a:solidFill>
                <a:srgbClr val="000000"/>
              </a:solidFill>
            </a:endParaRPr>
          </a:p>
          <a:p>
            <a:pPr>
              <a:buFont typeface="Arial" pitchFamily="34" charset="0"/>
              <a:buChar char="•"/>
            </a:pPr>
            <a:endParaRPr lang="en-US" sz="2800" dirty="0">
              <a:solidFill>
                <a:srgbClr val="000000"/>
              </a:solidFill>
            </a:endParaRPr>
          </a:p>
        </p:txBody>
      </p:sp>
      <p:sp>
        <p:nvSpPr>
          <p:cNvPr id="31" name="Text Box 40"/>
          <p:cNvSpPr txBox="1">
            <a:spLocks noChangeArrowheads="1"/>
          </p:cNvSpPr>
          <p:nvPr/>
        </p:nvSpPr>
        <p:spPr bwMode="auto">
          <a:xfrm>
            <a:off x="4816475" y="1558925"/>
            <a:ext cx="4267200" cy="1028700"/>
          </a:xfrm>
          <a:prstGeom prst="rect">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lIns="90488" tIns="44450" rIns="90488" bIns="44450">
            <a:spAutoFit/>
          </a:bodyPr>
          <a:lstStyle/>
          <a:p>
            <a:pPr algn="ctr" eaLnBrk="0" hangingPunct="0">
              <a:spcBef>
                <a:spcPts val="600"/>
              </a:spcBef>
              <a:defRPr/>
            </a:pPr>
            <a:r>
              <a:rPr lang="en-US" sz="2800" b="1" dirty="0" smtClean="0">
                <a:solidFill>
                  <a:srgbClr val="FC2704"/>
                </a:solidFill>
              </a:rPr>
              <a:t>N2</a:t>
            </a:r>
            <a:r>
              <a:rPr lang="en-US" sz="2800" dirty="0" smtClean="0">
                <a:solidFill>
                  <a:schemeClr val="tx1">
                    <a:alpha val="100000"/>
                  </a:schemeClr>
                </a:solidFill>
              </a:rPr>
              <a:t> </a:t>
            </a:r>
            <a:r>
              <a:rPr lang="en-US" sz="2800" dirty="0">
                <a:solidFill>
                  <a:schemeClr val="tx1">
                    <a:alpha val="100000"/>
                  </a:schemeClr>
                </a:solidFill>
              </a:rPr>
              <a:t>lags </a:t>
            </a:r>
            <a:r>
              <a:rPr lang="en-US" sz="2800" b="1" dirty="0" smtClean="0">
                <a:solidFill>
                  <a:srgbClr val="FF0000"/>
                </a:solidFill>
              </a:rPr>
              <a:t>N1</a:t>
            </a:r>
            <a:r>
              <a:rPr lang="en-US" sz="2800" dirty="0" smtClean="0">
                <a:solidFill>
                  <a:schemeClr val="tx1">
                    <a:alpha val="100000"/>
                  </a:schemeClr>
                </a:solidFill>
              </a:rPr>
              <a:t> </a:t>
            </a:r>
            <a:r>
              <a:rPr lang="en-US" sz="2800" dirty="0">
                <a:solidFill>
                  <a:schemeClr val="tx1">
                    <a:alpha val="100000"/>
                  </a:schemeClr>
                </a:solidFill>
              </a:rPr>
              <a:t>by 90 degrees </a:t>
            </a:r>
          </a:p>
          <a:p>
            <a:pPr algn="ctr" eaLnBrk="0" hangingPunct="0">
              <a:spcBef>
                <a:spcPts val="600"/>
              </a:spcBef>
              <a:defRPr/>
            </a:pPr>
            <a:r>
              <a:rPr lang="en-US" sz="2800" dirty="0">
                <a:solidFill>
                  <a:schemeClr val="tx1">
                    <a:alpha val="100000"/>
                  </a:schemeClr>
                </a:solidFill>
                <a:sym typeface="Wingdings" pitchFamily="2" charset="2"/>
              </a:rPr>
              <a:t> Bit “0”</a:t>
            </a:r>
            <a:endParaRPr lang="en-US" dirty="0"/>
          </a:p>
        </p:txBody>
      </p:sp>
      <p:cxnSp>
        <p:nvCxnSpPr>
          <p:cNvPr id="20" name="Straight Connector 19"/>
          <p:cNvCxnSpPr/>
          <p:nvPr/>
        </p:nvCxnSpPr>
        <p:spPr bwMode="auto">
          <a:xfrm rot="16200000" flipH="1">
            <a:off x="402432" y="49791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21" name="Straight Arrow Connector 20"/>
          <p:cNvCxnSpPr/>
          <p:nvPr/>
        </p:nvCxnSpPr>
        <p:spPr bwMode="auto">
          <a:xfrm>
            <a:off x="419100" y="4948238"/>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cxnSp>
        <p:nvCxnSpPr>
          <p:cNvPr id="30" name="Straight Arrow Connector 29"/>
          <p:cNvCxnSpPr>
            <a:cxnSpLocks noChangeShapeType="1"/>
          </p:cNvCxnSpPr>
          <p:nvPr/>
        </p:nvCxnSpPr>
        <p:spPr bwMode="auto">
          <a:xfrm rot="-1450895">
            <a:off x="2168525" y="4506913"/>
            <a:ext cx="1757363" cy="1739900"/>
          </a:xfrm>
          <a:prstGeom prst="straightConnector1">
            <a:avLst/>
          </a:prstGeom>
          <a:noFill/>
          <a:ln w="25400" algn="ctr">
            <a:solidFill>
              <a:srgbClr val="FF0000"/>
            </a:solidFill>
            <a:round/>
            <a:headEnd/>
            <a:tailEnd type="arrow" w="med" len="med"/>
          </a:ln>
        </p:spPr>
      </p:cxnSp>
      <p:cxnSp>
        <p:nvCxnSpPr>
          <p:cNvPr id="36" name="Straight Arrow Connector 35"/>
          <p:cNvCxnSpPr>
            <a:cxnSpLocks noChangeShapeType="1"/>
          </p:cNvCxnSpPr>
          <p:nvPr/>
        </p:nvCxnSpPr>
        <p:spPr bwMode="auto">
          <a:xfrm rot="3949105" flipH="1" flipV="1">
            <a:off x="1473201" y="2938462"/>
            <a:ext cx="1733550" cy="1730375"/>
          </a:xfrm>
          <a:prstGeom prst="straightConnector1">
            <a:avLst/>
          </a:prstGeom>
          <a:noFill/>
          <a:ln w="25400" algn="ctr">
            <a:solidFill>
              <a:srgbClr val="FF0000"/>
            </a:solidFill>
            <a:round/>
            <a:headEnd/>
            <a:tailEnd type="arrow" w="med" len="med"/>
          </a:ln>
        </p:spPr>
      </p:cxnSp>
      <p:sp>
        <p:nvSpPr>
          <p:cNvPr id="37" name="TextBox 36"/>
          <p:cNvSpPr txBox="1">
            <a:spLocks noChangeArrowheads="1"/>
          </p:cNvSpPr>
          <p:nvPr/>
        </p:nvSpPr>
        <p:spPr bwMode="auto">
          <a:xfrm>
            <a:off x="2101850" y="2616200"/>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38" name="TextBox 37"/>
          <p:cNvSpPr txBox="1">
            <a:spLocks noChangeArrowheads="1"/>
          </p:cNvSpPr>
          <p:nvPr/>
        </p:nvSpPr>
        <p:spPr bwMode="auto">
          <a:xfrm>
            <a:off x="3633788" y="5243513"/>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9" name="Straight Connector 38"/>
          <p:cNvCxnSpPr/>
          <p:nvPr/>
        </p:nvCxnSpPr>
        <p:spPr bwMode="auto">
          <a:xfrm rot="16200000" flipH="1">
            <a:off x="5113338" y="5002213"/>
            <a:ext cx="3011487" cy="14287"/>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0" name="Straight Arrow Connector 39"/>
          <p:cNvCxnSpPr/>
          <p:nvPr/>
        </p:nvCxnSpPr>
        <p:spPr bwMode="auto">
          <a:xfrm>
            <a:off x="5129213" y="4968875"/>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cxnSp>
        <p:nvCxnSpPr>
          <p:cNvPr id="42" name="Straight Arrow Connector 41"/>
          <p:cNvCxnSpPr>
            <a:cxnSpLocks noChangeShapeType="1"/>
          </p:cNvCxnSpPr>
          <p:nvPr/>
        </p:nvCxnSpPr>
        <p:spPr bwMode="auto">
          <a:xfrm rot="-5118516">
            <a:off x="6653212" y="3290888"/>
            <a:ext cx="1757363" cy="1741488"/>
          </a:xfrm>
          <a:prstGeom prst="straightConnector1">
            <a:avLst/>
          </a:prstGeom>
          <a:noFill/>
          <a:ln w="25400" algn="ctr">
            <a:solidFill>
              <a:srgbClr val="FF0000"/>
            </a:solidFill>
            <a:round/>
            <a:headEnd/>
            <a:tailEnd type="arrow" w="med" len="med"/>
          </a:ln>
        </p:spPr>
      </p:cxnSp>
      <p:cxnSp>
        <p:nvCxnSpPr>
          <p:cNvPr id="43" name="Straight Arrow Connector 42"/>
          <p:cNvCxnSpPr>
            <a:cxnSpLocks noChangeShapeType="1"/>
          </p:cNvCxnSpPr>
          <p:nvPr/>
        </p:nvCxnSpPr>
        <p:spPr bwMode="auto">
          <a:xfrm rot="281484" flipH="1" flipV="1">
            <a:off x="4946650" y="3155950"/>
            <a:ext cx="1733550" cy="1730375"/>
          </a:xfrm>
          <a:prstGeom prst="straightConnector1">
            <a:avLst/>
          </a:prstGeom>
          <a:noFill/>
          <a:ln w="25400" algn="ctr">
            <a:solidFill>
              <a:srgbClr val="FF0000"/>
            </a:solidFill>
            <a:round/>
            <a:headEnd/>
            <a:tailEnd type="arrow" w="med" len="med"/>
          </a:ln>
        </p:spPr>
      </p:cxnSp>
      <p:sp>
        <p:nvSpPr>
          <p:cNvPr id="44" name="TextBox 43"/>
          <p:cNvSpPr txBox="1">
            <a:spLocks noChangeArrowheads="1"/>
          </p:cNvSpPr>
          <p:nvPr/>
        </p:nvSpPr>
        <p:spPr bwMode="auto">
          <a:xfrm>
            <a:off x="7858125" y="3041650"/>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5" name="TextBox 44"/>
          <p:cNvSpPr txBox="1">
            <a:spLocks noChangeArrowheads="1"/>
          </p:cNvSpPr>
          <p:nvPr/>
        </p:nvSpPr>
        <p:spPr bwMode="auto">
          <a:xfrm>
            <a:off x="5080000" y="27955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sp>
        <p:nvSpPr>
          <p:cNvPr id="46" name="Text Box 40"/>
          <p:cNvSpPr txBox="1">
            <a:spLocks noChangeArrowheads="1"/>
          </p:cNvSpPr>
          <p:nvPr/>
        </p:nvSpPr>
        <p:spPr bwMode="auto">
          <a:xfrm>
            <a:off x="161925" y="1524000"/>
            <a:ext cx="4394200" cy="1028700"/>
          </a:xfrm>
          <a:prstGeom prst="rect">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lIns="90488" tIns="44450" rIns="90488" bIns="44450">
            <a:spAutoFit/>
          </a:bodyPr>
          <a:lstStyle/>
          <a:p>
            <a:pPr algn="ctr" eaLnBrk="0" hangingPunct="0">
              <a:spcBef>
                <a:spcPts val="600"/>
              </a:spcBef>
              <a:defRPr/>
            </a:pPr>
            <a:r>
              <a:rPr lang="en-US" sz="2800" b="1" dirty="0" smtClean="0">
                <a:solidFill>
                  <a:srgbClr val="FC2704"/>
                </a:solidFill>
              </a:rPr>
              <a:t>N2</a:t>
            </a:r>
            <a:r>
              <a:rPr lang="en-US" sz="2800" dirty="0" smtClean="0">
                <a:solidFill>
                  <a:schemeClr val="tx1">
                    <a:alpha val="100000"/>
                  </a:schemeClr>
                </a:solidFill>
              </a:rPr>
              <a:t> </a:t>
            </a:r>
            <a:r>
              <a:rPr lang="en-US" sz="2800" dirty="0">
                <a:solidFill>
                  <a:schemeClr val="tx1">
                    <a:alpha val="100000"/>
                  </a:schemeClr>
                </a:solidFill>
              </a:rPr>
              <a:t>leads </a:t>
            </a:r>
            <a:r>
              <a:rPr lang="en-US" sz="2800" b="1" dirty="0" smtClean="0">
                <a:solidFill>
                  <a:srgbClr val="FF0000"/>
                </a:solidFill>
              </a:rPr>
              <a:t>N1</a:t>
            </a:r>
            <a:r>
              <a:rPr lang="en-US" sz="2800" dirty="0" smtClean="0">
                <a:solidFill>
                  <a:schemeClr val="tx1">
                    <a:alpha val="100000"/>
                  </a:schemeClr>
                </a:solidFill>
              </a:rPr>
              <a:t> </a:t>
            </a:r>
            <a:r>
              <a:rPr lang="en-US" sz="2800" dirty="0">
                <a:solidFill>
                  <a:schemeClr val="tx1">
                    <a:alpha val="100000"/>
                  </a:schemeClr>
                </a:solidFill>
              </a:rPr>
              <a:t>by 90 degrees </a:t>
            </a:r>
          </a:p>
          <a:p>
            <a:pPr algn="ctr" eaLnBrk="0" hangingPunct="0">
              <a:spcBef>
                <a:spcPts val="600"/>
              </a:spcBef>
              <a:defRPr/>
            </a:pPr>
            <a:r>
              <a:rPr lang="en-US" sz="2800" dirty="0">
                <a:solidFill>
                  <a:schemeClr val="tx1">
                    <a:alpha val="100000"/>
                  </a:schemeClr>
                </a:solidFill>
                <a:sym typeface="Wingdings" pitchFamily="2" charset="2"/>
              </a:rPr>
              <a:t> Bit “</a:t>
            </a:r>
            <a:r>
              <a:rPr lang="en-US" sz="2800" dirty="0">
                <a:solidFill>
                  <a:schemeClr val="tx1">
                    <a:alpha val="100000"/>
                  </a:schemeClr>
                </a:solidFill>
                <a:cs typeface="Arial" pitchFamily="34" charset="0"/>
                <a:sym typeface="Wingdings" pitchFamily="2" charset="2"/>
              </a:rPr>
              <a:t>1</a:t>
            </a:r>
            <a:r>
              <a:rPr lang="en-US" sz="2800" dirty="0">
                <a:solidFill>
                  <a:schemeClr val="tx1">
                    <a:alpha val="100000"/>
                  </a:schemeClr>
                </a:solidFill>
                <a:sym typeface="Wingdings" pitchFamily="2" charset="2"/>
              </a:rPr>
              <a:t>”</a:t>
            </a:r>
            <a:endParaRPr lang="en-US" dirty="0"/>
          </a:p>
        </p:txBody>
      </p:sp>
      <p:sp>
        <p:nvSpPr>
          <p:cNvPr id="23" name="Rectangle 22"/>
          <p:cNvSpPr>
            <a:spLocks noChangeArrowheads="1"/>
          </p:cNvSpPr>
          <p:nvPr/>
        </p:nvSpPr>
        <p:spPr bwMode="auto">
          <a:xfrm rot="1260000">
            <a:off x="1939925" y="4808538"/>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24" name="Rectangle 23"/>
          <p:cNvSpPr>
            <a:spLocks noChangeArrowheads="1"/>
          </p:cNvSpPr>
          <p:nvPr/>
        </p:nvSpPr>
        <p:spPr bwMode="auto">
          <a:xfrm rot="3000000">
            <a:off x="6430169" y="4671219"/>
            <a:ext cx="309562"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p:bldP spid="38" grpId="0"/>
      <p:bldP spid="44" grpId="0"/>
      <p:bldP spid="45" grpId="0"/>
      <p:bldP spid="46" grpId="0" animBg="1"/>
      <p:bldP spid="23"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08025" y="-163513"/>
            <a:ext cx="7772400" cy="1143001"/>
          </a:xfrm>
        </p:spPr>
        <p:txBody>
          <a:bodyPr/>
          <a:lstStyle/>
          <a:p>
            <a:pPr eaLnBrk="1" hangingPunct="1"/>
            <a:r>
              <a:rPr lang="en-US" sz="4000" b="1" dirty="0" smtClean="0">
                <a:latin typeface="+mn-lt"/>
              </a:rPr>
              <a:t>Primer on Channel Effects</a:t>
            </a:r>
            <a:endParaRPr lang="en-US" sz="4000" dirty="0" smtClean="0">
              <a:latin typeface="+mn-lt"/>
            </a:endParaRPr>
          </a:p>
        </p:txBody>
      </p:sp>
      <p:sp>
        <p:nvSpPr>
          <p:cNvPr id="30723" name="Rectangle 32"/>
          <p:cNvSpPr>
            <a:spLocks noChangeArrowheads="1"/>
          </p:cNvSpPr>
          <p:nvPr/>
        </p:nvSpPr>
        <p:spPr bwMode="auto">
          <a:xfrm>
            <a:off x="346075" y="155575"/>
            <a:ext cx="8797925" cy="1090613"/>
          </a:xfrm>
          <a:prstGeom prst="rect">
            <a:avLst/>
          </a:prstGeom>
          <a:noFill/>
          <a:ln w="9525" algn="ctr">
            <a:noFill/>
            <a:miter lim="800000"/>
            <a:headEnd/>
            <a:tailEnd/>
          </a:ln>
        </p:spPr>
        <p:txBody>
          <a:bodyPr lIns="90488" tIns="44450" rIns="90488" bIns="44450">
            <a:spAutoFit/>
          </a:bodyPr>
          <a:lstStyle/>
          <a:p>
            <a:pPr>
              <a:spcBef>
                <a:spcPts val="600"/>
              </a:spcBef>
              <a:buFont typeface="Arial" pitchFamily="34" charset="0"/>
              <a:buChar char="•"/>
            </a:pPr>
            <a:endParaRPr lang="en-US" sz="3000" dirty="0"/>
          </a:p>
          <a:p>
            <a:pPr>
              <a:spcBef>
                <a:spcPts val="600"/>
              </a:spcBef>
              <a:buFont typeface="Arial" pitchFamily="34" charset="0"/>
              <a:buChar char="•"/>
            </a:pPr>
            <a:r>
              <a:rPr lang="en-US" sz="2800" dirty="0">
                <a:solidFill>
                  <a:srgbClr val="000000"/>
                </a:solidFill>
              </a:rPr>
              <a:t> Attenuation </a:t>
            </a:r>
            <a:endParaRPr lang="en-US" sz="2800" dirty="0">
              <a:solidFill>
                <a:srgbClr val="000000"/>
              </a:solidFill>
              <a:sym typeface="Wingdings" pitchFamily="2" charset="2"/>
            </a:endParaRPr>
          </a:p>
        </p:txBody>
      </p:sp>
      <p:cxnSp>
        <p:nvCxnSpPr>
          <p:cNvPr id="11" name="Straight Connector 10"/>
          <p:cNvCxnSpPr/>
          <p:nvPr/>
        </p:nvCxnSpPr>
        <p:spPr bwMode="auto">
          <a:xfrm rot="16200000" flipH="1">
            <a:off x="5244307" y="3920331"/>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12" name="Straight Arrow Connector 11"/>
          <p:cNvCxnSpPr/>
          <p:nvPr/>
        </p:nvCxnSpPr>
        <p:spPr bwMode="auto">
          <a:xfrm>
            <a:off x="5260975" y="3889375"/>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23" name="Cloud 22"/>
          <p:cNvSpPr/>
          <p:nvPr/>
        </p:nvSpPr>
        <p:spPr bwMode="auto">
          <a:xfrm>
            <a:off x="3500438" y="3311525"/>
            <a:ext cx="1701800" cy="1135063"/>
          </a:xfrm>
          <a:prstGeom prst="cloud">
            <a:avLst/>
          </a:prstGeom>
          <a:noFill/>
          <a:ln w="19050" cap="flat" cmpd="sng" algn="ctr">
            <a:solidFill>
              <a:schemeClr val="tx1"/>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
        <p:nvSpPr>
          <p:cNvPr id="24" name="Text Box 40"/>
          <p:cNvSpPr txBox="1">
            <a:spLocks noChangeArrowheads="1"/>
          </p:cNvSpPr>
          <p:nvPr/>
        </p:nvSpPr>
        <p:spPr bwMode="auto">
          <a:xfrm>
            <a:off x="552450" y="5588000"/>
            <a:ext cx="7519988" cy="520700"/>
          </a:xfrm>
          <a:prstGeom prst="rect">
            <a:avLst/>
          </a:prstGeom>
          <a:noFill/>
          <a:ln w="9525" algn="ctr">
            <a:noFill/>
            <a:miter lim="800000"/>
            <a:headEnd/>
            <a:tailEnd/>
          </a:ln>
        </p:spPr>
        <p:txBody>
          <a:bodyPr lIns="90488" tIns="44450" rIns="90488" bIns="44450">
            <a:spAutoFit/>
          </a:bodyPr>
          <a:lstStyle/>
          <a:p>
            <a:pPr algn="ctr" eaLnBrk="0" hangingPunct="0">
              <a:spcBef>
                <a:spcPct val="50000"/>
              </a:spcBef>
            </a:pPr>
            <a:r>
              <a:rPr lang="en-US" sz="2800" b="1" dirty="0" smtClean="0">
                <a:solidFill>
                  <a:srgbClr val="FF0000"/>
                </a:solidFill>
              </a:rPr>
              <a:t>N2</a:t>
            </a:r>
            <a:r>
              <a:rPr lang="en-US" sz="2800" dirty="0" smtClean="0"/>
              <a:t> </a:t>
            </a:r>
            <a:r>
              <a:rPr lang="en-US" sz="2800" dirty="0"/>
              <a:t>and </a:t>
            </a:r>
            <a:r>
              <a:rPr lang="en-US" sz="2800" b="1" dirty="0" smtClean="0">
                <a:solidFill>
                  <a:srgbClr val="FF0000"/>
                </a:solidFill>
                <a:cs typeface="Arial" pitchFamily="34" charset="0"/>
              </a:rPr>
              <a:t>N1</a:t>
            </a:r>
            <a:r>
              <a:rPr lang="en-US" sz="2800" dirty="0" smtClean="0"/>
              <a:t> </a:t>
            </a:r>
            <a:r>
              <a:rPr lang="en-US" sz="2800" dirty="0"/>
              <a:t>are attenuated by the same amount</a:t>
            </a:r>
            <a:endParaRPr lang="en-US" dirty="0"/>
          </a:p>
        </p:txBody>
      </p:sp>
      <p:sp>
        <p:nvSpPr>
          <p:cNvPr id="25" name="TextBox 24"/>
          <p:cNvSpPr txBox="1">
            <a:spLocks noChangeArrowheads="1"/>
          </p:cNvSpPr>
          <p:nvPr/>
        </p:nvSpPr>
        <p:spPr bwMode="auto">
          <a:xfrm>
            <a:off x="3684588" y="3605213"/>
            <a:ext cx="1205779" cy="461665"/>
          </a:xfrm>
          <a:prstGeom prst="rect">
            <a:avLst/>
          </a:prstGeom>
          <a:noFill/>
          <a:ln w="9525">
            <a:noFill/>
            <a:miter lim="800000"/>
            <a:headEnd/>
            <a:tailEnd/>
          </a:ln>
        </p:spPr>
        <p:txBody>
          <a:bodyPr wrap="none">
            <a:spAutoFit/>
          </a:bodyPr>
          <a:lstStyle/>
          <a:p>
            <a:r>
              <a:rPr lang="en-US" sz="2400"/>
              <a:t>Channel</a:t>
            </a:r>
            <a:endParaRPr lang="en-US"/>
          </a:p>
        </p:txBody>
      </p:sp>
      <p:sp>
        <p:nvSpPr>
          <p:cNvPr id="28" name="TextBox 27"/>
          <p:cNvSpPr txBox="1">
            <a:spLocks noChangeArrowheads="1"/>
          </p:cNvSpPr>
          <p:nvPr/>
        </p:nvSpPr>
        <p:spPr bwMode="auto">
          <a:xfrm>
            <a:off x="6850063" y="2211388"/>
            <a:ext cx="542136" cy="461665"/>
          </a:xfrm>
          <a:prstGeom prst="rect">
            <a:avLst/>
          </a:prstGeom>
          <a:noFill/>
          <a:ln w="9525">
            <a:noFill/>
            <a:miter lim="800000"/>
            <a:headEnd/>
            <a:tailEnd/>
          </a:ln>
        </p:spPr>
        <p:txBody>
          <a:bodyPr wrap="none">
            <a:spAutoFit/>
          </a:bodyPr>
          <a:lstStyle/>
          <a:p>
            <a:r>
              <a:rPr lang="en-US" sz="2400" b="1" dirty="0" smtClean="0">
                <a:solidFill>
                  <a:srgbClr val="FC2704"/>
                </a:solidFill>
              </a:rPr>
              <a:t>N2</a:t>
            </a:r>
            <a:endParaRPr lang="en-US" b="1" dirty="0">
              <a:solidFill>
                <a:srgbClr val="FC2704"/>
              </a:solidFill>
            </a:endParaRPr>
          </a:p>
        </p:txBody>
      </p:sp>
      <p:sp>
        <p:nvSpPr>
          <p:cNvPr id="29" name="TextBox 28"/>
          <p:cNvSpPr txBox="1">
            <a:spLocks noChangeArrowheads="1"/>
          </p:cNvSpPr>
          <p:nvPr/>
        </p:nvSpPr>
        <p:spPr bwMode="auto">
          <a:xfrm>
            <a:off x="8034338" y="41370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5" name="Straight Connector 34"/>
          <p:cNvCxnSpPr/>
          <p:nvPr/>
        </p:nvCxnSpPr>
        <p:spPr bwMode="auto">
          <a:xfrm rot="16200000" flipH="1">
            <a:off x="23813" y="3917950"/>
            <a:ext cx="3011488" cy="14287"/>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6" name="Straight Arrow Connector 35"/>
          <p:cNvCxnSpPr/>
          <p:nvPr/>
        </p:nvCxnSpPr>
        <p:spPr bwMode="auto">
          <a:xfrm>
            <a:off x="39688" y="3884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grpSp>
        <p:nvGrpSpPr>
          <p:cNvPr id="2" name="Group 36"/>
          <p:cNvGrpSpPr>
            <a:grpSpLocks/>
          </p:cNvGrpSpPr>
          <p:nvPr/>
        </p:nvGrpSpPr>
        <p:grpSpPr bwMode="auto">
          <a:xfrm rot="-1450895">
            <a:off x="1436688" y="1798638"/>
            <a:ext cx="1757362" cy="3460750"/>
            <a:chOff x="1900525" y="1927274"/>
            <a:chExt cx="1757075" cy="3460652"/>
          </a:xfrm>
        </p:grpSpPr>
        <p:cxnSp>
          <p:nvCxnSpPr>
            <p:cNvPr id="30739" name="Straight Arrow Connector 37"/>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30740" name="Straight Arrow Connector 38"/>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30734" name="TextBox 39"/>
          <p:cNvSpPr txBox="1">
            <a:spLocks noChangeArrowheads="1"/>
          </p:cNvSpPr>
          <p:nvPr/>
        </p:nvSpPr>
        <p:spPr bwMode="auto">
          <a:xfrm>
            <a:off x="1724025" y="15525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30735" name="TextBox 40"/>
          <p:cNvSpPr txBox="1">
            <a:spLocks noChangeArrowheads="1"/>
          </p:cNvSpPr>
          <p:nvPr/>
        </p:nvSpPr>
        <p:spPr bwMode="auto">
          <a:xfrm>
            <a:off x="3254375" y="41798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42" name="Straight Arrow Connector 41"/>
          <p:cNvCxnSpPr>
            <a:cxnSpLocks noChangeShapeType="1"/>
          </p:cNvCxnSpPr>
          <p:nvPr/>
        </p:nvCxnSpPr>
        <p:spPr bwMode="auto">
          <a:xfrm>
            <a:off x="6740525" y="3903663"/>
            <a:ext cx="1331913" cy="473075"/>
          </a:xfrm>
          <a:prstGeom prst="straightConnector1">
            <a:avLst/>
          </a:prstGeom>
          <a:noFill/>
          <a:ln w="25400" algn="ctr">
            <a:solidFill>
              <a:srgbClr val="FF0000"/>
            </a:solidFill>
            <a:round/>
            <a:headEnd/>
            <a:tailEnd type="arrow" w="med" len="med"/>
          </a:ln>
        </p:spPr>
      </p:cxnSp>
      <p:cxnSp>
        <p:nvCxnSpPr>
          <p:cNvPr id="43" name="Straight Arrow Connector 42"/>
          <p:cNvCxnSpPr>
            <a:cxnSpLocks noChangeShapeType="1"/>
          </p:cNvCxnSpPr>
          <p:nvPr/>
        </p:nvCxnSpPr>
        <p:spPr bwMode="auto">
          <a:xfrm rot="5400000" flipH="1" flipV="1">
            <a:off x="6337300" y="3067050"/>
            <a:ext cx="1263650" cy="431800"/>
          </a:xfrm>
          <a:prstGeom prst="straightConnector1">
            <a:avLst/>
          </a:prstGeom>
          <a:noFill/>
          <a:ln w="25400" algn="ctr">
            <a:solidFill>
              <a:srgbClr val="FF0000"/>
            </a:solidFill>
            <a:round/>
            <a:headEnd/>
            <a:tailEnd type="arrow" w="med" len="med"/>
          </a:ln>
        </p:spPr>
      </p:cxnSp>
      <p:sp>
        <p:nvSpPr>
          <p:cNvPr id="30738" name="Rectangle 19"/>
          <p:cNvSpPr>
            <a:spLocks noChangeArrowheads="1"/>
          </p:cNvSpPr>
          <p:nvPr/>
        </p:nvSpPr>
        <p:spPr bwMode="auto">
          <a:xfrm rot="1260000">
            <a:off x="1550988" y="3748088"/>
            <a:ext cx="309562"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8" grpId="0"/>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08025" y="-163513"/>
            <a:ext cx="7772400" cy="1143001"/>
          </a:xfrm>
        </p:spPr>
        <p:txBody>
          <a:bodyPr/>
          <a:lstStyle/>
          <a:p>
            <a:pPr eaLnBrk="1" hangingPunct="1"/>
            <a:r>
              <a:rPr lang="en-US" sz="4000" b="1" dirty="0" smtClean="0">
                <a:solidFill>
                  <a:srgbClr val="0E13DC"/>
                </a:solidFill>
                <a:latin typeface="+mn-lt"/>
              </a:rPr>
              <a:t>Primer on Channel Effects</a:t>
            </a:r>
            <a:endParaRPr lang="en-US" sz="4000" dirty="0" smtClean="0">
              <a:solidFill>
                <a:srgbClr val="0E13DC"/>
              </a:solidFill>
              <a:latin typeface="+mn-lt"/>
            </a:endParaRPr>
          </a:p>
        </p:txBody>
      </p:sp>
      <p:sp>
        <p:nvSpPr>
          <p:cNvPr id="31747" name="Rectangle 32"/>
          <p:cNvSpPr>
            <a:spLocks noChangeArrowheads="1"/>
          </p:cNvSpPr>
          <p:nvPr/>
        </p:nvSpPr>
        <p:spPr bwMode="auto">
          <a:xfrm>
            <a:off x="346075" y="155575"/>
            <a:ext cx="8797925" cy="1568450"/>
          </a:xfrm>
          <a:prstGeom prst="rect">
            <a:avLst/>
          </a:prstGeom>
          <a:noFill/>
          <a:ln w="9525" algn="ctr">
            <a:noFill/>
            <a:miter lim="800000"/>
            <a:headEnd/>
            <a:tailEnd/>
          </a:ln>
        </p:spPr>
        <p:txBody>
          <a:bodyPr lIns="90488" tIns="44450" rIns="90488" bIns="44450">
            <a:spAutoFit/>
          </a:bodyPr>
          <a:lstStyle/>
          <a:p>
            <a:pPr>
              <a:spcBef>
                <a:spcPts val="600"/>
              </a:spcBef>
              <a:buFont typeface="Arial" pitchFamily="34" charset="0"/>
              <a:buChar char="•"/>
            </a:pPr>
            <a:endParaRPr lang="en-US" sz="3000" dirty="0"/>
          </a:p>
          <a:p>
            <a:pPr>
              <a:spcBef>
                <a:spcPts val="600"/>
              </a:spcBef>
              <a:buFont typeface="Arial" pitchFamily="34" charset="0"/>
              <a:buChar char="•"/>
            </a:pPr>
            <a:r>
              <a:rPr lang="en-US" sz="2800" dirty="0">
                <a:solidFill>
                  <a:srgbClr val="000000"/>
                </a:solidFill>
              </a:rPr>
              <a:t> Attenuation</a:t>
            </a:r>
          </a:p>
          <a:p>
            <a:pPr>
              <a:spcBef>
                <a:spcPts val="600"/>
              </a:spcBef>
              <a:buFont typeface="Arial" pitchFamily="34" charset="0"/>
              <a:buChar char="•"/>
            </a:pPr>
            <a:r>
              <a:rPr lang="en-US" sz="2800" dirty="0">
                <a:solidFill>
                  <a:srgbClr val="000000"/>
                </a:solidFill>
              </a:rPr>
              <a:t> Rotation </a:t>
            </a:r>
            <a:endParaRPr lang="en-US" sz="2800" dirty="0">
              <a:solidFill>
                <a:srgbClr val="000000"/>
              </a:solidFill>
              <a:sym typeface="Wingdings" pitchFamily="2" charset="2"/>
            </a:endParaRPr>
          </a:p>
        </p:txBody>
      </p:sp>
      <p:sp>
        <p:nvSpPr>
          <p:cNvPr id="23" name="Cloud 22"/>
          <p:cNvSpPr/>
          <p:nvPr/>
        </p:nvSpPr>
        <p:spPr bwMode="auto">
          <a:xfrm>
            <a:off x="3500438" y="3311525"/>
            <a:ext cx="1701800" cy="1135063"/>
          </a:xfrm>
          <a:prstGeom prst="cloud">
            <a:avLst/>
          </a:prstGeom>
          <a:noFill/>
          <a:ln w="19050" cap="flat" cmpd="sng" algn="ctr">
            <a:solidFill>
              <a:schemeClr val="tx1"/>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
        <p:nvSpPr>
          <p:cNvPr id="31749" name="TextBox 24"/>
          <p:cNvSpPr txBox="1">
            <a:spLocks noChangeArrowheads="1"/>
          </p:cNvSpPr>
          <p:nvPr/>
        </p:nvSpPr>
        <p:spPr bwMode="auto">
          <a:xfrm>
            <a:off x="3684588" y="3605213"/>
            <a:ext cx="1205779" cy="461665"/>
          </a:xfrm>
          <a:prstGeom prst="rect">
            <a:avLst/>
          </a:prstGeom>
          <a:noFill/>
          <a:ln w="9525">
            <a:noFill/>
            <a:miter lim="800000"/>
            <a:headEnd/>
            <a:tailEnd/>
          </a:ln>
        </p:spPr>
        <p:txBody>
          <a:bodyPr wrap="none">
            <a:spAutoFit/>
          </a:bodyPr>
          <a:lstStyle/>
          <a:p>
            <a:r>
              <a:rPr lang="en-US" sz="2400"/>
              <a:t>Channel</a:t>
            </a:r>
            <a:endParaRPr lang="en-US"/>
          </a:p>
        </p:txBody>
      </p:sp>
      <p:cxnSp>
        <p:nvCxnSpPr>
          <p:cNvPr id="35" name="Straight Connector 34"/>
          <p:cNvCxnSpPr/>
          <p:nvPr/>
        </p:nvCxnSpPr>
        <p:spPr bwMode="auto">
          <a:xfrm rot="16200000" flipH="1">
            <a:off x="23813" y="3917950"/>
            <a:ext cx="3011488" cy="14287"/>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6" name="Straight Arrow Connector 35"/>
          <p:cNvCxnSpPr/>
          <p:nvPr/>
        </p:nvCxnSpPr>
        <p:spPr bwMode="auto">
          <a:xfrm>
            <a:off x="39688" y="3884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grpSp>
        <p:nvGrpSpPr>
          <p:cNvPr id="2" name="Group 36"/>
          <p:cNvGrpSpPr>
            <a:grpSpLocks/>
          </p:cNvGrpSpPr>
          <p:nvPr/>
        </p:nvGrpSpPr>
        <p:grpSpPr bwMode="auto">
          <a:xfrm rot="-1450895">
            <a:off x="1436688" y="1798638"/>
            <a:ext cx="1757362" cy="3460750"/>
            <a:chOff x="1900525" y="1927274"/>
            <a:chExt cx="1757075" cy="3460652"/>
          </a:xfrm>
        </p:grpSpPr>
        <p:cxnSp>
          <p:nvCxnSpPr>
            <p:cNvPr id="31762" name="Straight Arrow Connector 37"/>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31763" name="Straight Arrow Connector 38"/>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31753" name="TextBox 39"/>
          <p:cNvSpPr txBox="1">
            <a:spLocks noChangeArrowheads="1"/>
          </p:cNvSpPr>
          <p:nvPr/>
        </p:nvSpPr>
        <p:spPr bwMode="auto">
          <a:xfrm>
            <a:off x="1724025" y="15525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31754" name="TextBox 40"/>
          <p:cNvSpPr txBox="1">
            <a:spLocks noChangeArrowheads="1"/>
          </p:cNvSpPr>
          <p:nvPr/>
        </p:nvSpPr>
        <p:spPr bwMode="auto">
          <a:xfrm>
            <a:off x="3254375" y="41798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26" name="Straight Connector 25"/>
          <p:cNvCxnSpPr/>
          <p:nvPr/>
        </p:nvCxnSpPr>
        <p:spPr bwMode="auto">
          <a:xfrm rot="16200000" flipH="1">
            <a:off x="5244307" y="3920331"/>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2" name="Straight Arrow Connector 31"/>
          <p:cNvCxnSpPr/>
          <p:nvPr/>
        </p:nvCxnSpPr>
        <p:spPr bwMode="auto">
          <a:xfrm>
            <a:off x="5260975" y="3889375"/>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31757" name="TextBox 33"/>
          <p:cNvSpPr txBox="1">
            <a:spLocks noChangeArrowheads="1"/>
          </p:cNvSpPr>
          <p:nvPr/>
        </p:nvSpPr>
        <p:spPr bwMode="auto">
          <a:xfrm>
            <a:off x="6850063" y="2211388"/>
            <a:ext cx="542136" cy="461665"/>
          </a:xfrm>
          <a:prstGeom prst="rect">
            <a:avLst/>
          </a:prstGeom>
          <a:noFill/>
          <a:ln w="9525">
            <a:noFill/>
            <a:miter lim="800000"/>
            <a:headEnd/>
            <a:tailEnd/>
          </a:ln>
        </p:spPr>
        <p:txBody>
          <a:bodyPr wrap="none">
            <a:spAutoFit/>
          </a:bodyPr>
          <a:lstStyle/>
          <a:p>
            <a:r>
              <a:rPr lang="en-US" sz="2400" b="1" dirty="0" smtClean="0">
                <a:solidFill>
                  <a:srgbClr val="FC2704"/>
                </a:solidFill>
              </a:rPr>
              <a:t>N2</a:t>
            </a:r>
            <a:endParaRPr lang="en-US" b="1" dirty="0">
              <a:solidFill>
                <a:srgbClr val="FC2704"/>
              </a:solidFill>
            </a:endParaRPr>
          </a:p>
        </p:txBody>
      </p:sp>
      <p:sp>
        <p:nvSpPr>
          <p:cNvPr id="31758" name="TextBox 36"/>
          <p:cNvSpPr txBox="1">
            <a:spLocks noChangeArrowheads="1"/>
          </p:cNvSpPr>
          <p:nvPr/>
        </p:nvSpPr>
        <p:spPr bwMode="auto">
          <a:xfrm>
            <a:off x="8034338" y="41370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1759" name="Straight Arrow Connector 41"/>
          <p:cNvCxnSpPr>
            <a:cxnSpLocks noChangeShapeType="1"/>
          </p:cNvCxnSpPr>
          <p:nvPr/>
        </p:nvCxnSpPr>
        <p:spPr bwMode="auto">
          <a:xfrm>
            <a:off x="6740525" y="3903663"/>
            <a:ext cx="1331913" cy="473075"/>
          </a:xfrm>
          <a:prstGeom prst="straightConnector1">
            <a:avLst/>
          </a:prstGeom>
          <a:noFill/>
          <a:ln w="25400" algn="ctr">
            <a:solidFill>
              <a:srgbClr val="FF0000"/>
            </a:solidFill>
            <a:round/>
            <a:headEnd/>
            <a:tailEnd type="arrow" w="med" len="med"/>
          </a:ln>
        </p:spPr>
      </p:cxnSp>
      <p:cxnSp>
        <p:nvCxnSpPr>
          <p:cNvPr id="31760" name="Straight Arrow Connector 42"/>
          <p:cNvCxnSpPr>
            <a:cxnSpLocks noChangeShapeType="1"/>
          </p:cNvCxnSpPr>
          <p:nvPr/>
        </p:nvCxnSpPr>
        <p:spPr bwMode="auto">
          <a:xfrm rot="5400000" flipH="1" flipV="1">
            <a:off x="6337300" y="3067050"/>
            <a:ext cx="1263650" cy="431800"/>
          </a:xfrm>
          <a:prstGeom prst="straightConnector1">
            <a:avLst/>
          </a:prstGeom>
          <a:noFill/>
          <a:ln w="25400" algn="ctr">
            <a:solidFill>
              <a:srgbClr val="FF0000"/>
            </a:solidFill>
            <a:round/>
            <a:headEnd/>
            <a:tailEnd type="arrow" w="med" len="med"/>
          </a:ln>
        </p:spPr>
      </p:cxnSp>
      <p:sp>
        <p:nvSpPr>
          <p:cNvPr id="31761" name="Rectangle 18"/>
          <p:cNvSpPr>
            <a:spLocks noChangeArrowheads="1"/>
          </p:cNvSpPr>
          <p:nvPr/>
        </p:nvSpPr>
        <p:spPr bwMode="auto">
          <a:xfrm rot="1260000">
            <a:off x="1550988" y="3748088"/>
            <a:ext cx="309562"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Tree>
  </p:cSld>
  <p:clrMapOvr>
    <a:masterClrMapping/>
  </p:clrMapOvr>
  <p:transition advTm="30703"/>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08025" y="-163513"/>
            <a:ext cx="7772400" cy="1143001"/>
          </a:xfrm>
        </p:spPr>
        <p:txBody>
          <a:bodyPr/>
          <a:lstStyle/>
          <a:p>
            <a:pPr eaLnBrk="1" hangingPunct="1"/>
            <a:r>
              <a:rPr lang="en-US" sz="4000" b="1" dirty="0" smtClean="0">
                <a:latin typeface="+mn-lt"/>
              </a:rPr>
              <a:t>Primer on Channel Effects</a:t>
            </a:r>
            <a:endParaRPr lang="en-US" sz="4000" dirty="0" smtClean="0">
              <a:latin typeface="+mn-lt"/>
            </a:endParaRPr>
          </a:p>
        </p:txBody>
      </p:sp>
      <p:sp>
        <p:nvSpPr>
          <p:cNvPr id="32771" name="Rectangle 32"/>
          <p:cNvSpPr>
            <a:spLocks noChangeArrowheads="1"/>
          </p:cNvSpPr>
          <p:nvPr/>
        </p:nvSpPr>
        <p:spPr bwMode="auto">
          <a:xfrm>
            <a:off x="346075" y="155575"/>
            <a:ext cx="8797925" cy="1568450"/>
          </a:xfrm>
          <a:prstGeom prst="rect">
            <a:avLst/>
          </a:prstGeom>
          <a:noFill/>
          <a:ln w="9525" algn="ctr">
            <a:noFill/>
            <a:miter lim="800000"/>
            <a:headEnd/>
            <a:tailEnd/>
          </a:ln>
        </p:spPr>
        <p:txBody>
          <a:bodyPr lIns="90488" tIns="44450" rIns="90488" bIns="44450">
            <a:spAutoFit/>
          </a:bodyPr>
          <a:lstStyle/>
          <a:p>
            <a:pPr>
              <a:spcBef>
                <a:spcPts val="600"/>
              </a:spcBef>
              <a:buFont typeface="Arial" pitchFamily="34" charset="0"/>
              <a:buChar char="•"/>
            </a:pPr>
            <a:endParaRPr lang="en-US" sz="3000" dirty="0"/>
          </a:p>
          <a:p>
            <a:pPr>
              <a:spcBef>
                <a:spcPts val="600"/>
              </a:spcBef>
              <a:buFont typeface="Arial" pitchFamily="34" charset="0"/>
              <a:buChar char="•"/>
            </a:pPr>
            <a:r>
              <a:rPr lang="en-US" sz="2800" dirty="0">
                <a:solidFill>
                  <a:srgbClr val="000000"/>
                </a:solidFill>
              </a:rPr>
              <a:t> Attenuation</a:t>
            </a:r>
          </a:p>
          <a:p>
            <a:pPr>
              <a:spcBef>
                <a:spcPts val="600"/>
              </a:spcBef>
              <a:buFont typeface="Arial" pitchFamily="34" charset="0"/>
              <a:buChar char="•"/>
            </a:pPr>
            <a:r>
              <a:rPr lang="en-US" sz="2800" dirty="0">
                <a:solidFill>
                  <a:srgbClr val="000000"/>
                </a:solidFill>
              </a:rPr>
              <a:t> Rotation </a:t>
            </a:r>
            <a:endParaRPr lang="en-US" sz="2800" dirty="0">
              <a:solidFill>
                <a:srgbClr val="000000"/>
              </a:solidFill>
              <a:sym typeface="Wingdings" pitchFamily="2" charset="2"/>
            </a:endParaRPr>
          </a:p>
        </p:txBody>
      </p:sp>
      <p:cxnSp>
        <p:nvCxnSpPr>
          <p:cNvPr id="11" name="Straight Connector 10"/>
          <p:cNvCxnSpPr/>
          <p:nvPr/>
        </p:nvCxnSpPr>
        <p:spPr bwMode="auto">
          <a:xfrm rot="16200000" flipH="1">
            <a:off x="5244307" y="3920331"/>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12" name="Straight Arrow Connector 11"/>
          <p:cNvCxnSpPr/>
          <p:nvPr/>
        </p:nvCxnSpPr>
        <p:spPr bwMode="auto">
          <a:xfrm>
            <a:off x="5260975" y="3889375"/>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23" name="Cloud 22"/>
          <p:cNvSpPr/>
          <p:nvPr/>
        </p:nvSpPr>
        <p:spPr bwMode="auto">
          <a:xfrm>
            <a:off x="3500438" y="3311525"/>
            <a:ext cx="1701800" cy="1135063"/>
          </a:xfrm>
          <a:prstGeom prst="cloud">
            <a:avLst/>
          </a:prstGeom>
          <a:noFill/>
          <a:ln w="19050" cap="flat" cmpd="sng" algn="ctr">
            <a:solidFill>
              <a:schemeClr val="tx1"/>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
        <p:nvSpPr>
          <p:cNvPr id="24" name="Text Box 40"/>
          <p:cNvSpPr txBox="1">
            <a:spLocks noChangeArrowheads="1"/>
          </p:cNvSpPr>
          <p:nvPr/>
        </p:nvSpPr>
        <p:spPr bwMode="auto">
          <a:xfrm>
            <a:off x="552450" y="5273675"/>
            <a:ext cx="7519988" cy="520700"/>
          </a:xfrm>
          <a:prstGeom prst="rect">
            <a:avLst/>
          </a:prstGeom>
          <a:noFill/>
          <a:ln w="9525" algn="ctr">
            <a:noFill/>
            <a:miter lim="800000"/>
            <a:headEnd/>
            <a:tailEnd/>
          </a:ln>
        </p:spPr>
        <p:txBody>
          <a:bodyPr lIns="90488" tIns="44450" rIns="90488" bIns="44450">
            <a:spAutoFit/>
          </a:bodyPr>
          <a:lstStyle/>
          <a:p>
            <a:pPr algn="ctr" eaLnBrk="0" hangingPunct="0">
              <a:spcBef>
                <a:spcPct val="50000"/>
              </a:spcBef>
            </a:pPr>
            <a:r>
              <a:rPr lang="en-US" sz="2800" dirty="0"/>
              <a:t>Angle between </a:t>
            </a:r>
            <a:r>
              <a:rPr lang="en-US" sz="2800" dirty="0" smtClean="0"/>
              <a:t>complex numbers </a:t>
            </a:r>
            <a:r>
              <a:rPr lang="en-US" sz="2800" dirty="0"/>
              <a:t>is preserved</a:t>
            </a:r>
            <a:endParaRPr lang="en-US" dirty="0"/>
          </a:p>
        </p:txBody>
      </p:sp>
      <p:sp>
        <p:nvSpPr>
          <p:cNvPr id="32776" name="TextBox 24"/>
          <p:cNvSpPr txBox="1">
            <a:spLocks noChangeArrowheads="1"/>
          </p:cNvSpPr>
          <p:nvPr/>
        </p:nvSpPr>
        <p:spPr bwMode="auto">
          <a:xfrm>
            <a:off x="3684588" y="3605213"/>
            <a:ext cx="1205779" cy="461665"/>
          </a:xfrm>
          <a:prstGeom prst="rect">
            <a:avLst/>
          </a:prstGeom>
          <a:noFill/>
          <a:ln w="9525">
            <a:noFill/>
            <a:miter lim="800000"/>
            <a:headEnd/>
            <a:tailEnd/>
          </a:ln>
        </p:spPr>
        <p:txBody>
          <a:bodyPr wrap="none">
            <a:spAutoFit/>
          </a:bodyPr>
          <a:lstStyle/>
          <a:p>
            <a:r>
              <a:rPr lang="en-US" sz="2400"/>
              <a:t>Channel</a:t>
            </a:r>
            <a:endParaRPr lang="en-US"/>
          </a:p>
        </p:txBody>
      </p:sp>
      <p:sp>
        <p:nvSpPr>
          <p:cNvPr id="28" name="TextBox 27"/>
          <p:cNvSpPr txBox="1">
            <a:spLocks noChangeArrowheads="1"/>
          </p:cNvSpPr>
          <p:nvPr/>
        </p:nvSpPr>
        <p:spPr bwMode="auto">
          <a:xfrm>
            <a:off x="4975225" y="4033838"/>
            <a:ext cx="542136" cy="461665"/>
          </a:xfrm>
          <a:prstGeom prst="rect">
            <a:avLst/>
          </a:prstGeom>
          <a:noFill/>
          <a:ln w="9525">
            <a:noFill/>
            <a:miter lim="800000"/>
            <a:headEnd/>
            <a:tailEnd/>
          </a:ln>
        </p:spPr>
        <p:txBody>
          <a:bodyPr wrap="none">
            <a:spAutoFit/>
          </a:bodyPr>
          <a:lstStyle/>
          <a:p>
            <a:r>
              <a:rPr lang="en-US" sz="2400" b="1" dirty="0" smtClean="0">
                <a:solidFill>
                  <a:srgbClr val="FC2704"/>
                </a:solidFill>
              </a:rPr>
              <a:t>N2</a:t>
            </a:r>
            <a:endParaRPr lang="en-US" b="1" dirty="0">
              <a:solidFill>
                <a:srgbClr val="FC2704"/>
              </a:solidFill>
            </a:endParaRPr>
          </a:p>
        </p:txBody>
      </p:sp>
      <p:sp>
        <p:nvSpPr>
          <p:cNvPr id="29" name="TextBox 28"/>
          <p:cNvSpPr txBox="1">
            <a:spLocks noChangeArrowheads="1"/>
          </p:cNvSpPr>
          <p:nvPr/>
        </p:nvSpPr>
        <p:spPr bwMode="auto">
          <a:xfrm>
            <a:off x="6159500" y="21732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5" name="Straight Connector 34"/>
          <p:cNvCxnSpPr/>
          <p:nvPr/>
        </p:nvCxnSpPr>
        <p:spPr bwMode="auto">
          <a:xfrm rot="16200000" flipH="1">
            <a:off x="23813" y="3917950"/>
            <a:ext cx="3011488" cy="14287"/>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6" name="Straight Arrow Connector 35"/>
          <p:cNvCxnSpPr/>
          <p:nvPr/>
        </p:nvCxnSpPr>
        <p:spPr bwMode="auto">
          <a:xfrm>
            <a:off x="39688" y="3884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grpSp>
        <p:nvGrpSpPr>
          <p:cNvPr id="2" name="Group 36"/>
          <p:cNvGrpSpPr>
            <a:grpSpLocks/>
          </p:cNvGrpSpPr>
          <p:nvPr/>
        </p:nvGrpSpPr>
        <p:grpSpPr bwMode="auto">
          <a:xfrm rot="-1450895">
            <a:off x="1436688" y="1798638"/>
            <a:ext cx="1757362" cy="3460750"/>
            <a:chOff x="1900525" y="1927274"/>
            <a:chExt cx="1757075" cy="3460652"/>
          </a:xfrm>
        </p:grpSpPr>
        <p:cxnSp>
          <p:nvCxnSpPr>
            <p:cNvPr id="32793" name="Straight Arrow Connector 37"/>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32794" name="Straight Arrow Connector 38"/>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32782" name="TextBox 39"/>
          <p:cNvSpPr txBox="1">
            <a:spLocks noChangeArrowheads="1"/>
          </p:cNvSpPr>
          <p:nvPr/>
        </p:nvSpPr>
        <p:spPr bwMode="auto">
          <a:xfrm>
            <a:off x="1724025" y="15525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32783" name="TextBox 40"/>
          <p:cNvSpPr txBox="1">
            <a:spLocks noChangeArrowheads="1"/>
          </p:cNvSpPr>
          <p:nvPr/>
        </p:nvSpPr>
        <p:spPr bwMode="auto">
          <a:xfrm>
            <a:off x="3254375" y="41798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3" name="Group 31"/>
          <p:cNvGrpSpPr>
            <a:grpSpLocks/>
          </p:cNvGrpSpPr>
          <p:nvPr/>
        </p:nvGrpSpPr>
        <p:grpSpPr bwMode="auto">
          <a:xfrm>
            <a:off x="6178550" y="2674938"/>
            <a:ext cx="858838" cy="2498725"/>
            <a:chOff x="6325649" y="2651760"/>
            <a:chExt cx="858922" cy="2499512"/>
          </a:xfrm>
        </p:grpSpPr>
        <p:cxnSp>
          <p:nvCxnSpPr>
            <p:cNvPr id="32791" name="Straight Arrow Connector 29"/>
            <p:cNvCxnSpPr>
              <a:cxnSpLocks noChangeShapeType="1"/>
            </p:cNvCxnSpPr>
            <p:nvPr/>
          </p:nvCxnSpPr>
          <p:spPr bwMode="auto">
            <a:xfrm rot="5400000" flipH="1" flipV="1">
              <a:off x="6337414" y="3068303"/>
              <a:ext cx="1263700" cy="430614"/>
            </a:xfrm>
            <a:prstGeom prst="straightConnector1">
              <a:avLst/>
            </a:prstGeom>
            <a:noFill/>
            <a:ln w="25400" algn="ctr">
              <a:solidFill>
                <a:srgbClr val="FF0000"/>
              </a:solidFill>
              <a:round/>
              <a:headEnd/>
              <a:tailEnd type="arrow" w="med" len="med"/>
            </a:ln>
          </p:spPr>
        </p:cxnSp>
        <p:cxnSp>
          <p:nvCxnSpPr>
            <p:cNvPr id="32792" name="Straight Arrow Connector 30"/>
            <p:cNvCxnSpPr>
              <a:cxnSpLocks noChangeShapeType="1"/>
            </p:cNvCxnSpPr>
            <p:nvPr/>
          </p:nvCxnSpPr>
          <p:spPr bwMode="auto">
            <a:xfrm rot="5400000" flipH="1" flipV="1">
              <a:off x="5909106" y="4304115"/>
              <a:ext cx="1263700" cy="430614"/>
            </a:xfrm>
            <a:prstGeom prst="straightConnector1">
              <a:avLst/>
            </a:prstGeom>
            <a:noFill/>
            <a:ln w="25400" algn="ctr">
              <a:noFill/>
              <a:round/>
              <a:headEnd/>
              <a:tailEnd type="arrow" w="med" len="med"/>
            </a:ln>
          </p:spPr>
        </p:cxnSp>
      </p:grpSp>
      <p:grpSp>
        <p:nvGrpSpPr>
          <p:cNvPr id="4" name="Group 36"/>
          <p:cNvGrpSpPr>
            <a:grpSpLocks/>
          </p:cNvGrpSpPr>
          <p:nvPr/>
        </p:nvGrpSpPr>
        <p:grpSpPr bwMode="auto">
          <a:xfrm>
            <a:off x="5400675" y="3268663"/>
            <a:ext cx="2643188" cy="944562"/>
            <a:chOff x="5429163" y="3432082"/>
            <a:chExt cx="2643683" cy="943975"/>
          </a:xfrm>
        </p:grpSpPr>
        <p:cxnSp>
          <p:nvCxnSpPr>
            <p:cNvPr id="32789" name="Straight Arrow Connector 26"/>
            <p:cNvCxnSpPr>
              <a:cxnSpLocks noChangeShapeType="1"/>
            </p:cNvCxnSpPr>
            <p:nvPr/>
          </p:nvCxnSpPr>
          <p:spPr bwMode="auto">
            <a:xfrm>
              <a:off x="6740776" y="3903016"/>
              <a:ext cx="1332070" cy="473041"/>
            </a:xfrm>
            <a:prstGeom prst="straightConnector1">
              <a:avLst/>
            </a:prstGeom>
            <a:noFill/>
            <a:ln w="25400" algn="ctr">
              <a:solidFill>
                <a:srgbClr val="FF0000"/>
              </a:solidFill>
              <a:round/>
              <a:headEnd/>
              <a:tailEnd type="arrow" w="med" len="med"/>
            </a:ln>
          </p:spPr>
        </p:cxnSp>
        <p:cxnSp>
          <p:nvCxnSpPr>
            <p:cNvPr id="32790" name="Straight Arrow Connector 32"/>
            <p:cNvCxnSpPr>
              <a:cxnSpLocks noChangeShapeType="1"/>
            </p:cNvCxnSpPr>
            <p:nvPr/>
          </p:nvCxnSpPr>
          <p:spPr bwMode="auto">
            <a:xfrm>
              <a:off x="5429163" y="3432082"/>
              <a:ext cx="1332070" cy="473041"/>
            </a:xfrm>
            <a:prstGeom prst="straightConnector1">
              <a:avLst/>
            </a:prstGeom>
            <a:noFill/>
            <a:ln w="25400" algn="ctr">
              <a:noFill/>
              <a:round/>
              <a:headEnd/>
              <a:tailEnd type="arrow" w="med" len="med"/>
            </a:ln>
          </p:spPr>
        </p:cxnSp>
      </p:grpSp>
      <p:sp>
        <p:nvSpPr>
          <p:cNvPr id="44" name="Text Box 40"/>
          <p:cNvSpPr txBox="1">
            <a:spLocks noChangeArrowheads="1"/>
          </p:cNvSpPr>
          <p:nvPr/>
        </p:nvSpPr>
        <p:spPr bwMode="auto">
          <a:xfrm>
            <a:off x="137160" y="5181600"/>
            <a:ext cx="8839200" cy="984885"/>
          </a:xfrm>
          <a:prstGeom prst="rect">
            <a:avLst/>
          </a:prstGeom>
          <a:solidFill>
            <a:schemeClr val="accent1">
              <a:lumMod val="40000"/>
              <a:lumOff val="60000"/>
            </a:schemeClr>
          </a:solidFill>
          <a:ln w="9525" cap="flat" cmpd="sng" algn="ctr">
            <a:noFill/>
            <a:prstDash val="solid"/>
            <a:miter lim="800000"/>
            <a:headEnd type="none" w="med" len="med"/>
            <a:tailEnd type="none" w="med" len="med"/>
          </a:ln>
          <a:effectLst/>
        </p:spPr>
        <p:txBody>
          <a:bodyPr wrap="square" lIns="90488" tIns="91440" rIns="90488" bIns="91440">
            <a:spAutoFit/>
          </a:bodyPr>
          <a:lstStyle/>
          <a:p>
            <a:pPr algn="ctr" eaLnBrk="0" hangingPunct="0">
              <a:spcBef>
                <a:spcPts val="0"/>
              </a:spcBef>
              <a:defRPr/>
            </a:pPr>
            <a:r>
              <a:rPr lang="en-US" sz="2600" dirty="0">
                <a:cs typeface="Arial" pitchFamily="34" charset="0"/>
              </a:rPr>
              <a:t>To decode, </a:t>
            </a:r>
            <a:r>
              <a:rPr lang="en-US" sz="2600" dirty="0" smtClean="0">
                <a:cs typeface="Arial" pitchFamily="34" charset="0"/>
              </a:rPr>
              <a:t>compute </a:t>
            </a:r>
            <a:r>
              <a:rPr lang="en-US" sz="2600" dirty="0">
                <a:cs typeface="Arial" pitchFamily="34" charset="0"/>
              </a:rPr>
              <a:t>angle between received </a:t>
            </a:r>
            <a:r>
              <a:rPr lang="en-US" sz="2600" dirty="0" smtClean="0">
                <a:cs typeface="Arial" pitchFamily="34" charset="0"/>
              </a:rPr>
              <a:t>complex numbers </a:t>
            </a:r>
            <a:r>
              <a:rPr lang="en-US" sz="2600" b="1" dirty="0" smtClean="0">
                <a:solidFill>
                  <a:srgbClr val="FF0000"/>
                </a:solidFill>
                <a:cs typeface="Arial" pitchFamily="34" charset="0"/>
              </a:rPr>
              <a:t>Angle (N2</a:t>
            </a:r>
            <a:r>
              <a:rPr lang="en-US" sz="2600" b="1" dirty="0" smtClean="0">
                <a:solidFill>
                  <a:schemeClr val="tx1">
                    <a:alpha val="100000"/>
                  </a:schemeClr>
                </a:solidFill>
                <a:cs typeface="Arial" pitchFamily="34" charset="0"/>
              </a:rPr>
              <a:t>,</a:t>
            </a:r>
            <a:r>
              <a:rPr lang="en-US" sz="2600" dirty="0" smtClean="0">
                <a:solidFill>
                  <a:schemeClr val="tx1">
                    <a:alpha val="100000"/>
                  </a:schemeClr>
                </a:solidFill>
                <a:cs typeface="Arial" pitchFamily="34" charset="0"/>
              </a:rPr>
              <a:t> </a:t>
            </a:r>
            <a:r>
              <a:rPr lang="en-US" sz="2600" b="1" dirty="0" smtClean="0">
                <a:solidFill>
                  <a:srgbClr val="FF0000"/>
                </a:solidFill>
                <a:cs typeface="Arial" pitchFamily="34" charset="0"/>
              </a:rPr>
              <a:t>N1)</a:t>
            </a:r>
            <a:r>
              <a:rPr lang="en-US" sz="2600" b="1" dirty="0" smtClean="0">
                <a:solidFill>
                  <a:srgbClr val="0070C0"/>
                </a:solidFill>
                <a:cs typeface="Arial" pitchFamily="34" charset="0"/>
              </a:rPr>
              <a:t> </a:t>
            </a:r>
            <a:r>
              <a:rPr lang="en-US" sz="2600" dirty="0">
                <a:cs typeface="Arial" pitchFamily="34" charset="0"/>
              </a:rPr>
              <a:t>= </a:t>
            </a:r>
            <a:r>
              <a:rPr lang="en-US" sz="2600" dirty="0">
                <a:solidFill>
                  <a:schemeClr val="tx1">
                    <a:alpha val="100000"/>
                  </a:schemeClr>
                </a:solidFill>
                <a:cs typeface="Arial" pitchFamily="34" charset="0"/>
              </a:rPr>
              <a:t>90 degrees</a:t>
            </a:r>
            <a:r>
              <a:rPr lang="en-US" sz="2600" dirty="0">
                <a:solidFill>
                  <a:schemeClr val="tx1">
                    <a:alpha val="100000"/>
                  </a:schemeClr>
                </a:solidFill>
                <a:cs typeface="Arial" pitchFamily="34" charset="0"/>
                <a:sym typeface="Wingdings" pitchFamily="2" charset="2"/>
              </a:rPr>
              <a:t> Bit “1” was transmitted</a:t>
            </a:r>
            <a:endParaRPr lang="en-US" sz="2600" dirty="0">
              <a:cs typeface="Arial" pitchFamily="34" charset="0"/>
            </a:endParaRPr>
          </a:p>
        </p:txBody>
      </p:sp>
      <p:sp>
        <p:nvSpPr>
          <p:cNvPr id="32787" name="Rectangle 25"/>
          <p:cNvSpPr>
            <a:spLocks noChangeArrowheads="1"/>
          </p:cNvSpPr>
          <p:nvPr/>
        </p:nvSpPr>
        <p:spPr bwMode="auto">
          <a:xfrm rot="1260000">
            <a:off x="1550988" y="3748088"/>
            <a:ext cx="309562"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34" name="Rectangle 33"/>
          <p:cNvSpPr>
            <a:spLocks noChangeArrowheads="1"/>
          </p:cNvSpPr>
          <p:nvPr/>
        </p:nvSpPr>
        <p:spPr bwMode="auto">
          <a:xfrm rot="-900000">
            <a:off x="6426200" y="3714750"/>
            <a:ext cx="307975"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440000">
                                      <p:cBhvr>
                                        <p:cTn id="6" dur="1000" fill="hold"/>
                                        <p:tgtEl>
                                          <p:spTgt spid="3"/>
                                        </p:tgtEl>
                                        <p:attrNameLst>
                                          <p:attrName>r</p:attrName>
                                        </p:attrNameLst>
                                      </p:cBhvr>
                                    </p:animRot>
                                  </p:childTnLst>
                                </p:cTn>
                              </p:par>
                              <p:par>
                                <p:cTn id="7" presetID="8" presetClass="emph" presetSubtype="0" fill="hold" nodeType="withEffect">
                                  <p:stCondLst>
                                    <p:cond delay="0"/>
                                  </p:stCondLst>
                                  <p:childTnLst>
                                    <p:animRot by="-7500000">
                                      <p:cBhvr>
                                        <p:cTn id="8" dur="1000" fill="hold"/>
                                        <p:tgtEl>
                                          <p:spTgt spid="4"/>
                                        </p:tgtEl>
                                        <p:attrNameLst>
                                          <p:attrName>r</p:attrName>
                                        </p:attrNameLst>
                                      </p:cBhvr>
                                    </p:animRot>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44" grpId="0" animBg="1"/>
      <p:bldP spid="3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188913"/>
            <a:ext cx="9144000" cy="1143001"/>
          </a:xfrm>
        </p:spPr>
        <p:txBody>
          <a:bodyPr>
            <a:normAutofit/>
          </a:bodyPr>
          <a:lstStyle/>
          <a:p>
            <a:pPr eaLnBrk="1" hangingPunct="1"/>
            <a:r>
              <a:rPr lang="en-US" sz="3600" b="1" dirty="0" smtClean="0"/>
              <a:t>So, How Does </a:t>
            </a:r>
            <a:r>
              <a:rPr lang="en-US" sz="3600" b="1" dirty="0" smtClean="0"/>
              <a:t>Alice </a:t>
            </a:r>
            <a:r>
              <a:rPr lang="en-US" sz="3600" b="1" dirty="0" smtClean="0"/>
              <a:t>Decode?</a:t>
            </a:r>
            <a:endParaRPr lang="en-US" sz="3600" dirty="0" smtClean="0"/>
          </a:p>
        </p:txBody>
      </p:sp>
      <p:grpSp>
        <p:nvGrpSpPr>
          <p:cNvPr id="2" name="Group 4"/>
          <p:cNvGrpSpPr>
            <a:grpSpLocks/>
          </p:cNvGrpSpPr>
          <p:nvPr/>
        </p:nvGrpSpPr>
        <p:grpSpPr bwMode="auto">
          <a:xfrm>
            <a:off x="755650" y="960438"/>
            <a:ext cx="7653338" cy="2508250"/>
            <a:chOff x="420" y="758"/>
            <a:chExt cx="4681" cy="1580"/>
          </a:xfrm>
        </p:grpSpPr>
        <p:sp>
          <p:nvSpPr>
            <p:cNvPr id="33806" name="Line 5"/>
            <p:cNvSpPr>
              <a:spLocks noChangeShapeType="1"/>
            </p:cNvSpPr>
            <p:nvPr/>
          </p:nvSpPr>
          <p:spPr bwMode="auto">
            <a:xfrm>
              <a:off x="900" y="2206"/>
              <a:ext cx="3436" cy="28"/>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33807" name="Line 6"/>
            <p:cNvSpPr>
              <a:spLocks noChangeShapeType="1"/>
            </p:cNvSpPr>
            <p:nvPr/>
          </p:nvSpPr>
          <p:spPr bwMode="auto">
            <a:xfrm flipV="1">
              <a:off x="1003" y="1003"/>
              <a:ext cx="8" cy="1335"/>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33808" name="Text Box 7"/>
            <p:cNvSpPr txBox="1">
              <a:spLocks noChangeArrowheads="1"/>
            </p:cNvSpPr>
            <p:nvPr/>
          </p:nvSpPr>
          <p:spPr bwMode="auto">
            <a:xfrm>
              <a:off x="4349" y="2010"/>
              <a:ext cx="752" cy="24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Time</a:t>
              </a:r>
            </a:p>
          </p:txBody>
        </p:sp>
        <p:sp>
          <p:nvSpPr>
            <p:cNvPr id="33809" name="Text Box 8"/>
            <p:cNvSpPr txBox="1">
              <a:spLocks noChangeArrowheads="1"/>
            </p:cNvSpPr>
            <p:nvPr/>
          </p:nvSpPr>
          <p:spPr bwMode="auto">
            <a:xfrm>
              <a:off x="420" y="758"/>
              <a:ext cx="752" cy="24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Signal</a:t>
              </a:r>
            </a:p>
          </p:txBody>
        </p:sp>
      </p:grpSp>
      <p:sp>
        <p:nvSpPr>
          <p:cNvPr id="33796" name="Freeform 9"/>
          <p:cNvSpPr>
            <a:spLocks/>
          </p:cNvSpPr>
          <p:nvPr/>
        </p:nvSpPr>
        <p:spPr bwMode="auto">
          <a:xfrm>
            <a:off x="2271713" y="2090738"/>
            <a:ext cx="3946525" cy="1181100"/>
          </a:xfrm>
          <a:custGeom>
            <a:avLst/>
            <a:gdLst>
              <a:gd name="T0" fmla="*/ 31421 w 1884"/>
              <a:gd name="T1" fmla="*/ 1150077 h 533"/>
              <a:gd name="T2" fmla="*/ 60748 w 1884"/>
              <a:gd name="T3" fmla="*/ 245970 h 533"/>
              <a:gd name="T4" fmla="*/ 400099 w 1884"/>
              <a:gd name="T5" fmla="*/ 137389 h 533"/>
              <a:gd name="T6" fmla="*/ 576059 w 1884"/>
              <a:gd name="T7" fmla="*/ 90854 h 533"/>
              <a:gd name="T8" fmla="*/ 798103 w 1884"/>
              <a:gd name="T9" fmla="*/ 90854 h 533"/>
              <a:gd name="T10" fmla="*/ 1135359 w 1884"/>
              <a:gd name="T11" fmla="*/ 168412 h 533"/>
              <a:gd name="T12" fmla="*/ 1342740 w 1884"/>
              <a:gd name="T13" fmla="*/ 121877 h 533"/>
              <a:gd name="T14" fmla="*/ 1533363 w 1884"/>
              <a:gd name="T15" fmla="*/ 183924 h 533"/>
              <a:gd name="T16" fmla="*/ 1782640 w 1884"/>
              <a:gd name="T17" fmla="*/ 90854 h 533"/>
              <a:gd name="T18" fmla="*/ 2209971 w 1884"/>
              <a:gd name="T19" fmla="*/ 152900 h 533"/>
              <a:gd name="T20" fmla="*/ 2578648 w 1884"/>
              <a:gd name="T21" fmla="*/ 90854 h 533"/>
              <a:gd name="T22" fmla="*/ 2739944 w 1884"/>
              <a:gd name="T23" fmla="*/ 168412 h 533"/>
              <a:gd name="T24" fmla="*/ 3135854 w 1884"/>
              <a:gd name="T25" fmla="*/ 90854 h 533"/>
              <a:gd name="T26" fmla="*/ 3577848 w 1884"/>
              <a:gd name="T27" fmla="*/ 168412 h 533"/>
              <a:gd name="T28" fmla="*/ 3799892 w 1884"/>
              <a:gd name="T29" fmla="*/ 168412 h 533"/>
              <a:gd name="T30" fmla="*/ 3946525 w 1884"/>
              <a:gd name="T31" fmla="*/ 1181100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noFill/>
          <a:ln w="25400">
            <a:solidFill>
              <a:srgbClr val="FF0000"/>
            </a:solidFill>
            <a:round/>
            <a:headEnd/>
            <a:tailEnd/>
          </a:ln>
        </p:spPr>
        <p:txBody>
          <a:bodyPr lIns="90488" tIns="44450" rIns="90488" bIns="44450"/>
          <a:lstStyle/>
          <a:p>
            <a:endParaRPr lang="en-US"/>
          </a:p>
        </p:txBody>
      </p:sp>
      <p:sp>
        <p:nvSpPr>
          <p:cNvPr id="33797" name="Text Box 14"/>
          <p:cNvSpPr txBox="1">
            <a:spLocks noChangeArrowheads="1"/>
          </p:cNvSpPr>
          <p:nvPr/>
        </p:nvSpPr>
        <p:spPr bwMode="auto">
          <a:xfrm>
            <a:off x="1590675" y="1298575"/>
            <a:ext cx="1784350" cy="698500"/>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a:cs typeface="Arial" pitchFamily="34" charset="0"/>
              </a:rPr>
              <a:t>No Interference</a:t>
            </a:r>
          </a:p>
        </p:txBody>
      </p:sp>
      <p:cxnSp>
        <p:nvCxnSpPr>
          <p:cNvPr id="33798" name="Straight Arrow Connector 20"/>
          <p:cNvCxnSpPr>
            <a:cxnSpLocks noChangeShapeType="1"/>
          </p:cNvCxnSpPr>
          <p:nvPr/>
        </p:nvCxnSpPr>
        <p:spPr bwMode="auto">
          <a:xfrm rot="10800000">
            <a:off x="2341563" y="2005013"/>
            <a:ext cx="387350" cy="0"/>
          </a:xfrm>
          <a:prstGeom prst="straightConnector1">
            <a:avLst/>
          </a:prstGeom>
          <a:noFill/>
          <a:ln w="19050" algn="ctr">
            <a:solidFill>
              <a:schemeClr val="tx1"/>
            </a:solidFill>
            <a:round/>
            <a:headEnd type="arrow" w="med" len="med"/>
            <a:tailEnd type="arrow" w="med" len="med"/>
          </a:ln>
        </p:spPr>
      </p:cxnSp>
      <p:sp>
        <p:nvSpPr>
          <p:cNvPr id="33799" name="Text Box 14"/>
          <p:cNvSpPr txBox="1">
            <a:spLocks noChangeArrowheads="1"/>
          </p:cNvSpPr>
          <p:nvPr/>
        </p:nvSpPr>
        <p:spPr bwMode="auto">
          <a:xfrm>
            <a:off x="5656263" y="1346200"/>
            <a:ext cx="1784350" cy="698500"/>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a:cs typeface="Arial" pitchFamily="34" charset="0"/>
              </a:rPr>
              <a:t>No Interference</a:t>
            </a:r>
          </a:p>
        </p:txBody>
      </p:sp>
      <p:cxnSp>
        <p:nvCxnSpPr>
          <p:cNvPr id="33800" name="Straight Arrow Connector 23"/>
          <p:cNvCxnSpPr>
            <a:cxnSpLocks noChangeShapeType="1"/>
          </p:cNvCxnSpPr>
          <p:nvPr/>
        </p:nvCxnSpPr>
        <p:spPr bwMode="auto">
          <a:xfrm rot="10800000">
            <a:off x="6105525" y="2051050"/>
            <a:ext cx="387350" cy="0"/>
          </a:xfrm>
          <a:prstGeom prst="straightConnector1">
            <a:avLst/>
          </a:prstGeom>
          <a:noFill/>
          <a:ln w="19050" algn="ctr">
            <a:solidFill>
              <a:schemeClr val="tx1"/>
            </a:solidFill>
            <a:round/>
            <a:headEnd type="arrow" w="med" len="med"/>
            <a:tailEnd type="arrow" w="med" len="med"/>
          </a:ln>
        </p:spPr>
      </p:cxnSp>
      <p:sp>
        <p:nvSpPr>
          <p:cNvPr id="26" name="Oval Callout 25"/>
          <p:cNvSpPr>
            <a:spLocks noChangeArrowheads="1"/>
          </p:cNvSpPr>
          <p:nvPr/>
        </p:nvSpPr>
        <p:spPr bwMode="auto">
          <a:xfrm>
            <a:off x="419100" y="3432175"/>
            <a:ext cx="1754188" cy="720725"/>
          </a:xfrm>
          <a:prstGeom prst="wedgeEllipseCallout">
            <a:avLst>
              <a:gd name="adj1" fmla="val 57014"/>
              <a:gd name="adj2" fmla="val -143370"/>
            </a:avLst>
          </a:prstGeom>
          <a:noFill/>
          <a:ln w="19050" algn="ctr">
            <a:solidFill>
              <a:schemeClr val="tx1"/>
            </a:solidFill>
            <a:round/>
            <a:headEnd/>
            <a:tailEnd/>
          </a:ln>
        </p:spPr>
        <p:txBody>
          <a:bodyPr lIns="90488" tIns="44450" rIns="90488" bIns="44450"/>
          <a:lstStyle/>
          <a:p>
            <a:pPr eaLnBrk="0" hangingPunct="0"/>
            <a:endParaRPr lang="en-US"/>
          </a:p>
        </p:txBody>
      </p:sp>
      <p:sp>
        <p:nvSpPr>
          <p:cNvPr id="27" name="Text Box 14"/>
          <p:cNvSpPr txBox="1">
            <a:spLocks noChangeArrowheads="1"/>
          </p:cNvSpPr>
          <p:nvPr/>
        </p:nvSpPr>
        <p:spPr bwMode="auto">
          <a:xfrm>
            <a:off x="423863" y="3594100"/>
            <a:ext cx="1784350" cy="705321"/>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dirty="0" smtClean="0">
                <a:solidFill>
                  <a:srgbClr val="FF0000"/>
                </a:solidFill>
                <a:cs typeface="Arial" pitchFamily="34" charset="0"/>
              </a:rPr>
              <a:t>Alice’s </a:t>
            </a:r>
            <a:r>
              <a:rPr lang="en-US" sz="2000" b="1" dirty="0">
                <a:solidFill>
                  <a:srgbClr val="FF0000"/>
                </a:solidFill>
                <a:cs typeface="Arial" pitchFamily="34" charset="0"/>
              </a:rPr>
              <a:t>Signal</a:t>
            </a:r>
          </a:p>
        </p:txBody>
      </p:sp>
      <p:sp>
        <p:nvSpPr>
          <p:cNvPr id="28" name="Oval Callout 27"/>
          <p:cNvSpPr>
            <a:spLocks noChangeArrowheads="1"/>
          </p:cNvSpPr>
          <p:nvPr/>
        </p:nvSpPr>
        <p:spPr bwMode="auto">
          <a:xfrm>
            <a:off x="6253163" y="3540125"/>
            <a:ext cx="2020887" cy="641350"/>
          </a:xfrm>
          <a:prstGeom prst="wedgeEllipseCallout">
            <a:avLst>
              <a:gd name="adj1" fmla="val -29829"/>
              <a:gd name="adj2" fmla="val -160037"/>
            </a:avLst>
          </a:prstGeom>
          <a:noFill/>
          <a:ln w="19050" algn="ctr">
            <a:solidFill>
              <a:schemeClr val="tx1"/>
            </a:solidFill>
            <a:round/>
            <a:headEnd/>
            <a:tailEnd/>
          </a:ln>
        </p:spPr>
        <p:txBody>
          <a:bodyPr lIns="90488" tIns="44450" rIns="90488" bIns="44450"/>
          <a:lstStyle/>
          <a:p>
            <a:pPr eaLnBrk="0" hangingPunct="0"/>
            <a:endParaRPr lang="en-US"/>
          </a:p>
        </p:txBody>
      </p:sp>
      <p:sp>
        <p:nvSpPr>
          <p:cNvPr id="29" name="Text Box 14"/>
          <p:cNvSpPr txBox="1">
            <a:spLocks noChangeArrowheads="1"/>
          </p:cNvSpPr>
          <p:nvPr/>
        </p:nvSpPr>
        <p:spPr bwMode="auto">
          <a:xfrm>
            <a:off x="6100763" y="3671888"/>
            <a:ext cx="2293937" cy="398462"/>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dirty="0" smtClean="0">
                <a:solidFill>
                  <a:srgbClr val="0B13B5"/>
                </a:solidFill>
                <a:cs typeface="Arial" pitchFamily="34" charset="0"/>
              </a:rPr>
              <a:t>Bob’s </a:t>
            </a:r>
            <a:r>
              <a:rPr lang="en-US" sz="2000" b="1" dirty="0">
                <a:solidFill>
                  <a:srgbClr val="0B13B5"/>
                </a:solidFill>
                <a:cs typeface="Arial" pitchFamily="34" charset="0"/>
              </a:rPr>
              <a:t>Signal</a:t>
            </a:r>
          </a:p>
        </p:txBody>
      </p:sp>
      <p:sp>
        <p:nvSpPr>
          <p:cNvPr id="33805" name="Freeform 10"/>
          <p:cNvSpPr>
            <a:spLocks/>
          </p:cNvSpPr>
          <p:nvPr/>
        </p:nvSpPr>
        <p:spPr bwMode="auto">
          <a:xfrm>
            <a:off x="2705100" y="2400300"/>
            <a:ext cx="4046538" cy="889000"/>
          </a:xfrm>
          <a:custGeom>
            <a:avLst/>
            <a:gdLst>
              <a:gd name="T0" fmla="*/ 0 w 1932"/>
              <a:gd name="T1" fmla="*/ 856016 h 566"/>
              <a:gd name="T2" fmla="*/ 14661 w 1932"/>
              <a:gd name="T3" fmla="*/ 282721 h 566"/>
              <a:gd name="T4" fmla="*/ 87968 w 1932"/>
              <a:gd name="T5" fmla="*/ 127224 h 566"/>
              <a:gd name="T6" fmla="*/ 397951 w 1932"/>
              <a:gd name="T7" fmla="*/ 50261 h 566"/>
              <a:gd name="T8" fmla="*/ 691179 w 1932"/>
              <a:gd name="T9" fmla="*/ 215182 h 566"/>
              <a:gd name="T10" fmla="*/ 1103792 w 1932"/>
              <a:gd name="T11" fmla="*/ 50261 h 566"/>
              <a:gd name="T12" fmla="*/ 1648357 w 1932"/>
              <a:gd name="T13" fmla="*/ 204187 h 566"/>
              <a:gd name="T14" fmla="*/ 1882939 w 1932"/>
              <a:gd name="T15" fmla="*/ 50261 h 566"/>
              <a:gd name="T16" fmla="*/ 2471488 w 1932"/>
              <a:gd name="T17" fmla="*/ 171203 h 566"/>
              <a:gd name="T18" fmla="*/ 2928085 w 1932"/>
              <a:gd name="T19" fmla="*/ 17277 h 566"/>
              <a:gd name="T20" fmla="*/ 3531296 w 1932"/>
              <a:gd name="T21" fmla="*/ 193193 h 566"/>
              <a:gd name="T22" fmla="*/ 3824523 w 1932"/>
              <a:gd name="T23" fmla="*/ 116230 h 566"/>
              <a:gd name="T24" fmla="*/ 4046538 w 1932"/>
              <a:gd name="T25" fmla="*/ 889000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noFill/>
          <a:ln w="31750">
            <a:solidFill>
              <a:srgbClr val="2424B2"/>
            </a:solidFill>
            <a:round/>
            <a:headEnd/>
            <a:tailEnd/>
          </a:ln>
        </p:spPr>
        <p:txBody>
          <a:bodyPr lIns="90488" tIns="44450" rIns="90488" bIns="4445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55650" y="960438"/>
            <a:ext cx="7653338" cy="2508250"/>
            <a:chOff x="420" y="758"/>
            <a:chExt cx="4681" cy="1580"/>
          </a:xfrm>
        </p:grpSpPr>
        <p:sp>
          <p:nvSpPr>
            <p:cNvPr id="34829" name="Line 5"/>
            <p:cNvSpPr>
              <a:spLocks noChangeShapeType="1"/>
            </p:cNvSpPr>
            <p:nvPr/>
          </p:nvSpPr>
          <p:spPr bwMode="auto">
            <a:xfrm>
              <a:off x="900" y="2206"/>
              <a:ext cx="3436" cy="28"/>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34830" name="Line 6"/>
            <p:cNvSpPr>
              <a:spLocks noChangeShapeType="1"/>
            </p:cNvSpPr>
            <p:nvPr/>
          </p:nvSpPr>
          <p:spPr bwMode="auto">
            <a:xfrm flipV="1">
              <a:off x="1003" y="1003"/>
              <a:ext cx="8" cy="1335"/>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34831" name="Text Box 7"/>
            <p:cNvSpPr txBox="1">
              <a:spLocks noChangeArrowheads="1"/>
            </p:cNvSpPr>
            <p:nvPr/>
          </p:nvSpPr>
          <p:spPr bwMode="auto">
            <a:xfrm>
              <a:off x="4349" y="2010"/>
              <a:ext cx="752" cy="24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Time</a:t>
              </a:r>
            </a:p>
          </p:txBody>
        </p:sp>
        <p:sp>
          <p:nvSpPr>
            <p:cNvPr id="34832" name="Text Box 8"/>
            <p:cNvSpPr txBox="1">
              <a:spLocks noChangeArrowheads="1"/>
            </p:cNvSpPr>
            <p:nvPr/>
          </p:nvSpPr>
          <p:spPr bwMode="auto">
            <a:xfrm>
              <a:off x="420" y="758"/>
              <a:ext cx="752" cy="24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Signal</a:t>
              </a:r>
            </a:p>
          </p:txBody>
        </p:sp>
      </p:grpSp>
      <p:sp>
        <p:nvSpPr>
          <p:cNvPr id="34819" name="Freeform 9"/>
          <p:cNvSpPr>
            <a:spLocks/>
          </p:cNvSpPr>
          <p:nvPr/>
        </p:nvSpPr>
        <p:spPr bwMode="auto">
          <a:xfrm>
            <a:off x="2271713" y="2090738"/>
            <a:ext cx="3946525" cy="1181100"/>
          </a:xfrm>
          <a:custGeom>
            <a:avLst/>
            <a:gdLst>
              <a:gd name="T0" fmla="*/ 31421 w 1884"/>
              <a:gd name="T1" fmla="*/ 1150077 h 533"/>
              <a:gd name="T2" fmla="*/ 60748 w 1884"/>
              <a:gd name="T3" fmla="*/ 245970 h 533"/>
              <a:gd name="T4" fmla="*/ 400099 w 1884"/>
              <a:gd name="T5" fmla="*/ 137389 h 533"/>
              <a:gd name="T6" fmla="*/ 576059 w 1884"/>
              <a:gd name="T7" fmla="*/ 90854 h 533"/>
              <a:gd name="T8" fmla="*/ 798103 w 1884"/>
              <a:gd name="T9" fmla="*/ 90854 h 533"/>
              <a:gd name="T10" fmla="*/ 1135359 w 1884"/>
              <a:gd name="T11" fmla="*/ 168412 h 533"/>
              <a:gd name="T12" fmla="*/ 1342740 w 1884"/>
              <a:gd name="T13" fmla="*/ 121877 h 533"/>
              <a:gd name="T14" fmla="*/ 1533363 w 1884"/>
              <a:gd name="T15" fmla="*/ 183924 h 533"/>
              <a:gd name="T16" fmla="*/ 1782640 w 1884"/>
              <a:gd name="T17" fmla="*/ 90854 h 533"/>
              <a:gd name="T18" fmla="*/ 2209971 w 1884"/>
              <a:gd name="T19" fmla="*/ 152900 h 533"/>
              <a:gd name="T20" fmla="*/ 2578648 w 1884"/>
              <a:gd name="T21" fmla="*/ 90854 h 533"/>
              <a:gd name="T22" fmla="*/ 2739944 w 1884"/>
              <a:gd name="T23" fmla="*/ 168412 h 533"/>
              <a:gd name="T24" fmla="*/ 3135854 w 1884"/>
              <a:gd name="T25" fmla="*/ 90854 h 533"/>
              <a:gd name="T26" fmla="*/ 3577848 w 1884"/>
              <a:gd name="T27" fmla="*/ 168412 h 533"/>
              <a:gd name="T28" fmla="*/ 3799892 w 1884"/>
              <a:gd name="T29" fmla="*/ 168412 h 533"/>
              <a:gd name="T30" fmla="*/ 3946525 w 1884"/>
              <a:gd name="T31" fmla="*/ 1181100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noFill/>
          <a:ln w="25400">
            <a:solidFill>
              <a:srgbClr val="FF0000"/>
            </a:solidFill>
            <a:round/>
            <a:headEnd/>
            <a:tailEnd/>
          </a:ln>
        </p:spPr>
        <p:txBody>
          <a:bodyPr lIns="90488" tIns="44450" rIns="90488" bIns="44450"/>
          <a:lstStyle/>
          <a:p>
            <a:endParaRPr lang="en-US"/>
          </a:p>
        </p:txBody>
      </p:sp>
      <p:sp>
        <p:nvSpPr>
          <p:cNvPr id="15" name="Rectangle 4"/>
          <p:cNvSpPr>
            <a:spLocks noChangeArrowheads="1"/>
          </p:cNvSpPr>
          <p:nvPr/>
        </p:nvSpPr>
        <p:spPr bwMode="auto">
          <a:xfrm>
            <a:off x="166688" y="4313238"/>
            <a:ext cx="9434512" cy="1985672"/>
          </a:xfrm>
          <a:prstGeom prst="rect">
            <a:avLst/>
          </a:prstGeom>
          <a:noFill/>
          <a:ln w="9525" cap="flat" cmpd="sng" algn="ctr">
            <a:noFill/>
            <a:prstDash val="solid"/>
            <a:miter lim="800000"/>
            <a:headEnd type="none" w="med" len="med"/>
            <a:tailEnd type="none" w="med" len="med"/>
          </a:ln>
          <a:effectLst/>
        </p:spPr>
        <p:txBody>
          <a:bodyPr wrap="square" lIns="90488" tIns="44450" rIns="90488" bIns="44450">
            <a:spAutoFit/>
          </a:bodyPr>
          <a:lstStyle/>
          <a:p>
            <a:pPr marL="228600" indent="-228600">
              <a:spcBef>
                <a:spcPct val="20000"/>
              </a:spcBef>
              <a:buFont typeface="Arial" pitchFamily="34" charset="0"/>
              <a:buChar char="•"/>
              <a:defRPr/>
            </a:pPr>
            <a:r>
              <a:rPr lang="en-US" sz="2800" dirty="0" smtClean="0">
                <a:solidFill>
                  <a:srgbClr val="000000">
                    <a:alpha val="100000"/>
                  </a:srgbClr>
                </a:solidFill>
              </a:rPr>
              <a:t>Small </a:t>
            </a:r>
            <a:r>
              <a:rPr lang="en-US" sz="2800" dirty="0" err="1">
                <a:solidFill>
                  <a:srgbClr val="000000">
                    <a:alpha val="100000"/>
                  </a:srgbClr>
                </a:solidFill>
              </a:rPr>
              <a:t>uninterfered</a:t>
            </a:r>
            <a:r>
              <a:rPr lang="en-US" sz="2800" dirty="0">
                <a:solidFill>
                  <a:srgbClr val="000000">
                    <a:alpha val="100000"/>
                  </a:srgbClr>
                </a:solidFill>
              </a:rPr>
              <a:t> part at the start</a:t>
            </a:r>
          </a:p>
          <a:p>
            <a:pPr marL="228600" indent="-228600">
              <a:spcBef>
                <a:spcPct val="20000"/>
              </a:spcBef>
              <a:buFont typeface="Arial" pitchFamily="34" charset="0"/>
              <a:buChar char="•"/>
              <a:defRPr/>
            </a:pPr>
            <a:r>
              <a:rPr lang="en-US" sz="2800" dirty="0">
                <a:solidFill>
                  <a:srgbClr val="000000">
                    <a:alpha val="100000"/>
                  </a:srgbClr>
                </a:solidFill>
              </a:rPr>
              <a:t>Decodes </a:t>
            </a:r>
            <a:r>
              <a:rPr lang="en-US" sz="2800" dirty="0" err="1">
                <a:solidFill>
                  <a:srgbClr val="000000">
                    <a:alpha val="100000"/>
                  </a:srgbClr>
                </a:solidFill>
              </a:rPr>
              <a:t>uninterfered</a:t>
            </a:r>
            <a:r>
              <a:rPr lang="en-US" sz="2800" dirty="0">
                <a:solidFill>
                  <a:srgbClr val="000000">
                    <a:alpha val="100000"/>
                  </a:srgbClr>
                </a:solidFill>
              </a:rPr>
              <a:t> part via standard </a:t>
            </a:r>
            <a:r>
              <a:rPr lang="en-US" sz="2800" dirty="0" smtClean="0">
                <a:solidFill>
                  <a:srgbClr val="000000">
                    <a:alpha val="100000"/>
                  </a:srgbClr>
                </a:solidFill>
              </a:rPr>
              <a:t>GMSK </a:t>
            </a:r>
            <a:r>
              <a:rPr lang="en-US" sz="2800" dirty="0" err="1" smtClean="0">
                <a:solidFill>
                  <a:srgbClr val="000000">
                    <a:alpha val="100000"/>
                  </a:srgbClr>
                </a:solidFill>
              </a:rPr>
              <a:t>demod</a:t>
            </a:r>
            <a:endParaRPr lang="en-US" sz="2800" dirty="0">
              <a:solidFill>
                <a:srgbClr val="000000">
                  <a:alpha val="100000"/>
                </a:srgbClr>
              </a:solidFill>
            </a:endParaRPr>
          </a:p>
          <a:p>
            <a:pPr marL="228600" indent="-228600">
              <a:spcBef>
                <a:spcPct val="20000"/>
              </a:spcBef>
              <a:buFont typeface="Arial" pitchFamily="34" charset="0"/>
              <a:buChar char="•"/>
              <a:defRPr/>
            </a:pPr>
            <a:r>
              <a:rPr lang="en-US" sz="2800" dirty="0">
                <a:solidFill>
                  <a:srgbClr val="000000">
                    <a:alpha val="100000"/>
                  </a:srgbClr>
                </a:solidFill>
              </a:rPr>
              <a:t>Once interference starts, </a:t>
            </a:r>
            <a:r>
              <a:rPr lang="en-US" sz="2800" dirty="0" smtClean="0">
                <a:solidFill>
                  <a:srgbClr val="000000">
                    <a:alpha val="100000"/>
                  </a:srgbClr>
                </a:solidFill>
              </a:rPr>
              <a:t>Alice </a:t>
            </a:r>
            <a:r>
              <a:rPr lang="en-US" sz="2800" dirty="0">
                <a:solidFill>
                  <a:srgbClr val="000000">
                    <a:alpha val="100000"/>
                  </a:srgbClr>
                </a:solidFill>
              </a:rPr>
              <a:t>changes decoding algorithm</a:t>
            </a:r>
          </a:p>
        </p:txBody>
      </p:sp>
      <p:cxnSp>
        <p:nvCxnSpPr>
          <p:cNvPr id="17" name="Straight Arrow Connector 16"/>
          <p:cNvCxnSpPr>
            <a:cxnSpLocks noChangeShapeType="1"/>
          </p:cNvCxnSpPr>
          <p:nvPr/>
        </p:nvCxnSpPr>
        <p:spPr bwMode="auto">
          <a:xfrm rot="16200000" flipV="1">
            <a:off x="2103437" y="3602038"/>
            <a:ext cx="409575" cy="0"/>
          </a:xfrm>
          <a:prstGeom prst="straightConnector1">
            <a:avLst/>
          </a:prstGeom>
          <a:noFill/>
          <a:ln w="47625" algn="ctr">
            <a:solidFill>
              <a:schemeClr val="tx1"/>
            </a:solidFill>
            <a:round/>
            <a:headEnd/>
            <a:tailEnd type="arrow" w="med" len="med"/>
          </a:ln>
        </p:spPr>
      </p:cxnSp>
      <p:sp>
        <p:nvSpPr>
          <p:cNvPr id="19" name="Text Box 14"/>
          <p:cNvSpPr txBox="1">
            <a:spLocks noChangeArrowheads="1"/>
          </p:cNvSpPr>
          <p:nvPr/>
        </p:nvSpPr>
        <p:spPr bwMode="auto">
          <a:xfrm>
            <a:off x="2157413" y="3721100"/>
            <a:ext cx="1784350" cy="39687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Interference</a:t>
            </a:r>
          </a:p>
        </p:txBody>
      </p:sp>
      <p:sp>
        <p:nvSpPr>
          <p:cNvPr id="34824" name="Text Box 14"/>
          <p:cNvSpPr txBox="1">
            <a:spLocks noChangeArrowheads="1"/>
          </p:cNvSpPr>
          <p:nvPr/>
        </p:nvSpPr>
        <p:spPr bwMode="auto">
          <a:xfrm>
            <a:off x="1590675" y="1298575"/>
            <a:ext cx="1784350" cy="698500"/>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a:cs typeface="Arial" pitchFamily="34" charset="0"/>
              </a:rPr>
              <a:t>No Interference</a:t>
            </a:r>
          </a:p>
        </p:txBody>
      </p:sp>
      <p:sp>
        <p:nvSpPr>
          <p:cNvPr id="34825" name="Text Box 14"/>
          <p:cNvSpPr txBox="1">
            <a:spLocks noChangeArrowheads="1"/>
          </p:cNvSpPr>
          <p:nvPr/>
        </p:nvSpPr>
        <p:spPr bwMode="auto">
          <a:xfrm>
            <a:off x="5656263" y="1346200"/>
            <a:ext cx="1784350" cy="698500"/>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a:cs typeface="Arial" pitchFamily="34" charset="0"/>
              </a:rPr>
              <a:t>No Interference</a:t>
            </a:r>
          </a:p>
        </p:txBody>
      </p:sp>
      <p:cxnSp>
        <p:nvCxnSpPr>
          <p:cNvPr id="34826" name="Straight Arrow Connector 25"/>
          <p:cNvCxnSpPr>
            <a:cxnSpLocks noChangeShapeType="1"/>
          </p:cNvCxnSpPr>
          <p:nvPr/>
        </p:nvCxnSpPr>
        <p:spPr bwMode="auto">
          <a:xfrm rot="10800000">
            <a:off x="6105525" y="2051050"/>
            <a:ext cx="387350" cy="0"/>
          </a:xfrm>
          <a:prstGeom prst="straightConnector1">
            <a:avLst/>
          </a:prstGeom>
          <a:noFill/>
          <a:ln w="19050" algn="ctr">
            <a:solidFill>
              <a:schemeClr val="tx1"/>
            </a:solidFill>
            <a:round/>
            <a:headEnd type="arrow" w="med" len="med"/>
            <a:tailEnd type="arrow" w="med" len="med"/>
          </a:ln>
        </p:spPr>
      </p:cxnSp>
      <p:cxnSp>
        <p:nvCxnSpPr>
          <p:cNvPr id="34827" name="Straight Arrow Connector 26"/>
          <p:cNvCxnSpPr>
            <a:cxnSpLocks noChangeShapeType="1"/>
          </p:cNvCxnSpPr>
          <p:nvPr/>
        </p:nvCxnSpPr>
        <p:spPr bwMode="auto">
          <a:xfrm rot="10800000">
            <a:off x="2341563" y="2005013"/>
            <a:ext cx="387350" cy="0"/>
          </a:xfrm>
          <a:prstGeom prst="straightConnector1">
            <a:avLst/>
          </a:prstGeom>
          <a:noFill/>
          <a:ln w="19050" algn="ctr">
            <a:solidFill>
              <a:schemeClr val="tx1"/>
            </a:solidFill>
            <a:round/>
            <a:headEnd type="arrow" w="med" len="med"/>
            <a:tailEnd type="arrow" w="med" len="med"/>
          </a:ln>
        </p:spPr>
      </p:cxnSp>
      <p:sp>
        <p:nvSpPr>
          <p:cNvPr id="34828" name="Freeform 10"/>
          <p:cNvSpPr>
            <a:spLocks/>
          </p:cNvSpPr>
          <p:nvPr/>
        </p:nvSpPr>
        <p:spPr bwMode="auto">
          <a:xfrm>
            <a:off x="2705100" y="2400300"/>
            <a:ext cx="4046538" cy="889000"/>
          </a:xfrm>
          <a:custGeom>
            <a:avLst/>
            <a:gdLst>
              <a:gd name="T0" fmla="*/ 0 w 1932"/>
              <a:gd name="T1" fmla="*/ 856016 h 566"/>
              <a:gd name="T2" fmla="*/ 14661 w 1932"/>
              <a:gd name="T3" fmla="*/ 282721 h 566"/>
              <a:gd name="T4" fmla="*/ 87968 w 1932"/>
              <a:gd name="T5" fmla="*/ 127224 h 566"/>
              <a:gd name="T6" fmla="*/ 397951 w 1932"/>
              <a:gd name="T7" fmla="*/ 50261 h 566"/>
              <a:gd name="T8" fmla="*/ 691179 w 1932"/>
              <a:gd name="T9" fmla="*/ 215182 h 566"/>
              <a:gd name="T10" fmla="*/ 1103792 w 1932"/>
              <a:gd name="T11" fmla="*/ 50261 h 566"/>
              <a:gd name="T12" fmla="*/ 1648357 w 1932"/>
              <a:gd name="T13" fmla="*/ 204187 h 566"/>
              <a:gd name="T14" fmla="*/ 1882939 w 1932"/>
              <a:gd name="T15" fmla="*/ 50261 h 566"/>
              <a:gd name="T16" fmla="*/ 2471488 w 1932"/>
              <a:gd name="T17" fmla="*/ 171203 h 566"/>
              <a:gd name="T18" fmla="*/ 2928085 w 1932"/>
              <a:gd name="T19" fmla="*/ 17277 h 566"/>
              <a:gd name="T20" fmla="*/ 3531296 w 1932"/>
              <a:gd name="T21" fmla="*/ 193193 h 566"/>
              <a:gd name="T22" fmla="*/ 3824523 w 1932"/>
              <a:gd name="T23" fmla="*/ 116230 h 566"/>
              <a:gd name="T24" fmla="*/ 4046538 w 1932"/>
              <a:gd name="T25" fmla="*/ 889000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noFill/>
          <a:ln w="31750">
            <a:solidFill>
              <a:srgbClr val="2424B2"/>
            </a:solidFill>
            <a:round/>
            <a:headEnd/>
            <a:tailEnd/>
          </a:ln>
        </p:spPr>
        <p:txBody>
          <a:bodyPr lIns="90488" tIns="44450" rIns="90488" bIns="44450"/>
          <a:lstStyle/>
          <a:p>
            <a:endParaRPr lang="en-US"/>
          </a:p>
        </p:txBody>
      </p:sp>
      <p:sp>
        <p:nvSpPr>
          <p:cNvPr id="20" name="Rectangle 2"/>
          <p:cNvSpPr>
            <a:spLocks noGrp="1" noChangeArrowheads="1"/>
          </p:cNvSpPr>
          <p:nvPr>
            <p:ph type="title"/>
          </p:nvPr>
        </p:nvSpPr>
        <p:spPr>
          <a:xfrm>
            <a:off x="0" y="-188913"/>
            <a:ext cx="9144000" cy="1143001"/>
          </a:xfrm>
        </p:spPr>
        <p:txBody>
          <a:bodyPr>
            <a:normAutofit/>
          </a:bodyPr>
          <a:lstStyle/>
          <a:p>
            <a:pPr eaLnBrk="1" hangingPunct="1"/>
            <a:r>
              <a:rPr lang="en-US" sz="3600" b="1" dirty="0" smtClean="0"/>
              <a:t>So, How Does </a:t>
            </a:r>
            <a:r>
              <a:rPr lang="en-US" sz="3600" b="1" dirty="0" smtClean="0"/>
              <a:t>Alice</a:t>
            </a:r>
            <a:r>
              <a:rPr lang="en-US" sz="3600" b="1" dirty="0" smtClean="0"/>
              <a:t> </a:t>
            </a:r>
            <a:r>
              <a:rPr lang="en-US" sz="3600" b="1" dirty="0" smtClean="0"/>
              <a:t>Decode?</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63" presetClass="path" presetSubtype="0" accel="50000" decel="50000" fill="hold" nodeType="withEffect">
                                  <p:stCondLst>
                                    <p:cond delay="0"/>
                                  </p:stCondLst>
                                  <p:childTnLst>
                                    <p:animMotion origin="layout" path="M 2.22222E-6 2.96296E-6 L 0.0434 0.00092 " pathEditMode="relative" rAng="0" ptsTypes="AA">
                                      <p:cBhvr>
                                        <p:cTn id="10" dur="2000" fill="hold"/>
                                        <p:tgtEl>
                                          <p:spTgt spid="17"/>
                                        </p:tgtEl>
                                        <p:attrNameLst>
                                          <p:attrName>ppt_x</p:attrName>
                                          <p:attrName>ppt_y</p:attrName>
                                        </p:attrNameLst>
                                      </p:cBhvr>
                                      <p:rCtr x="22"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0"/>
            <a:ext cx="8686800" cy="1143000"/>
          </a:xfrm>
        </p:spPr>
        <p:txBody>
          <a:bodyPr/>
          <a:lstStyle/>
          <a:p>
            <a:r>
              <a:rPr lang="en-US" smtClean="0"/>
              <a:t>Improves Multicast Throughput</a:t>
            </a:r>
          </a:p>
        </p:txBody>
      </p:sp>
      <p:sp>
        <p:nvSpPr>
          <p:cNvPr id="29" name="Oval 2"/>
          <p:cNvSpPr>
            <a:spLocks noChangeArrowheads="1"/>
          </p:cNvSpPr>
          <p:nvPr/>
        </p:nvSpPr>
        <p:spPr bwMode="auto">
          <a:xfrm>
            <a:off x="1981200" y="13716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pl-PL" sz="2000" b="1" i="1">
                <a:cs typeface="Arial" pitchFamily="34" charset="0"/>
              </a:rPr>
              <a:t>src</a:t>
            </a:r>
          </a:p>
        </p:txBody>
      </p:sp>
      <p:sp>
        <p:nvSpPr>
          <p:cNvPr id="33" name="Oval 3"/>
          <p:cNvSpPr>
            <a:spLocks noChangeArrowheads="1"/>
          </p:cNvSpPr>
          <p:nvPr/>
        </p:nvSpPr>
        <p:spPr bwMode="auto">
          <a:xfrm>
            <a:off x="3352800" y="2090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4" name="Oval 7"/>
          <p:cNvSpPr>
            <a:spLocks noChangeArrowheads="1"/>
          </p:cNvSpPr>
          <p:nvPr/>
        </p:nvSpPr>
        <p:spPr bwMode="auto">
          <a:xfrm>
            <a:off x="609600" y="49530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dst1</a:t>
            </a:r>
            <a:endParaRPr lang="pl-PL" sz="2000" b="1" i="1">
              <a:cs typeface="Arial" pitchFamily="34" charset="0"/>
            </a:endParaRPr>
          </a:p>
        </p:txBody>
      </p:sp>
      <p:sp>
        <p:nvSpPr>
          <p:cNvPr id="35" name="Oval 8"/>
          <p:cNvSpPr>
            <a:spLocks noChangeArrowheads="1"/>
          </p:cNvSpPr>
          <p:nvPr/>
        </p:nvSpPr>
        <p:spPr bwMode="auto">
          <a:xfrm>
            <a:off x="609600" y="2090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6" name="Oval 9"/>
          <p:cNvSpPr>
            <a:spLocks noChangeArrowheads="1"/>
          </p:cNvSpPr>
          <p:nvPr/>
        </p:nvSpPr>
        <p:spPr bwMode="auto">
          <a:xfrm>
            <a:off x="3352800" y="49863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dst2</a:t>
            </a:r>
            <a:endParaRPr lang="pl-PL" sz="2000" b="1" i="1">
              <a:cs typeface="Arial" pitchFamily="34" charset="0"/>
            </a:endParaRPr>
          </a:p>
        </p:txBody>
      </p:sp>
      <p:cxnSp>
        <p:nvCxnSpPr>
          <p:cNvPr id="37" name="AutoShape 5"/>
          <p:cNvCxnSpPr>
            <a:cxnSpLocks noChangeShapeType="1"/>
            <a:stCxn id="29" idx="6"/>
            <a:endCxn id="33" idx="1"/>
          </p:cNvCxnSpPr>
          <p:nvPr/>
        </p:nvCxnSpPr>
        <p:spPr bwMode="auto">
          <a:xfrm>
            <a:off x="2557463" y="1660525"/>
            <a:ext cx="879475" cy="514350"/>
          </a:xfrm>
          <a:prstGeom prst="straightConnector1">
            <a:avLst/>
          </a:prstGeom>
          <a:noFill/>
          <a:ln w="25400">
            <a:solidFill>
              <a:schemeClr val="tx1"/>
            </a:solidFill>
            <a:round/>
            <a:headEnd/>
            <a:tailEnd type="triangle" w="lg" len="lg"/>
          </a:ln>
        </p:spPr>
      </p:cxnSp>
      <p:sp>
        <p:nvSpPr>
          <p:cNvPr id="38" name="Oval 8"/>
          <p:cNvSpPr>
            <a:spLocks noChangeArrowheads="1"/>
          </p:cNvSpPr>
          <p:nvPr/>
        </p:nvSpPr>
        <p:spPr bwMode="auto">
          <a:xfrm>
            <a:off x="1981200" y="42243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9" name="Oval 8"/>
          <p:cNvSpPr>
            <a:spLocks noChangeArrowheads="1"/>
          </p:cNvSpPr>
          <p:nvPr/>
        </p:nvSpPr>
        <p:spPr bwMode="auto">
          <a:xfrm>
            <a:off x="1981200" y="27003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cxnSp>
        <p:nvCxnSpPr>
          <p:cNvPr id="40" name="AutoShape 5"/>
          <p:cNvCxnSpPr>
            <a:cxnSpLocks noChangeShapeType="1"/>
            <a:stCxn id="38" idx="3"/>
            <a:endCxn id="34" idx="6"/>
          </p:cNvCxnSpPr>
          <p:nvPr/>
        </p:nvCxnSpPr>
        <p:spPr bwMode="auto">
          <a:xfrm rot="5400000">
            <a:off x="1363663" y="4538663"/>
            <a:ext cx="523875" cy="879475"/>
          </a:xfrm>
          <a:prstGeom prst="straightConnector1">
            <a:avLst/>
          </a:prstGeom>
          <a:noFill/>
          <a:ln w="25400">
            <a:solidFill>
              <a:schemeClr val="tx1"/>
            </a:solidFill>
            <a:round/>
            <a:headEnd/>
            <a:tailEnd type="triangle" w="lg" len="lg"/>
          </a:ln>
        </p:spPr>
      </p:cxnSp>
      <p:sp>
        <p:nvSpPr>
          <p:cNvPr id="41" name="TextBox 45"/>
          <p:cNvSpPr txBox="1">
            <a:spLocks noChangeArrowheads="1"/>
          </p:cNvSpPr>
          <p:nvPr/>
        </p:nvSpPr>
        <p:spPr bwMode="auto">
          <a:xfrm>
            <a:off x="1219200" y="14573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42" name="TextBox 46"/>
          <p:cNvSpPr txBox="1">
            <a:spLocks noChangeArrowheads="1"/>
          </p:cNvSpPr>
          <p:nvPr/>
        </p:nvSpPr>
        <p:spPr bwMode="auto">
          <a:xfrm>
            <a:off x="2895600" y="14478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43" name="TextBox 48"/>
          <p:cNvSpPr txBox="1">
            <a:spLocks noChangeArrowheads="1"/>
          </p:cNvSpPr>
          <p:nvPr/>
        </p:nvSpPr>
        <p:spPr bwMode="auto">
          <a:xfrm>
            <a:off x="381000" y="33528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44" name="TextBox 49"/>
          <p:cNvSpPr txBox="1">
            <a:spLocks noChangeArrowheads="1"/>
          </p:cNvSpPr>
          <p:nvPr/>
        </p:nvSpPr>
        <p:spPr bwMode="auto">
          <a:xfrm>
            <a:off x="1447800" y="2371725"/>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45" name="TextBox 50"/>
          <p:cNvSpPr txBox="1">
            <a:spLocks noChangeArrowheads="1"/>
          </p:cNvSpPr>
          <p:nvPr/>
        </p:nvSpPr>
        <p:spPr bwMode="auto">
          <a:xfrm>
            <a:off x="1600200" y="34290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46" name="TextBox 51"/>
          <p:cNvSpPr txBox="1">
            <a:spLocks noChangeArrowheads="1"/>
          </p:cNvSpPr>
          <p:nvPr/>
        </p:nvSpPr>
        <p:spPr bwMode="auto">
          <a:xfrm>
            <a:off x="2743200" y="44958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47" name="TextBox 53"/>
          <p:cNvSpPr txBox="1">
            <a:spLocks noChangeArrowheads="1"/>
          </p:cNvSpPr>
          <p:nvPr/>
        </p:nvSpPr>
        <p:spPr bwMode="auto">
          <a:xfrm>
            <a:off x="3657600" y="3286125"/>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48" name="TextBox 55"/>
          <p:cNvSpPr txBox="1">
            <a:spLocks noChangeArrowheads="1"/>
          </p:cNvSpPr>
          <p:nvPr/>
        </p:nvSpPr>
        <p:spPr bwMode="auto">
          <a:xfrm>
            <a:off x="2743200" y="2371725"/>
            <a:ext cx="457200" cy="523875"/>
          </a:xfrm>
          <a:prstGeom prst="rect">
            <a:avLst/>
          </a:prstGeom>
          <a:noFill/>
          <a:ln w="9525">
            <a:noFill/>
            <a:miter lim="800000"/>
            <a:headEnd/>
            <a:tailEnd/>
          </a:ln>
        </p:spPr>
        <p:txBody>
          <a:bodyPr>
            <a:spAutoFit/>
          </a:bodyPr>
          <a:lstStyle/>
          <a:p>
            <a:r>
              <a:rPr lang="en-US" sz="2800" b="1">
                <a:solidFill>
                  <a:srgbClr val="00CC00"/>
                </a:solidFill>
              </a:rPr>
              <a:t>b</a:t>
            </a:r>
          </a:p>
        </p:txBody>
      </p:sp>
      <p:grpSp>
        <p:nvGrpSpPr>
          <p:cNvPr id="49" name="Group 65"/>
          <p:cNvGrpSpPr/>
          <p:nvPr/>
        </p:nvGrpSpPr>
        <p:grpSpPr>
          <a:xfrm>
            <a:off x="896938" y="1658937"/>
            <a:ext cx="1084262" cy="3294063"/>
            <a:chOff x="1049338" y="1812925"/>
            <a:chExt cx="1084262" cy="3294063"/>
          </a:xfrm>
        </p:grpSpPr>
        <p:cxnSp>
          <p:nvCxnSpPr>
            <p:cNvPr id="50" name="AutoShape 5"/>
            <p:cNvCxnSpPr>
              <a:cxnSpLocks noChangeShapeType="1"/>
            </p:cNvCxnSpPr>
            <p:nvPr/>
          </p:nvCxnSpPr>
          <p:spPr bwMode="auto">
            <a:xfrm rot="10800000" flipV="1">
              <a:off x="1254125" y="1812925"/>
              <a:ext cx="879475" cy="514350"/>
            </a:xfrm>
            <a:prstGeom prst="straightConnector1">
              <a:avLst/>
            </a:prstGeom>
            <a:noFill/>
            <a:ln w="25400">
              <a:solidFill>
                <a:srgbClr val="FF0000"/>
              </a:solidFill>
              <a:round/>
              <a:headEnd/>
              <a:tailEnd type="triangle" w="lg" len="lg"/>
            </a:ln>
          </p:spPr>
        </p:cxnSp>
        <p:cxnSp>
          <p:nvCxnSpPr>
            <p:cNvPr id="51" name="AutoShape 5"/>
            <p:cNvCxnSpPr>
              <a:cxnSpLocks noChangeShapeType="1"/>
            </p:cNvCxnSpPr>
            <p:nvPr/>
          </p:nvCxnSpPr>
          <p:spPr bwMode="auto">
            <a:xfrm rot="5400000">
              <a:off x="-92868" y="3963194"/>
              <a:ext cx="2286000" cy="1587"/>
            </a:xfrm>
            <a:prstGeom prst="straightConnector1">
              <a:avLst/>
            </a:prstGeom>
            <a:noFill/>
            <a:ln w="25400">
              <a:solidFill>
                <a:srgbClr val="FF0000"/>
              </a:solidFill>
              <a:round/>
              <a:headEnd/>
              <a:tailEnd type="triangle" w="lg" len="lg"/>
            </a:ln>
          </p:spPr>
        </p:cxnSp>
      </p:grpSp>
      <p:grpSp>
        <p:nvGrpSpPr>
          <p:cNvPr id="52" name="Group 73"/>
          <p:cNvGrpSpPr/>
          <p:nvPr/>
        </p:nvGrpSpPr>
        <p:grpSpPr>
          <a:xfrm>
            <a:off x="1098332" y="2590800"/>
            <a:ext cx="2251075" cy="2690812"/>
            <a:chOff x="1101725" y="2582863"/>
            <a:chExt cx="2251075" cy="2690812"/>
          </a:xfrm>
        </p:grpSpPr>
        <p:cxnSp>
          <p:nvCxnSpPr>
            <p:cNvPr id="53" name="AutoShape 5"/>
            <p:cNvCxnSpPr>
              <a:cxnSpLocks noChangeShapeType="1"/>
            </p:cNvCxnSpPr>
            <p:nvPr/>
          </p:nvCxnSpPr>
          <p:spPr bwMode="auto">
            <a:xfrm rot="16200000" flipH="1">
              <a:off x="1339057" y="2345531"/>
              <a:ext cx="404812" cy="879475"/>
            </a:xfrm>
            <a:prstGeom prst="straightConnector1">
              <a:avLst/>
            </a:prstGeom>
            <a:noFill/>
            <a:ln w="25400">
              <a:solidFill>
                <a:srgbClr val="FF0000"/>
              </a:solidFill>
              <a:round/>
              <a:headEnd/>
              <a:tailEnd type="triangle" w="lg" len="lg"/>
            </a:ln>
          </p:spPr>
        </p:cxnSp>
        <p:cxnSp>
          <p:nvCxnSpPr>
            <p:cNvPr id="54" name="AutoShape 5"/>
            <p:cNvCxnSpPr>
              <a:cxnSpLocks noChangeShapeType="1"/>
            </p:cNvCxnSpPr>
            <p:nvPr/>
          </p:nvCxnSpPr>
          <p:spPr bwMode="auto">
            <a:xfrm rot="16200000" flipH="1">
              <a:off x="2634457" y="4555331"/>
              <a:ext cx="557212" cy="879475"/>
            </a:xfrm>
            <a:prstGeom prst="straightConnector1">
              <a:avLst/>
            </a:prstGeom>
            <a:noFill/>
            <a:ln w="25400">
              <a:solidFill>
                <a:srgbClr val="FF0000"/>
              </a:solidFill>
              <a:round/>
              <a:headEnd/>
              <a:tailEnd type="triangle" w="lg" len="lg"/>
            </a:ln>
          </p:spPr>
        </p:cxnSp>
        <p:cxnSp>
          <p:nvCxnSpPr>
            <p:cNvPr id="55" name="AutoShape 5"/>
            <p:cNvCxnSpPr>
              <a:cxnSpLocks noChangeShapeType="1"/>
            </p:cNvCxnSpPr>
            <p:nvPr/>
          </p:nvCxnSpPr>
          <p:spPr bwMode="auto">
            <a:xfrm rot="5400000">
              <a:off x="1795463" y="3751263"/>
              <a:ext cx="947737" cy="1587"/>
            </a:xfrm>
            <a:prstGeom prst="straightConnector1">
              <a:avLst/>
            </a:prstGeom>
            <a:noFill/>
            <a:ln w="25400">
              <a:solidFill>
                <a:srgbClr val="FF0000"/>
              </a:solidFill>
              <a:round/>
              <a:headEnd/>
              <a:tailEnd type="triangle" w="lg" len="lg"/>
            </a:ln>
          </p:spPr>
        </p:cxnSp>
      </p:grpSp>
      <p:grpSp>
        <p:nvGrpSpPr>
          <p:cNvPr id="56" name="Group 87"/>
          <p:cNvGrpSpPr/>
          <p:nvPr/>
        </p:nvGrpSpPr>
        <p:grpSpPr>
          <a:xfrm>
            <a:off x="2573338" y="2590800"/>
            <a:ext cx="1084262" cy="2405062"/>
            <a:chOff x="2557463" y="2582863"/>
            <a:chExt cx="1084262" cy="2405062"/>
          </a:xfrm>
        </p:grpSpPr>
        <p:cxnSp>
          <p:nvCxnSpPr>
            <p:cNvPr id="57" name="AutoShape 5"/>
            <p:cNvCxnSpPr>
              <a:cxnSpLocks noChangeShapeType="1"/>
            </p:cNvCxnSpPr>
            <p:nvPr/>
          </p:nvCxnSpPr>
          <p:spPr bwMode="auto">
            <a:xfrm rot="5400000">
              <a:off x="2481263" y="3827463"/>
              <a:ext cx="2319337" cy="1587"/>
            </a:xfrm>
            <a:prstGeom prst="straightConnector1">
              <a:avLst/>
            </a:prstGeom>
            <a:noFill/>
            <a:ln w="25400">
              <a:solidFill>
                <a:srgbClr val="00FF00"/>
              </a:solidFill>
              <a:round/>
              <a:headEnd/>
              <a:tailEnd type="triangle" w="lg" len="lg"/>
            </a:ln>
          </p:spPr>
        </p:cxnSp>
        <p:cxnSp>
          <p:nvCxnSpPr>
            <p:cNvPr id="58" name="AutoShape 5"/>
            <p:cNvCxnSpPr>
              <a:cxnSpLocks noChangeShapeType="1"/>
            </p:cNvCxnSpPr>
            <p:nvPr/>
          </p:nvCxnSpPr>
          <p:spPr bwMode="auto">
            <a:xfrm rot="5400000">
              <a:off x="2794795" y="2345531"/>
              <a:ext cx="404812" cy="879475"/>
            </a:xfrm>
            <a:prstGeom prst="straightConnector1">
              <a:avLst/>
            </a:prstGeom>
            <a:noFill/>
            <a:ln w="25400">
              <a:solidFill>
                <a:srgbClr val="00FF00"/>
              </a:solidFill>
              <a:round/>
              <a:headEnd/>
              <a:tailEnd type="triangle" w="lg" len="lg"/>
            </a:ln>
          </p:spPr>
        </p:cxnSp>
      </p:grpSp>
      <p:cxnSp>
        <p:nvCxnSpPr>
          <p:cNvPr id="59" name="AutoShape 5"/>
          <p:cNvCxnSpPr>
            <a:cxnSpLocks noChangeShapeType="1"/>
          </p:cNvCxnSpPr>
          <p:nvPr/>
        </p:nvCxnSpPr>
        <p:spPr bwMode="auto">
          <a:xfrm>
            <a:off x="2546132" y="1647498"/>
            <a:ext cx="879475" cy="514350"/>
          </a:xfrm>
          <a:prstGeom prst="straightConnector1">
            <a:avLst/>
          </a:prstGeom>
          <a:noFill/>
          <a:ln w="25400">
            <a:solidFill>
              <a:srgbClr val="00FF00"/>
            </a:solidFill>
            <a:round/>
            <a:headEnd/>
            <a:tailEnd type="triangle" w="lg" len="lg"/>
          </a:ln>
        </p:spPr>
      </p:cxnSp>
      <p:sp>
        <p:nvSpPr>
          <p:cNvPr id="60" name="TextBox 59"/>
          <p:cNvSpPr txBox="1"/>
          <p:nvPr/>
        </p:nvSpPr>
        <p:spPr>
          <a:xfrm>
            <a:off x="2057400" y="2667000"/>
            <a:ext cx="914400" cy="646331"/>
          </a:xfrm>
          <a:prstGeom prst="rect">
            <a:avLst/>
          </a:prstGeom>
          <a:noFill/>
        </p:spPr>
        <p:txBody>
          <a:bodyPr wrap="square" rtlCol="0">
            <a:spAutoFit/>
          </a:bodyPr>
          <a:lstStyle/>
          <a:p>
            <a:r>
              <a:rPr lang="en-US" sz="3600" b="1" dirty="0" smtClean="0">
                <a:latin typeface="Arial" pitchFamily="34" charset="0"/>
                <a:cs typeface="Arial" pitchFamily="34" charset="0"/>
              </a:rPr>
              <a:t>?</a:t>
            </a:r>
            <a:endParaRPr lang="en-US" sz="3600" b="1" dirty="0">
              <a:latin typeface="Arial" pitchFamily="34" charset="0"/>
              <a:cs typeface="Arial" pitchFamily="34" charset="0"/>
            </a:endParaRPr>
          </a:p>
        </p:txBody>
      </p:sp>
      <p:sp>
        <p:nvSpPr>
          <p:cNvPr id="61" name="Oval 2"/>
          <p:cNvSpPr>
            <a:spLocks noChangeArrowheads="1"/>
          </p:cNvSpPr>
          <p:nvPr/>
        </p:nvSpPr>
        <p:spPr bwMode="auto">
          <a:xfrm>
            <a:off x="6477000" y="13716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pl-PL" sz="2000" b="1" i="1">
                <a:cs typeface="Arial" pitchFamily="34" charset="0"/>
              </a:rPr>
              <a:t>src</a:t>
            </a:r>
          </a:p>
        </p:txBody>
      </p:sp>
      <p:sp>
        <p:nvSpPr>
          <p:cNvPr id="62" name="Oval 3"/>
          <p:cNvSpPr>
            <a:spLocks noChangeArrowheads="1"/>
          </p:cNvSpPr>
          <p:nvPr/>
        </p:nvSpPr>
        <p:spPr bwMode="auto">
          <a:xfrm>
            <a:off x="7848600" y="2090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63" name="Oval 7"/>
          <p:cNvSpPr>
            <a:spLocks noChangeArrowheads="1"/>
          </p:cNvSpPr>
          <p:nvPr/>
        </p:nvSpPr>
        <p:spPr bwMode="auto">
          <a:xfrm>
            <a:off x="5105400" y="49530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dst1</a:t>
            </a:r>
            <a:endParaRPr lang="pl-PL" sz="2000" b="1" i="1">
              <a:cs typeface="Arial" pitchFamily="34" charset="0"/>
            </a:endParaRPr>
          </a:p>
        </p:txBody>
      </p:sp>
      <p:sp>
        <p:nvSpPr>
          <p:cNvPr id="64" name="Oval 8"/>
          <p:cNvSpPr>
            <a:spLocks noChangeArrowheads="1"/>
          </p:cNvSpPr>
          <p:nvPr/>
        </p:nvSpPr>
        <p:spPr bwMode="auto">
          <a:xfrm>
            <a:off x="5105400" y="2090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65" name="Oval 9"/>
          <p:cNvSpPr>
            <a:spLocks noChangeArrowheads="1"/>
          </p:cNvSpPr>
          <p:nvPr/>
        </p:nvSpPr>
        <p:spPr bwMode="auto">
          <a:xfrm>
            <a:off x="7848600" y="49863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a:cs typeface="Arial" pitchFamily="34" charset="0"/>
              </a:rPr>
              <a:t>dst2</a:t>
            </a:r>
            <a:endParaRPr lang="pl-PL" sz="2000" b="1" i="1">
              <a:cs typeface="Arial" pitchFamily="34" charset="0"/>
            </a:endParaRPr>
          </a:p>
        </p:txBody>
      </p:sp>
      <p:cxnSp>
        <p:nvCxnSpPr>
          <p:cNvPr id="66" name="AutoShape 5"/>
          <p:cNvCxnSpPr>
            <a:cxnSpLocks noChangeShapeType="1"/>
            <a:stCxn id="61" idx="6"/>
            <a:endCxn id="62" idx="1"/>
          </p:cNvCxnSpPr>
          <p:nvPr/>
        </p:nvCxnSpPr>
        <p:spPr bwMode="auto">
          <a:xfrm>
            <a:off x="7053263" y="1660525"/>
            <a:ext cx="879475" cy="514350"/>
          </a:xfrm>
          <a:prstGeom prst="straightConnector1">
            <a:avLst/>
          </a:prstGeom>
          <a:noFill/>
          <a:ln w="25400">
            <a:solidFill>
              <a:schemeClr val="tx1"/>
            </a:solidFill>
            <a:round/>
            <a:headEnd/>
            <a:tailEnd type="triangle" w="lg" len="lg"/>
          </a:ln>
        </p:spPr>
      </p:cxnSp>
      <p:sp>
        <p:nvSpPr>
          <p:cNvPr id="67" name="Oval 8"/>
          <p:cNvSpPr>
            <a:spLocks noChangeArrowheads="1"/>
          </p:cNvSpPr>
          <p:nvPr/>
        </p:nvSpPr>
        <p:spPr bwMode="auto">
          <a:xfrm>
            <a:off x="6477000" y="42243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68" name="Oval 8"/>
          <p:cNvSpPr>
            <a:spLocks noChangeArrowheads="1"/>
          </p:cNvSpPr>
          <p:nvPr/>
        </p:nvSpPr>
        <p:spPr bwMode="auto">
          <a:xfrm>
            <a:off x="6477000" y="27003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69" name="TextBox 45"/>
          <p:cNvSpPr txBox="1">
            <a:spLocks noChangeArrowheads="1"/>
          </p:cNvSpPr>
          <p:nvPr/>
        </p:nvSpPr>
        <p:spPr bwMode="auto">
          <a:xfrm>
            <a:off x="5715000" y="1457325"/>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70" name="TextBox 46"/>
          <p:cNvSpPr txBox="1">
            <a:spLocks noChangeArrowheads="1"/>
          </p:cNvSpPr>
          <p:nvPr/>
        </p:nvSpPr>
        <p:spPr bwMode="auto">
          <a:xfrm>
            <a:off x="7391400" y="14478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71" name="TextBox 48"/>
          <p:cNvSpPr txBox="1">
            <a:spLocks noChangeArrowheads="1"/>
          </p:cNvSpPr>
          <p:nvPr/>
        </p:nvSpPr>
        <p:spPr bwMode="auto">
          <a:xfrm>
            <a:off x="4876800" y="33528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72" name="TextBox 49"/>
          <p:cNvSpPr txBox="1">
            <a:spLocks noChangeArrowheads="1"/>
          </p:cNvSpPr>
          <p:nvPr/>
        </p:nvSpPr>
        <p:spPr bwMode="auto">
          <a:xfrm>
            <a:off x="5943600" y="2371725"/>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73" name="TextBox 50"/>
          <p:cNvSpPr txBox="1">
            <a:spLocks noChangeArrowheads="1"/>
          </p:cNvSpPr>
          <p:nvPr/>
        </p:nvSpPr>
        <p:spPr bwMode="auto">
          <a:xfrm>
            <a:off x="6096000" y="3429000"/>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74" name="TextBox 51"/>
          <p:cNvSpPr txBox="1">
            <a:spLocks noChangeArrowheads="1"/>
          </p:cNvSpPr>
          <p:nvPr/>
        </p:nvSpPr>
        <p:spPr bwMode="auto">
          <a:xfrm>
            <a:off x="7239000" y="4495800"/>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75" name="TextBox 53"/>
          <p:cNvSpPr txBox="1">
            <a:spLocks noChangeArrowheads="1"/>
          </p:cNvSpPr>
          <p:nvPr/>
        </p:nvSpPr>
        <p:spPr bwMode="auto">
          <a:xfrm>
            <a:off x="8153400" y="3286125"/>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76" name="TextBox 55"/>
          <p:cNvSpPr txBox="1">
            <a:spLocks noChangeArrowheads="1"/>
          </p:cNvSpPr>
          <p:nvPr/>
        </p:nvSpPr>
        <p:spPr bwMode="auto">
          <a:xfrm>
            <a:off x="7239000" y="2371725"/>
            <a:ext cx="457200" cy="523875"/>
          </a:xfrm>
          <a:prstGeom prst="rect">
            <a:avLst/>
          </a:prstGeom>
          <a:noFill/>
          <a:ln w="9525">
            <a:noFill/>
            <a:miter lim="800000"/>
            <a:headEnd/>
            <a:tailEnd/>
          </a:ln>
        </p:spPr>
        <p:txBody>
          <a:bodyPr>
            <a:spAutoFit/>
          </a:bodyPr>
          <a:lstStyle/>
          <a:p>
            <a:r>
              <a:rPr lang="en-US" sz="2800" b="1">
                <a:solidFill>
                  <a:srgbClr val="00CC00"/>
                </a:solidFill>
              </a:rPr>
              <a:t>b</a:t>
            </a:r>
          </a:p>
        </p:txBody>
      </p:sp>
      <p:grpSp>
        <p:nvGrpSpPr>
          <p:cNvPr id="77" name="Group 162"/>
          <p:cNvGrpSpPr/>
          <p:nvPr/>
        </p:nvGrpSpPr>
        <p:grpSpPr>
          <a:xfrm>
            <a:off x="5392738" y="1658937"/>
            <a:ext cx="1084262" cy="3294063"/>
            <a:chOff x="1049338" y="1812925"/>
            <a:chExt cx="1084262" cy="3294063"/>
          </a:xfrm>
        </p:grpSpPr>
        <p:cxnSp>
          <p:nvCxnSpPr>
            <p:cNvPr id="78" name="AutoShape 5"/>
            <p:cNvCxnSpPr>
              <a:cxnSpLocks noChangeShapeType="1"/>
            </p:cNvCxnSpPr>
            <p:nvPr/>
          </p:nvCxnSpPr>
          <p:spPr bwMode="auto">
            <a:xfrm rot="10800000" flipV="1">
              <a:off x="1254125" y="1812925"/>
              <a:ext cx="879475" cy="514350"/>
            </a:xfrm>
            <a:prstGeom prst="straightConnector1">
              <a:avLst/>
            </a:prstGeom>
            <a:noFill/>
            <a:ln w="25400">
              <a:solidFill>
                <a:srgbClr val="FF0000"/>
              </a:solidFill>
              <a:round/>
              <a:headEnd/>
              <a:tailEnd type="triangle" w="lg" len="lg"/>
            </a:ln>
          </p:spPr>
        </p:cxnSp>
        <p:cxnSp>
          <p:nvCxnSpPr>
            <p:cNvPr id="79" name="AutoShape 5"/>
            <p:cNvCxnSpPr>
              <a:cxnSpLocks noChangeShapeType="1"/>
            </p:cNvCxnSpPr>
            <p:nvPr/>
          </p:nvCxnSpPr>
          <p:spPr bwMode="auto">
            <a:xfrm rot="5400000">
              <a:off x="-92868" y="3963194"/>
              <a:ext cx="2286000" cy="1587"/>
            </a:xfrm>
            <a:prstGeom prst="straightConnector1">
              <a:avLst/>
            </a:prstGeom>
            <a:noFill/>
            <a:ln w="25400">
              <a:solidFill>
                <a:srgbClr val="FF0000"/>
              </a:solidFill>
              <a:round/>
              <a:headEnd/>
              <a:tailEnd type="triangle" w="lg" len="lg"/>
            </a:ln>
          </p:spPr>
        </p:cxnSp>
      </p:grpSp>
      <p:cxnSp>
        <p:nvCxnSpPr>
          <p:cNvPr id="80" name="AutoShape 5"/>
          <p:cNvCxnSpPr>
            <a:cxnSpLocks noChangeShapeType="1"/>
          </p:cNvCxnSpPr>
          <p:nvPr/>
        </p:nvCxnSpPr>
        <p:spPr bwMode="auto">
          <a:xfrm rot="16200000" flipH="1">
            <a:off x="5876132" y="2353468"/>
            <a:ext cx="404812" cy="879475"/>
          </a:xfrm>
          <a:prstGeom prst="straightConnector1">
            <a:avLst/>
          </a:prstGeom>
          <a:noFill/>
          <a:ln w="25400">
            <a:solidFill>
              <a:srgbClr val="FF0000"/>
            </a:solidFill>
            <a:round/>
            <a:headEnd/>
            <a:tailEnd type="triangle" w="lg" len="lg"/>
          </a:ln>
        </p:spPr>
      </p:cxnSp>
      <p:grpSp>
        <p:nvGrpSpPr>
          <p:cNvPr id="85" name="Group 169"/>
          <p:cNvGrpSpPr/>
          <p:nvPr/>
        </p:nvGrpSpPr>
        <p:grpSpPr>
          <a:xfrm>
            <a:off x="7098040" y="2590800"/>
            <a:ext cx="1084262" cy="2405062"/>
            <a:chOff x="2557463" y="2582863"/>
            <a:chExt cx="1084262" cy="2405062"/>
          </a:xfrm>
        </p:grpSpPr>
        <p:cxnSp>
          <p:nvCxnSpPr>
            <p:cNvPr id="86" name="AutoShape 5"/>
            <p:cNvCxnSpPr>
              <a:cxnSpLocks noChangeShapeType="1"/>
            </p:cNvCxnSpPr>
            <p:nvPr/>
          </p:nvCxnSpPr>
          <p:spPr bwMode="auto">
            <a:xfrm rot="5400000">
              <a:off x="2481263" y="3827463"/>
              <a:ext cx="2319337" cy="1587"/>
            </a:xfrm>
            <a:prstGeom prst="straightConnector1">
              <a:avLst/>
            </a:prstGeom>
            <a:noFill/>
            <a:ln w="25400">
              <a:solidFill>
                <a:srgbClr val="00FF00"/>
              </a:solidFill>
              <a:round/>
              <a:headEnd/>
              <a:tailEnd type="triangle" w="lg" len="lg"/>
            </a:ln>
          </p:spPr>
        </p:cxnSp>
        <p:cxnSp>
          <p:nvCxnSpPr>
            <p:cNvPr id="87" name="AutoShape 5"/>
            <p:cNvCxnSpPr>
              <a:cxnSpLocks noChangeShapeType="1"/>
            </p:cNvCxnSpPr>
            <p:nvPr/>
          </p:nvCxnSpPr>
          <p:spPr bwMode="auto">
            <a:xfrm rot="5400000">
              <a:off x="2794795" y="2345531"/>
              <a:ext cx="404812" cy="879475"/>
            </a:xfrm>
            <a:prstGeom prst="straightConnector1">
              <a:avLst/>
            </a:prstGeom>
            <a:noFill/>
            <a:ln w="25400">
              <a:solidFill>
                <a:srgbClr val="00FF00"/>
              </a:solidFill>
              <a:round/>
              <a:headEnd/>
              <a:tailEnd type="triangle" w="lg" len="lg"/>
            </a:ln>
          </p:spPr>
        </p:cxnSp>
      </p:grpSp>
      <p:cxnSp>
        <p:nvCxnSpPr>
          <p:cNvPr id="88" name="AutoShape 5"/>
          <p:cNvCxnSpPr>
            <a:cxnSpLocks noChangeShapeType="1"/>
          </p:cNvCxnSpPr>
          <p:nvPr/>
        </p:nvCxnSpPr>
        <p:spPr bwMode="auto">
          <a:xfrm>
            <a:off x="7041932" y="1647498"/>
            <a:ext cx="879475" cy="514350"/>
          </a:xfrm>
          <a:prstGeom prst="straightConnector1">
            <a:avLst/>
          </a:prstGeom>
          <a:noFill/>
          <a:ln w="25400">
            <a:solidFill>
              <a:srgbClr val="00FF00"/>
            </a:solidFill>
            <a:round/>
            <a:headEnd/>
            <a:tailEnd type="triangle" w="lg" len="lg"/>
          </a:ln>
        </p:spPr>
      </p:cxnSp>
      <p:grpSp>
        <p:nvGrpSpPr>
          <p:cNvPr id="90" name="Group 209"/>
          <p:cNvGrpSpPr/>
          <p:nvPr/>
        </p:nvGrpSpPr>
        <p:grpSpPr>
          <a:xfrm>
            <a:off x="5653524" y="3276600"/>
            <a:ext cx="2208212" cy="1995487"/>
            <a:chOff x="5681663" y="3286125"/>
            <a:chExt cx="2208212" cy="1995487"/>
          </a:xfrm>
        </p:grpSpPr>
        <p:cxnSp>
          <p:nvCxnSpPr>
            <p:cNvPr id="91" name="AutoShape 5"/>
            <p:cNvCxnSpPr>
              <a:cxnSpLocks noChangeShapeType="1"/>
            </p:cNvCxnSpPr>
            <p:nvPr/>
          </p:nvCxnSpPr>
          <p:spPr bwMode="auto">
            <a:xfrm rot="5400000">
              <a:off x="5859463" y="4538663"/>
              <a:ext cx="523875" cy="879475"/>
            </a:xfrm>
            <a:prstGeom prst="straightConnector1">
              <a:avLst/>
            </a:prstGeom>
            <a:noFill/>
            <a:ln w="25400">
              <a:solidFill>
                <a:srgbClr val="FFC000"/>
              </a:solidFill>
              <a:round/>
              <a:headEnd/>
              <a:tailEnd type="triangle" w="lg" len="lg"/>
            </a:ln>
          </p:spPr>
        </p:cxnSp>
        <p:cxnSp>
          <p:nvCxnSpPr>
            <p:cNvPr id="92" name="AutoShape 5"/>
            <p:cNvCxnSpPr>
              <a:cxnSpLocks noChangeShapeType="1"/>
            </p:cNvCxnSpPr>
            <p:nvPr/>
          </p:nvCxnSpPr>
          <p:spPr bwMode="auto">
            <a:xfrm rot="16200000" flipH="1">
              <a:off x="7171532" y="4563268"/>
              <a:ext cx="557212" cy="879475"/>
            </a:xfrm>
            <a:prstGeom prst="straightConnector1">
              <a:avLst/>
            </a:prstGeom>
            <a:noFill/>
            <a:ln w="25400">
              <a:solidFill>
                <a:srgbClr val="FFC000"/>
              </a:solidFill>
              <a:round/>
              <a:headEnd/>
              <a:tailEnd type="triangle" w="lg" len="lg"/>
            </a:ln>
          </p:spPr>
        </p:cxnSp>
        <p:cxnSp>
          <p:nvCxnSpPr>
            <p:cNvPr id="93" name="AutoShape 5"/>
            <p:cNvCxnSpPr>
              <a:cxnSpLocks noChangeShapeType="1"/>
            </p:cNvCxnSpPr>
            <p:nvPr/>
          </p:nvCxnSpPr>
          <p:spPr bwMode="auto">
            <a:xfrm rot="5400000">
              <a:off x="6332538" y="3759200"/>
              <a:ext cx="947737" cy="1587"/>
            </a:xfrm>
            <a:prstGeom prst="straightConnector1">
              <a:avLst/>
            </a:prstGeom>
            <a:noFill/>
            <a:ln w="25400">
              <a:solidFill>
                <a:srgbClr val="FFC000"/>
              </a:solidFill>
              <a:round/>
              <a:headEnd/>
              <a:tailEnd type="triangle" w="lg" len="lg"/>
            </a:ln>
          </p:spPr>
        </p:cxnSp>
      </p:grpSp>
      <p:sp>
        <p:nvSpPr>
          <p:cNvPr id="94" name="TextBox 93"/>
          <p:cNvSpPr txBox="1">
            <a:spLocks noChangeArrowheads="1"/>
          </p:cNvSpPr>
          <p:nvPr/>
        </p:nvSpPr>
        <p:spPr bwMode="auto">
          <a:xfrm>
            <a:off x="6264166" y="3429000"/>
            <a:ext cx="990600" cy="523875"/>
          </a:xfrm>
          <a:prstGeom prst="rect">
            <a:avLst/>
          </a:prstGeom>
          <a:noFill/>
          <a:ln w="9525">
            <a:noFill/>
            <a:miter lim="800000"/>
            <a:headEnd/>
            <a:tailEnd/>
          </a:ln>
        </p:spPr>
        <p:txBody>
          <a:bodyPr>
            <a:spAutoFit/>
          </a:bodyPr>
          <a:lstStyle/>
          <a:p>
            <a:r>
              <a:rPr lang="en-US" sz="2800" b="1" dirty="0" smtClean="0"/>
              <a:t>+</a:t>
            </a:r>
            <a:r>
              <a:rPr lang="en-US" sz="2800" b="1" dirty="0" smtClean="0">
                <a:solidFill>
                  <a:srgbClr val="00CC00"/>
                </a:solidFill>
              </a:rPr>
              <a:t>b</a:t>
            </a:r>
            <a:endParaRPr lang="en-US" sz="2800" b="1" dirty="0">
              <a:solidFill>
                <a:srgbClr val="00CC00"/>
              </a:solidFill>
            </a:endParaRPr>
          </a:p>
        </p:txBody>
      </p:sp>
      <p:sp>
        <p:nvSpPr>
          <p:cNvPr id="95" name="TextBox 94"/>
          <p:cNvSpPr txBox="1">
            <a:spLocks noChangeArrowheads="1"/>
          </p:cNvSpPr>
          <p:nvPr/>
        </p:nvSpPr>
        <p:spPr bwMode="auto">
          <a:xfrm>
            <a:off x="5562600" y="4495800"/>
            <a:ext cx="990600" cy="523875"/>
          </a:xfrm>
          <a:prstGeom prst="rect">
            <a:avLst/>
          </a:prstGeom>
          <a:noFill/>
          <a:ln w="9525">
            <a:noFill/>
            <a:miter lim="800000"/>
            <a:headEnd/>
            <a:tailEnd/>
          </a:ln>
        </p:spPr>
        <p:txBody>
          <a:bodyPr>
            <a:spAutoFit/>
          </a:bodyPr>
          <a:lstStyle/>
          <a:p>
            <a:r>
              <a:rPr lang="en-US" sz="2800" b="1" dirty="0" err="1" smtClean="0">
                <a:solidFill>
                  <a:srgbClr val="FF0000"/>
                </a:solidFill>
              </a:rPr>
              <a:t>a</a:t>
            </a:r>
            <a:r>
              <a:rPr lang="en-US" sz="2800" b="1" dirty="0" err="1" smtClean="0"/>
              <a:t>+</a:t>
            </a:r>
            <a:r>
              <a:rPr lang="en-US" sz="2800" b="1" dirty="0" err="1" smtClean="0">
                <a:solidFill>
                  <a:srgbClr val="00CC00"/>
                </a:solidFill>
              </a:rPr>
              <a:t>b</a:t>
            </a:r>
            <a:endParaRPr lang="en-US" sz="2800" b="1" dirty="0">
              <a:solidFill>
                <a:srgbClr val="00CC00"/>
              </a:solidFill>
            </a:endParaRPr>
          </a:p>
        </p:txBody>
      </p:sp>
      <p:sp>
        <p:nvSpPr>
          <p:cNvPr id="96" name="TextBox 95"/>
          <p:cNvSpPr txBox="1">
            <a:spLocks noChangeArrowheads="1"/>
          </p:cNvSpPr>
          <p:nvPr/>
        </p:nvSpPr>
        <p:spPr bwMode="auto">
          <a:xfrm>
            <a:off x="7391400" y="4495800"/>
            <a:ext cx="990600" cy="523875"/>
          </a:xfrm>
          <a:prstGeom prst="rect">
            <a:avLst/>
          </a:prstGeom>
          <a:noFill/>
          <a:ln w="9525">
            <a:noFill/>
            <a:miter lim="800000"/>
            <a:headEnd/>
            <a:tailEnd/>
          </a:ln>
        </p:spPr>
        <p:txBody>
          <a:bodyPr>
            <a:spAutoFit/>
          </a:bodyPr>
          <a:lstStyle/>
          <a:p>
            <a:r>
              <a:rPr lang="en-US" sz="2800" b="1" dirty="0" smtClean="0"/>
              <a:t>+</a:t>
            </a:r>
            <a:r>
              <a:rPr lang="en-US" sz="2800" b="1" dirty="0" smtClean="0">
                <a:solidFill>
                  <a:srgbClr val="00CC00"/>
                </a:solidFill>
              </a:rPr>
              <a:t>b</a:t>
            </a:r>
            <a:endParaRPr lang="en-US" sz="2800" b="1" dirty="0">
              <a:solidFill>
                <a:srgbClr val="00CC00"/>
              </a:solidFill>
            </a:endParaRPr>
          </a:p>
        </p:txBody>
      </p:sp>
      <p:sp>
        <p:nvSpPr>
          <p:cNvPr id="97" name="Rectangle 6"/>
          <p:cNvSpPr>
            <a:spLocks noChangeArrowheads="1"/>
          </p:cNvSpPr>
          <p:nvPr/>
        </p:nvSpPr>
        <p:spPr bwMode="auto">
          <a:xfrm>
            <a:off x="76200" y="5562600"/>
            <a:ext cx="8947150" cy="1066800"/>
          </a:xfrm>
          <a:prstGeom prst="rect">
            <a:avLst/>
          </a:prstGeom>
          <a:solidFill>
            <a:srgbClr val="800000"/>
          </a:solidFill>
          <a:ln w="9525">
            <a:noFill/>
            <a:miter lim="800000"/>
            <a:headEnd/>
            <a:tailEnd/>
          </a:ln>
          <a:effectLst>
            <a:outerShdw dist="107763" dir="2700000" algn="ctr" rotWithShape="0">
              <a:schemeClr val="bg2"/>
            </a:outerShdw>
          </a:effectLst>
        </p:spPr>
        <p:txBody>
          <a:bodyPr tIns="137160"/>
          <a:lstStyle/>
          <a:p>
            <a:pPr algn="ctr">
              <a:lnSpc>
                <a:spcPct val="90000"/>
              </a:lnSpc>
              <a:spcBef>
                <a:spcPct val="5000"/>
              </a:spcBef>
              <a:defRPr/>
            </a:pPr>
            <a:r>
              <a:rPr lang="en-US" sz="2800" dirty="0">
                <a:solidFill>
                  <a:srgbClr val="FFFF66"/>
                </a:solidFill>
                <a:sym typeface="Wingdings" pitchFamily="2" charset="2"/>
              </a:rPr>
              <a:t>Without network coding, multicast throughput is 1.5</a:t>
            </a:r>
          </a:p>
          <a:p>
            <a:pPr algn="ctr">
              <a:lnSpc>
                <a:spcPct val="90000"/>
              </a:lnSpc>
              <a:spcBef>
                <a:spcPct val="5000"/>
              </a:spcBef>
              <a:defRPr/>
            </a:pPr>
            <a:r>
              <a:rPr lang="en-US" sz="2800" dirty="0">
                <a:solidFill>
                  <a:srgbClr val="FFFF66"/>
                </a:solidFill>
                <a:sym typeface="Wingdings" pitchFamily="2" charset="2"/>
              </a:rPr>
              <a:t>With network coding, multicast throughput is 2</a:t>
            </a:r>
          </a:p>
        </p:txBody>
      </p:sp>
      <p:sp>
        <p:nvSpPr>
          <p:cNvPr id="81" name="TextBox 80"/>
          <p:cNvSpPr txBox="1"/>
          <p:nvPr/>
        </p:nvSpPr>
        <p:spPr>
          <a:xfrm>
            <a:off x="6416566" y="2743200"/>
            <a:ext cx="1066800" cy="461665"/>
          </a:xfrm>
          <a:prstGeom prst="rect">
            <a:avLst/>
          </a:prstGeom>
          <a:noFill/>
        </p:spPr>
        <p:txBody>
          <a:bodyPr wrap="square" rtlCol="0">
            <a:spAutoFit/>
          </a:bodyPr>
          <a:lstStyle/>
          <a:p>
            <a:r>
              <a:rPr lang="en-US" sz="2400" b="1" dirty="0" smtClean="0">
                <a:latin typeface="Arial Narrow" pitchFamily="34" charset="0"/>
                <a:cs typeface="Arial" pitchFamily="34" charset="0"/>
              </a:rPr>
              <a:t>XOR</a:t>
            </a:r>
            <a:endParaRPr lang="en-US" sz="2400" b="1" dirty="0">
              <a:latin typeface="Arial Narrow"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allAtOnce"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ChangeArrowheads="1"/>
          </p:cNvSpPr>
          <p:nvPr/>
        </p:nvSpPr>
        <p:spPr bwMode="auto">
          <a:xfrm>
            <a:off x="346075" y="-234950"/>
            <a:ext cx="8797925" cy="828675"/>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dirty="0"/>
          </a:p>
          <a:p>
            <a:pPr>
              <a:buFont typeface="Arial" pitchFamily="34" charset="0"/>
              <a:buChar char="•"/>
            </a:pPr>
            <a:r>
              <a:rPr lang="en-US" sz="3000" dirty="0">
                <a:solidFill>
                  <a:srgbClr val="000000"/>
                </a:solidFill>
              </a:rPr>
              <a:t> What did </a:t>
            </a:r>
            <a:r>
              <a:rPr lang="en-US" sz="3000" dirty="0" smtClean="0">
                <a:solidFill>
                  <a:srgbClr val="000000"/>
                </a:solidFill>
              </a:rPr>
              <a:t>Alice </a:t>
            </a:r>
            <a:r>
              <a:rPr lang="en-US" sz="3000" dirty="0">
                <a:solidFill>
                  <a:srgbClr val="000000"/>
                </a:solidFill>
              </a:rPr>
              <a:t>send?</a:t>
            </a:r>
            <a:endParaRPr lang="en-US" sz="3000" dirty="0">
              <a:solidFill>
                <a:srgbClr val="000000"/>
              </a:solidFill>
              <a:sym typeface="Wingdings" pitchFamily="2" charset="2"/>
            </a:endParaRPr>
          </a:p>
        </p:txBody>
      </p:sp>
      <p:cxnSp>
        <p:nvCxnSpPr>
          <p:cNvPr id="26" name="Straight Connector 25"/>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29" name="Straight Arrow Connector 28"/>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grpSp>
        <p:nvGrpSpPr>
          <p:cNvPr id="2" name="Group 36"/>
          <p:cNvGrpSpPr>
            <a:grpSpLocks/>
          </p:cNvGrpSpPr>
          <p:nvPr/>
        </p:nvGrpSpPr>
        <p:grpSpPr bwMode="auto">
          <a:xfrm rot="-1450895">
            <a:off x="6697663" y="1174750"/>
            <a:ext cx="1757362" cy="3460750"/>
            <a:chOff x="1900525" y="1927274"/>
            <a:chExt cx="1757075" cy="3460652"/>
          </a:xfrm>
        </p:grpSpPr>
        <p:cxnSp>
          <p:nvCxnSpPr>
            <p:cNvPr id="35848" name="Straight Arrow Connector 55"/>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35849" name="Straight Arrow Connector 58"/>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61" name="TextBox 60"/>
          <p:cNvSpPr txBox="1">
            <a:spLocks noChangeArrowheads="1"/>
          </p:cNvSpPr>
          <p:nvPr/>
        </p:nvSpPr>
        <p:spPr bwMode="auto">
          <a:xfrm>
            <a:off x="8564563" y="34766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sp>
        <p:nvSpPr>
          <p:cNvPr id="62" name="TextBox 61"/>
          <p:cNvSpPr txBox="1">
            <a:spLocks noChangeArrowheads="1"/>
          </p:cNvSpPr>
          <p:nvPr/>
        </p:nvSpPr>
        <p:spPr bwMode="auto">
          <a:xfrm>
            <a:off x="7110413" y="652463"/>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712" name="Rectangle 32"/>
          <p:cNvSpPr>
            <a:spLocks noChangeArrowheads="1"/>
          </p:cNvSpPr>
          <p:nvPr/>
        </p:nvSpPr>
        <p:spPr bwMode="auto">
          <a:xfrm>
            <a:off x="346075" y="-234950"/>
            <a:ext cx="8797925" cy="1290638"/>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dirty="0"/>
          </a:p>
          <a:p>
            <a:pPr>
              <a:buFont typeface="Arial" pitchFamily="34" charset="0"/>
              <a:buChar char="•"/>
            </a:pPr>
            <a:r>
              <a:rPr lang="en-US" sz="3000" dirty="0">
                <a:solidFill>
                  <a:srgbClr val="000000"/>
                </a:solidFill>
              </a:rPr>
              <a:t> What did </a:t>
            </a:r>
            <a:r>
              <a:rPr lang="en-US" sz="3000" dirty="0" smtClean="0">
                <a:solidFill>
                  <a:srgbClr val="000000"/>
                </a:solidFill>
              </a:rPr>
              <a:t>Alice </a:t>
            </a:r>
            <a:r>
              <a:rPr lang="en-US" sz="3000" dirty="0">
                <a:solidFill>
                  <a:srgbClr val="000000"/>
                </a:solidFill>
              </a:rPr>
              <a:t>send?</a:t>
            </a:r>
          </a:p>
          <a:p>
            <a:pPr>
              <a:buFont typeface="Arial" pitchFamily="34" charset="0"/>
              <a:buChar char="•"/>
            </a:pPr>
            <a:r>
              <a:rPr lang="en-US" sz="3000" dirty="0">
                <a:solidFill>
                  <a:srgbClr val="000000"/>
                </a:solidFill>
                <a:sym typeface="Wingdings" pitchFamily="2" charset="2"/>
              </a:rPr>
              <a:t> What did </a:t>
            </a:r>
            <a:r>
              <a:rPr lang="en-US" sz="3000" dirty="0" smtClean="0">
                <a:solidFill>
                  <a:srgbClr val="000000"/>
                </a:solidFill>
                <a:sym typeface="Wingdings" pitchFamily="2" charset="2"/>
              </a:rPr>
              <a:t>Bob </a:t>
            </a:r>
            <a:r>
              <a:rPr lang="en-US" sz="3000" dirty="0">
                <a:solidFill>
                  <a:srgbClr val="000000"/>
                </a:solidFill>
                <a:sym typeface="Wingdings" pitchFamily="2" charset="2"/>
              </a:rPr>
              <a:t>send?</a:t>
            </a:r>
          </a:p>
        </p:txBody>
      </p:sp>
      <p:cxnSp>
        <p:nvCxnSpPr>
          <p:cNvPr id="26" name="Straight Connector 25"/>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29" name="Straight Arrow Connector 28"/>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36869" name="TextBox 10"/>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sp>
        <p:nvSpPr>
          <p:cNvPr id="36870" name="TextBox 12"/>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grpSp>
        <p:nvGrpSpPr>
          <p:cNvPr id="2" name="Group 36"/>
          <p:cNvGrpSpPr>
            <a:grpSpLocks/>
          </p:cNvGrpSpPr>
          <p:nvPr/>
        </p:nvGrpSpPr>
        <p:grpSpPr bwMode="auto">
          <a:xfrm>
            <a:off x="6788150" y="1519238"/>
            <a:ext cx="1757363" cy="3460750"/>
            <a:chOff x="1900525" y="1927274"/>
            <a:chExt cx="1757075" cy="3460652"/>
          </a:xfrm>
        </p:grpSpPr>
        <p:cxnSp>
          <p:nvCxnSpPr>
            <p:cNvPr id="36876" name="Straight Arrow Connector 14"/>
            <p:cNvCxnSpPr>
              <a:cxnSpLocks noChangeShapeType="1"/>
            </p:cNvCxnSpPr>
            <p:nvPr/>
          </p:nvCxnSpPr>
          <p:spPr bwMode="auto">
            <a:xfrm>
              <a:off x="1900525" y="3647629"/>
              <a:ext cx="1757075" cy="1740297"/>
            </a:xfrm>
            <a:prstGeom prst="straightConnector1">
              <a:avLst/>
            </a:prstGeom>
            <a:noFill/>
            <a:ln w="25400" algn="ctr">
              <a:solidFill>
                <a:srgbClr val="2424B2"/>
              </a:solidFill>
              <a:round/>
              <a:headEnd/>
              <a:tailEnd type="arrow" w="med" len="med"/>
            </a:ln>
          </p:spPr>
        </p:cxnSp>
        <p:cxnSp>
          <p:nvCxnSpPr>
            <p:cNvPr id="36877" name="Straight Arrow Connector 15"/>
            <p:cNvCxnSpPr>
              <a:cxnSpLocks noChangeShapeType="1"/>
            </p:cNvCxnSpPr>
            <p:nvPr/>
          </p:nvCxnSpPr>
          <p:spPr bwMode="auto">
            <a:xfrm rot="5400000" flipH="1" flipV="1">
              <a:off x="1912220" y="1928761"/>
              <a:ext cx="1732799" cy="1729826"/>
            </a:xfrm>
            <a:prstGeom prst="straightConnector1">
              <a:avLst/>
            </a:prstGeom>
            <a:noFill/>
            <a:ln w="25400" algn="ctr">
              <a:solidFill>
                <a:srgbClr val="2424B2"/>
              </a:solidFill>
              <a:round/>
              <a:headEnd/>
              <a:tailEnd type="arrow" w="med" len="med"/>
            </a:ln>
          </p:spPr>
        </p:cxnSp>
      </p:grpSp>
      <p:sp>
        <p:nvSpPr>
          <p:cNvPr id="17" name="TextBox 16"/>
          <p:cNvSpPr txBox="1">
            <a:spLocks noChangeArrowheads="1"/>
          </p:cNvSpPr>
          <p:nvPr/>
        </p:nvSpPr>
        <p:spPr bwMode="auto">
          <a:xfrm>
            <a:off x="8497888" y="1243013"/>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sp>
        <p:nvSpPr>
          <p:cNvPr id="18" name="TextBox 17"/>
          <p:cNvSpPr txBox="1">
            <a:spLocks noChangeArrowheads="1"/>
          </p:cNvSpPr>
          <p:nvPr/>
        </p:nvSpPr>
        <p:spPr bwMode="auto">
          <a:xfrm>
            <a:off x="8494713" y="4748213"/>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36874" name="Straight Arrow Connector 18"/>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36875" name="Straight Arrow Connector 19"/>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37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22" name="Straight Arrow Connector 21"/>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30"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31"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32"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3"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38" name="Straight Arrow Connector 37"/>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45" name="Straight Arrow Connector 44"/>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46" name="TextBox 45"/>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47" name="TextBox 46"/>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61" name="Rectangle 32"/>
          <p:cNvSpPr>
            <a:spLocks noChangeArrowheads="1"/>
          </p:cNvSpPr>
          <p:nvPr/>
        </p:nvSpPr>
        <p:spPr bwMode="auto">
          <a:xfrm>
            <a:off x="346075" y="-234950"/>
            <a:ext cx="8797925" cy="1290638"/>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dirty="0"/>
          </a:p>
          <a:p>
            <a:pPr>
              <a:buFont typeface="Arial" pitchFamily="34" charset="0"/>
              <a:buChar char="•"/>
            </a:pPr>
            <a:r>
              <a:rPr lang="en-US" sz="3000" dirty="0">
                <a:solidFill>
                  <a:srgbClr val="000000"/>
                </a:solidFill>
              </a:rPr>
              <a:t> What did </a:t>
            </a:r>
            <a:r>
              <a:rPr lang="en-US" sz="3000" dirty="0" smtClean="0">
                <a:solidFill>
                  <a:srgbClr val="000000"/>
                </a:solidFill>
              </a:rPr>
              <a:t>Alice </a:t>
            </a:r>
            <a:r>
              <a:rPr lang="en-US" sz="3000" dirty="0">
                <a:solidFill>
                  <a:srgbClr val="000000"/>
                </a:solidFill>
              </a:rPr>
              <a:t>send?</a:t>
            </a:r>
          </a:p>
          <a:p>
            <a:pPr>
              <a:buFont typeface="Arial" pitchFamily="34" charset="0"/>
              <a:buChar char="•"/>
            </a:pPr>
            <a:r>
              <a:rPr lang="en-US" sz="3000" dirty="0">
                <a:solidFill>
                  <a:srgbClr val="000000"/>
                </a:solidFill>
                <a:sym typeface="Wingdings" pitchFamily="2" charset="2"/>
              </a:rPr>
              <a:t> What did </a:t>
            </a:r>
            <a:r>
              <a:rPr lang="en-US" sz="3000" dirty="0" smtClean="0">
                <a:solidFill>
                  <a:srgbClr val="000000"/>
                </a:solidFill>
                <a:sym typeface="Wingdings" pitchFamily="2" charset="2"/>
              </a:rPr>
              <a:t>Bob </a:t>
            </a:r>
            <a:r>
              <a:rPr lang="en-US" sz="3000" dirty="0">
                <a:solidFill>
                  <a:srgbClr val="000000"/>
                </a:solidFill>
                <a:sym typeface="Wingdings" pitchFamily="2" charset="2"/>
              </a:rPr>
              <a:t>send?</a:t>
            </a:r>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2"/>
          <p:cNvSpPr>
            <a:spLocks noChangeArrowheads="1"/>
          </p:cNvSpPr>
          <p:nvPr/>
        </p:nvSpPr>
        <p:spPr bwMode="auto">
          <a:xfrm>
            <a:off x="346075" y="141288"/>
            <a:ext cx="8797925" cy="889987"/>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sz="2000" dirty="0"/>
          </a:p>
          <a:p>
            <a:pPr>
              <a:buFont typeface="Arial" pitchFamily="34" charset="0"/>
              <a:buChar char="•"/>
            </a:pPr>
            <a:r>
              <a:rPr lang="en-US" sz="3200" b="1" dirty="0">
                <a:solidFill>
                  <a:srgbClr val="000000"/>
                </a:solidFill>
              </a:rPr>
              <a:t> What is Interference </a:t>
            </a:r>
            <a:r>
              <a:rPr lang="en-US" sz="3200" b="1" dirty="0">
                <a:solidFill>
                  <a:srgbClr val="000000"/>
                </a:solidFill>
                <a:sym typeface="Wingdings" pitchFamily="2" charset="2"/>
              </a:rPr>
              <a:t> </a:t>
            </a:r>
            <a:r>
              <a:rPr lang="en-US" sz="3200" b="1" dirty="0" smtClean="0">
                <a:solidFill>
                  <a:srgbClr val="000000"/>
                </a:solidFill>
                <a:sym typeface="Wingdings" pitchFamily="2" charset="2"/>
              </a:rPr>
              <a:t>Complex </a:t>
            </a:r>
            <a:r>
              <a:rPr lang="en-US" sz="3200" b="1" dirty="0">
                <a:solidFill>
                  <a:srgbClr val="000000"/>
                </a:solidFill>
                <a:sym typeface="Wingdings" pitchFamily="2" charset="2"/>
              </a:rPr>
              <a:t>addition</a:t>
            </a:r>
          </a:p>
        </p:txBody>
      </p:sp>
      <p:cxnSp>
        <p:nvCxnSpPr>
          <p:cNvPr id="21" name="Straight Connector 20"/>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22" name="Straight Arrow Connector 21"/>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30"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31"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32"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3"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36"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37"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38" name="Straight Arrow Connector 37"/>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39"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42"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45" name="Straight Arrow Connector 44"/>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46" name="TextBox 45"/>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47" name="TextBox 46"/>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1"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54" name="Straight Arrow Connector 53"/>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58" name="Straight Arrow Connector 57"/>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0" name="Straight Arrow Connector 59"/>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64" name="Straight Arrow Connector 63"/>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grpSp>
        <p:nvGrpSpPr>
          <p:cNvPr id="2" name="Group 37"/>
          <p:cNvGrpSpPr>
            <a:grpSpLocks/>
          </p:cNvGrpSpPr>
          <p:nvPr/>
        </p:nvGrpSpPr>
        <p:grpSpPr bwMode="auto">
          <a:xfrm rot="-1450895">
            <a:off x="1816100" y="1171575"/>
            <a:ext cx="1757363" cy="3460750"/>
            <a:chOff x="1900525" y="1927274"/>
            <a:chExt cx="1757075" cy="3460652"/>
          </a:xfrm>
        </p:grpSpPr>
        <p:cxnSp>
          <p:nvCxnSpPr>
            <p:cNvPr id="38939" name="Straight Arrow Connector 66"/>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38940" name="Straight Arrow Connector 73"/>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79" name="TextBox 78"/>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39" name="TextBox 38"/>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sp>
        <p:nvSpPr>
          <p:cNvPr id="38919"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Rectangle 61"/>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cxnSp>
        <p:nvCxnSpPr>
          <p:cNvPr id="29" name="Straight Connector 28"/>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31"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34"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35"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6"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37"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38"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40" name="Straight Arrow Connector 39"/>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41"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42"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44" name="Straight Arrow Connector 43"/>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46" name="TextBox 45"/>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47" name="TextBox 46"/>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0"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51" name="Straight Arrow Connector 50"/>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52" name="Straight Arrow Connector 51"/>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53" name="Straight Arrow Connector 5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39" grpId="0"/>
      <p:bldP spid="62" grpId="0" animBg="1"/>
      <p:bldP spid="31" grpId="0"/>
      <p:bldP spid="35" grpId="0"/>
      <p:bldP spid="46" grpId="0"/>
      <p:bldP spid="4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64" name="Straight Arrow Connector 63"/>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grpSp>
        <p:nvGrpSpPr>
          <p:cNvPr id="2" name="Group 37"/>
          <p:cNvGrpSpPr>
            <a:grpSpLocks/>
          </p:cNvGrpSpPr>
          <p:nvPr/>
        </p:nvGrpSpPr>
        <p:grpSpPr bwMode="auto">
          <a:xfrm rot="-1450895">
            <a:off x="1816100" y="1171575"/>
            <a:ext cx="1757363" cy="3460750"/>
            <a:chOff x="1900525" y="1927274"/>
            <a:chExt cx="1757075" cy="3460652"/>
          </a:xfrm>
        </p:grpSpPr>
        <p:cxnSp>
          <p:nvCxnSpPr>
            <p:cNvPr id="39974" name="Straight Arrow Connector 66"/>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39975" name="Straight Arrow Connector 73"/>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39941" name="TextBox 78"/>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39942" name="TextBox 38"/>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sp>
        <p:nvSpPr>
          <p:cNvPr id="39943"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grpSp>
        <p:nvGrpSpPr>
          <p:cNvPr id="3" name="Group 4"/>
          <p:cNvGrpSpPr>
            <a:grpSpLocks/>
          </p:cNvGrpSpPr>
          <p:nvPr/>
        </p:nvGrpSpPr>
        <p:grpSpPr bwMode="auto">
          <a:xfrm>
            <a:off x="2079625" y="4483100"/>
            <a:ext cx="5618163" cy="2119313"/>
            <a:chOff x="900" y="1003"/>
            <a:chExt cx="3436" cy="1335"/>
          </a:xfrm>
        </p:grpSpPr>
        <p:sp>
          <p:nvSpPr>
            <p:cNvPr id="39972" name="Line 5"/>
            <p:cNvSpPr>
              <a:spLocks noChangeShapeType="1"/>
            </p:cNvSpPr>
            <p:nvPr/>
          </p:nvSpPr>
          <p:spPr bwMode="auto">
            <a:xfrm>
              <a:off x="900" y="2206"/>
              <a:ext cx="3436" cy="28"/>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39973" name="Line 6"/>
            <p:cNvSpPr>
              <a:spLocks noChangeShapeType="1"/>
            </p:cNvSpPr>
            <p:nvPr/>
          </p:nvSpPr>
          <p:spPr bwMode="auto">
            <a:xfrm flipV="1">
              <a:off x="1003" y="1003"/>
              <a:ext cx="8" cy="1335"/>
            </a:xfrm>
            <a:prstGeom prst="line">
              <a:avLst/>
            </a:prstGeom>
            <a:noFill/>
            <a:ln w="25400">
              <a:solidFill>
                <a:schemeClr val="tx1"/>
              </a:solidFill>
              <a:round/>
              <a:headEnd/>
              <a:tailEnd type="triangle" w="lg" len="lg"/>
            </a:ln>
          </p:spPr>
          <p:txBody>
            <a:bodyPr lIns="90488" tIns="44450" rIns="90488" bIns="44450"/>
            <a:lstStyle/>
            <a:p>
              <a:endParaRPr lang="en-US"/>
            </a:p>
          </p:txBody>
        </p:sp>
      </p:grpSp>
      <p:sp>
        <p:nvSpPr>
          <p:cNvPr id="39945" name="Freeform 9"/>
          <p:cNvSpPr>
            <a:spLocks/>
          </p:cNvSpPr>
          <p:nvPr/>
        </p:nvSpPr>
        <p:spPr bwMode="auto">
          <a:xfrm>
            <a:off x="2811463" y="5224463"/>
            <a:ext cx="3946525" cy="1181100"/>
          </a:xfrm>
          <a:custGeom>
            <a:avLst/>
            <a:gdLst>
              <a:gd name="T0" fmla="*/ 31421 w 1884"/>
              <a:gd name="T1" fmla="*/ 1150077 h 533"/>
              <a:gd name="T2" fmla="*/ 60748 w 1884"/>
              <a:gd name="T3" fmla="*/ 245970 h 533"/>
              <a:gd name="T4" fmla="*/ 400099 w 1884"/>
              <a:gd name="T5" fmla="*/ 137389 h 533"/>
              <a:gd name="T6" fmla="*/ 576059 w 1884"/>
              <a:gd name="T7" fmla="*/ 90854 h 533"/>
              <a:gd name="T8" fmla="*/ 798103 w 1884"/>
              <a:gd name="T9" fmla="*/ 90854 h 533"/>
              <a:gd name="T10" fmla="*/ 1135359 w 1884"/>
              <a:gd name="T11" fmla="*/ 168412 h 533"/>
              <a:gd name="T12" fmla="*/ 1342740 w 1884"/>
              <a:gd name="T13" fmla="*/ 121877 h 533"/>
              <a:gd name="T14" fmla="*/ 1533363 w 1884"/>
              <a:gd name="T15" fmla="*/ 183924 h 533"/>
              <a:gd name="T16" fmla="*/ 1782640 w 1884"/>
              <a:gd name="T17" fmla="*/ 90854 h 533"/>
              <a:gd name="T18" fmla="*/ 2209971 w 1884"/>
              <a:gd name="T19" fmla="*/ 152900 h 533"/>
              <a:gd name="T20" fmla="*/ 2578648 w 1884"/>
              <a:gd name="T21" fmla="*/ 90854 h 533"/>
              <a:gd name="T22" fmla="*/ 2739944 w 1884"/>
              <a:gd name="T23" fmla="*/ 168412 h 533"/>
              <a:gd name="T24" fmla="*/ 3135854 w 1884"/>
              <a:gd name="T25" fmla="*/ 90854 h 533"/>
              <a:gd name="T26" fmla="*/ 3577848 w 1884"/>
              <a:gd name="T27" fmla="*/ 168412 h 533"/>
              <a:gd name="T28" fmla="*/ 3799892 w 1884"/>
              <a:gd name="T29" fmla="*/ 168412 h 533"/>
              <a:gd name="T30" fmla="*/ 3946525 w 1884"/>
              <a:gd name="T31" fmla="*/ 1181100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noFill/>
          <a:ln w="25400">
            <a:solidFill>
              <a:srgbClr val="FF0000"/>
            </a:solidFill>
            <a:round/>
            <a:headEnd/>
            <a:tailEnd/>
          </a:ln>
        </p:spPr>
        <p:txBody>
          <a:bodyPr lIns="90488" tIns="44450" rIns="90488" bIns="44450"/>
          <a:lstStyle/>
          <a:p>
            <a:endParaRPr lang="en-US"/>
          </a:p>
        </p:txBody>
      </p:sp>
      <p:sp>
        <p:nvSpPr>
          <p:cNvPr id="39946" name="Freeform 10"/>
          <p:cNvSpPr>
            <a:spLocks/>
          </p:cNvSpPr>
          <p:nvPr/>
        </p:nvSpPr>
        <p:spPr bwMode="auto">
          <a:xfrm>
            <a:off x="3222625" y="5526088"/>
            <a:ext cx="4046538" cy="890587"/>
          </a:xfrm>
          <a:custGeom>
            <a:avLst/>
            <a:gdLst>
              <a:gd name="T0" fmla="*/ 0 w 1932"/>
              <a:gd name="T1" fmla="*/ 857544 h 566"/>
              <a:gd name="T2" fmla="*/ 14661 w 1932"/>
              <a:gd name="T3" fmla="*/ 283226 h 566"/>
              <a:gd name="T4" fmla="*/ 87968 w 1932"/>
              <a:gd name="T5" fmla="*/ 127451 h 566"/>
              <a:gd name="T6" fmla="*/ 397951 w 1932"/>
              <a:gd name="T7" fmla="*/ 50351 h 566"/>
              <a:gd name="T8" fmla="*/ 691179 w 1932"/>
              <a:gd name="T9" fmla="*/ 215566 h 566"/>
              <a:gd name="T10" fmla="*/ 1103792 w 1932"/>
              <a:gd name="T11" fmla="*/ 50351 h 566"/>
              <a:gd name="T12" fmla="*/ 1648357 w 1932"/>
              <a:gd name="T13" fmla="*/ 204552 h 566"/>
              <a:gd name="T14" fmla="*/ 1882939 w 1932"/>
              <a:gd name="T15" fmla="*/ 50351 h 566"/>
              <a:gd name="T16" fmla="*/ 2471488 w 1932"/>
              <a:gd name="T17" fmla="*/ 171509 h 566"/>
              <a:gd name="T18" fmla="*/ 2928085 w 1932"/>
              <a:gd name="T19" fmla="*/ 17308 h 566"/>
              <a:gd name="T20" fmla="*/ 3531296 w 1932"/>
              <a:gd name="T21" fmla="*/ 193537 h 566"/>
              <a:gd name="T22" fmla="*/ 3824523 w 1932"/>
              <a:gd name="T23" fmla="*/ 116437 h 566"/>
              <a:gd name="T24" fmla="*/ 4046538 w 1932"/>
              <a:gd name="T25" fmla="*/ 890587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noFill/>
          <a:ln w="31750">
            <a:solidFill>
              <a:srgbClr val="2424B2"/>
            </a:solidFill>
            <a:round/>
            <a:headEnd/>
            <a:tailEnd/>
          </a:ln>
        </p:spPr>
        <p:txBody>
          <a:bodyPr lIns="90488" tIns="44450" rIns="90488" bIns="44450"/>
          <a:lstStyle/>
          <a:p>
            <a:endParaRPr lang="en-US"/>
          </a:p>
        </p:txBody>
      </p:sp>
      <p:cxnSp>
        <p:nvCxnSpPr>
          <p:cNvPr id="49" name="Straight Arrow Connector 48"/>
          <p:cNvCxnSpPr>
            <a:cxnSpLocks noChangeShapeType="1"/>
          </p:cNvCxnSpPr>
          <p:nvPr/>
        </p:nvCxnSpPr>
        <p:spPr bwMode="auto">
          <a:xfrm rot="5400000">
            <a:off x="2442369" y="5876131"/>
            <a:ext cx="990600" cy="1588"/>
          </a:xfrm>
          <a:prstGeom prst="straightConnector1">
            <a:avLst/>
          </a:prstGeom>
          <a:noFill/>
          <a:ln w="15875" algn="ctr">
            <a:solidFill>
              <a:srgbClr val="FF0000"/>
            </a:solidFill>
            <a:round/>
            <a:headEnd type="arrow" w="med" len="med"/>
            <a:tailEnd/>
          </a:ln>
        </p:spPr>
      </p:cxnSp>
      <p:cxnSp>
        <p:nvCxnSpPr>
          <p:cNvPr id="50" name="Straight Arrow Connector 49"/>
          <p:cNvCxnSpPr>
            <a:cxnSpLocks noChangeShapeType="1"/>
          </p:cNvCxnSpPr>
          <p:nvPr/>
        </p:nvCxnSpPr>
        <p:spPr bwMode="auto">
          <a:xfrm rot="5400000">
            <a:off x="2520156" y="5877719"/>
            <a:ext cx="1020763" cy="3175"/>
          </a:xfrm>
          <a:prstGeom prst="straightConnector1">
            <a:avLst/>
          </a:prstGeom>
          <a:noFill/>
          <a:ln w="15875" algn="ctr">
            <a:solidFill>
              <a:srgbClr val="FF0000"/>
            </a:solidFill>
            <a:round/>
            <a:headEnd type="arrow" w="med" len="med"/>
            <a:tailEnd/>
          </a:ln>
        </p:spPr>
      </p:cxnSp>
      <p:cxnSp>
        <p:nvCxnSpPr>
          <p:cNvPr id="51" name="Straight Arrow Connector 50"/>
          <p:cNvCxnSpPr>
            <a:cxnSpLocks noChangeShapeType="1"/>
          </p:cNvCxnSpPr>
          <p:nvPr/>
        </p:nvCxnSpPr>
        <p:spPr bwMode="auto">
          <a:xfrm rot="5400000">
            <a:off x="2613819" y="5876132"/>
            <a:ext cx="1038225" cy="1587"/>
          </a:xfrm>
          <a:prstGeom prst="straightConnector1">
            <a:avLst/>
          </a:prstGeom>
          <a:noFill/>
          <a:ln w="15875" algn="ctr">
            <a:solidFill>
              <a:srgbClr val="FF0000"/>
            </a:solidFill>
            <a:round/>
            <a:headEnd type="arrow" w="med" len="med"/>
            <a:tailEnd/>
          </a:ln>
        </p:spPr>
      </p:cxnSp>
      <p:cxnSp>
        <p:nvCxnSpPr>
          <p:cNvPr id="52" name="Straight Arrow Connector 51"/>
          <p:cNvCxnSpPr>
            <a:cxnSpLocks noChangeShapeType="1"/>
          </p:cNvCxnSpPr>
          <p:nvPr/>
        </p:nvCxnSpPr>
        <p:spPr bwMode="auto">
          <a:xfrm rot="16200000" flipH="1">
            <a:off x="6488113" y="6051550"/>
            <a:ext cx="749300" cy="3175"/>
          </a:xfrm>
          <a:prstGeom prst="straightConnector1">
            <a:avLst/>
          </a:prstGeom>
          <a:noFill/>
          <a:ln w="15875" algn="ctr">
            <a:solidFill>
              <a:srgbClr val="2424B2"/>
            </a:solidFill>
            <a:round/>
            <a:headEnd type="arrow" w="med" len="med"/>
            <a:tailEnd/>
          </a:ln>
        </p:spPr>
      </p:cxnSp>
      <p:cxnSp>
        <p:nvCxnSpPr>
          <p:cNvPr id="57" name="Straight Arrow Connector 56"/>
          <p:cNvCxnSpPr>
            <a:cxnSpLocks noChangeShapeType="1"/>
          </p:cNvCxnSpPr>
          <p:nvPr/>
        </p:nvCxnSpPr>
        <p:spPr bwMode="auto">
          <a:xfrm rot="16200000" flipH="1">
            <a:off x="6552406" y="6020594"/>
            <a:ext cx="798513" cy="9525"/>
          </a:xfrm>
          <a:prstGeom prst="straightConnector1">
            <a:avLst/>
          </a:prstGeom>
          <a:noFill/>
          <a:ln w="15875" algn="ctr">
            <a:solidFill>
              <a:srgbClr val="2424B2"/>
            </a:solidFill>
            <a:round/>
            <a:headEnd type="arrow" w="med" len="med"/>
            <a:tailEnd/>
          </a:ln>
        </p:spPr>
      </p:cxnSp>
      <p:cxnSp>
        <p:nvCxnSpPr>
          <p:cNvPr id="58" name="Straight Arrow Connector 57"/>
          <p:cNvCxnSpPr>
            <a:cxnSpLocks noChangeShapeType="1"/>
          </p:cNvCxnSpPr>
          <p:nvPr/>
        </p:nvCxnSpPr>
        <p:spPr bwMode="auto">
          <a:xfrm rot="16200000" flipH="1">
            <a:off x="6654007" y="6025356"/>
            <a:ext cx="800100" cy="11113"/>
          </a:xfrm>
          <a:prstGeom prst="straightConnector1">
            <a:avLst/>
          </a:prstGeom>
          <a:noFill/>
          <a:ln w="15875" algn="ctr">
            <a:solidFill>
              <a:srgbClr val="2424B2"/>
            </a:solidFill>
            <a:round/>
            <a:headEnd type="arrow" w="med" len="med"/>
            <a:tailEnd/>
          </a:ln>
        </p:spPr>
      </p:cxnSp>
      <p:sp>
        <p:nvSpPr>
          <p:cNvPr id="60" name="Oval Callout 59"/>
          <p:cNvSpPr/>
          <p:nvPr/>
        </p:nvSpPr>
        <p:spPr bwMode="auto">
          <a:xfrm>
            <a:off x="0" y="4905375"/>
            <a:ext cx="2657475" cy="779463"/>
          </a:xfrm>
          <a:prstGeom prst="wedgeEllipseCallout">
            <a:avLst>
              <a:gd name="adj1" fmla="val 60562"/>
              <a:gd name="adj2" fmla="val 72177"/>
            </a:avLst>
          </a:prstGeom>
          <a:noFill/>
          <a:ln w="19050" cap="flat" cmpd="sng" algn="ctr">
            <a:solidFill>
              <a:schemeClr val="bg1">
                <a:lumMod val="50000"/>
              </a:schemeClr>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
        <p:nvSpPr>
          <p:cNvPr id="61" name="Rectangle 60"/>
          <p:cNvSpPr>
            <a:spLocks noChangeArrowheads="1"/>
          </p:cNvSpPr>
          <p:nvPr/>
        </p:nvSpPr>
        <p:spPr bwMode="auto">
          <a:xfrm>
            <a:off x="122238" y="4916488"/>
            <a:ext cx="2307043" cy="830997"/>
          </a:xfrm>
          <a:prstGeom prst="rect">
            <a:avLst/>
          </a:prstGeom>
          <a:noFill/>
          <a:ln w="9525">
            <a:noFill/>
            <a:miter lim="800000"/>
            <a:headEnd/>
            <a:tailEnd/>
          </a:ln>
        </p:spPr>
        <p:txBody>
          <a:bodyPr wrap="none">
            <a:spAutoFit/>
          </a:bodyPr>
          <a:lstStyle/>
          <a:p>
            <a:pPr algn="ctr" eaLnBrk="0" hangingPunct="0"/>
            <a:r>
              <a:rPr lang="en-US" sz="2400" dirty="0">
                <a:cs typeface="Arial" pitchFamily="34" charset="0"/>
              </a:rPr>
              <a:t>Amplitude of </a:t>
            </a:r>
            <a:r>
              <a:rPr lang="en-US" sz="2400" dirty="0" smtClean="0">
                <a:cs typeface="Arial" pitchFamily="34" charset="0"/>
              </a:rPr>
              <a:t>his </a:t>
            </a:r>
            <a:endParaRPr lang="en-US" sz="2400" dirty="0">
              <a:cs typeface="Arial" pitchFamily="34" charset="0"/>
            </a:endParaRPr>
          </a:p>
          <a:p>
            <a:pPr algn="ctr" eaLnBrk="0" hangingPunct="0"/>
            <a:r>
              <a:rPr lang="en-US" sz="2400" dirty="0" smtClean="0">
                <a:cs typeface="Arial" pitchFamily="34" charset="0"/>
              </a:rPr>
              <a:t>Samples </a:t>
            </a:r>
            <a:r>
              <a:rPr lang="en-US" sz="2400" dirty="0">
                <a:cs typeface="Arial" pitchFamily="34" charset="0"/>
                <a:sym typeface="Wingdings" pitchFamily="2" charset="2"/>
              </a:rPr>
              <a:t> </a:t>
            </a:r>
            <a:r>
              <a:rPr lang="en-US" sz="2400" b="1" dirty="0">
                <a:solidFill>
                  <a:srgbClr val="FF0000"/>
                </a:solidFill>
                <a:cs typeface="Arial" pitchFamily="34" charset="0"/>
                <a:sym typeface="Wingdings" pitchFamily="2" charset="2"/>
              </a:rPr>
              <a:t>α</a:t>
            </a:r>
            <a:endParaRPr lang="en-US" sz="2400" b="1" i="1" dirty="0">
              <a:solidFill>
                <a:srgbClr val="FF0000"/>
              </a:solidFill>
              <a:cs typeface="Arial" pitchFamily="34" charset="0"/>
            </a:endParaRPr>
          </a:p>
        </p:txBody>
      </p:sp>
      <p:sp>
        <p:nvSpPr>
          <p:cNvPr id="62" name="Oval Callout 61"/>
          <p:cNvSpPr/>
          <p:nvPr/>
        </p:nvSpPr>
        <p:spPr bwMode="auto">
          <a:xfrm>
            <a:off x="6172200" y="4586288"/>
            <a:ext cx="3103562" cy="930275"/>
          </a:xfrm>
          <a:prstGeom prst="wedgeEllipseCallout">
            <a:avLst>
              <a:gd name="adj1" fmla="val -27810"/>
              <a:gd name="adj2" fmla="val 121383"/>
            </a:avLst>
          </a:prstGeom>
          <a:noFill/>
          <a:ln w="19050" cap="flat" cmpd="sng" algn="ctr">
            <a:solidFill>
              <a:schemeClr val="bg1">
                <a:lumMod val="50000"/>
              </a:schemeClr>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
        <p:nvSpPr>
          <p:cNvPr id="65" name="Rectangle 64"/>
          <p:cNvSpPr>
            <a:spLocks noChangeArrowheads="1"/>
          </p:cNvSpPr>
          <p:nvPr/>
        </p:nvSpPr>
        <p:spPr bwMode="auto">
          <a:xfrm>
            <a:off x="6304811" y="4665663"/>
            <a:ext cx="2975495" cy="830997"/>
          </a:xfrm>
          <a:prstGeom prst="rect">
            <a:avLst/>
          </a:prstGeom>
          <a:noFill/>
          <a:ln w="9525">
            <a:noFill/>
            <a:miter lim="800000"/>
            <a:headEnd/>
            <a:tailEnd/>
          </a:ln>
        </p:spPr>
        <p:txBody>
          <a:bodyPr wrap="none">
            <a:spAutoFit/>
          </a:bodyPr>
          <a:lstStyle/>
          <a:p>
            <a:pPr algn="ctr" eaLnBrk="0" hangingPunct="0"/>
            <a:r>
              <a:rPr lang="en-US" sz="2400" dirty="0">
                <a:cs typeface="Arial" pitchFamily="34" charset="0"/>
              </a:rPr>
              <a:t>Amplitude of </a:t>
            </a:r>
            <a:r>
              <a:rPr lang="en-US" sz="2400" dirty="0" smtClean="0">
                <a:cs typeface="Arial" pitchFamily="34" charset="0"/>
              </a:rPr>
              <a:t>Bob’s </a:t>
            </a:r>
            <a:endParaRPr lang="en-US" sz="2400" dirty="0">
              <a:cs typeface="Arial" pitchFamily="34" charset="0"/>
            </a:endParaRPr>
          </a:p>
          <a:p>
            <a:pPr algn="ctr" eaLnBrk="0" hangingPunct="0"/>
            <a:r>
              <a:rPr lang="en-US" sz="2400" dirty="0" smtClean="0">
                <a:cs typeface="Arial" pitchFamily="34" charset="0"/>
              </a:rPr>
              <a:t>Samples </a:t>
            </a:r>
            <a:r>
              <a:rPr lang="en-US" sz="2400" dirty="0">
                <a:cs typeface="Arial" pitchFamily="34" charset="0"/>
                <a:sym typeface="Wingdings" pitchFamily="2" charset="2"/>
              </a:rPr>
              <a:t> </a:t>
            </a:r>
            <a:r>
              <a:rPr lang="en-US" sz="2400" b="1" dirty="0">
                <a:solidFill>
                  <a:srgbClr val="0B13B5"/>
                </a:solidFill>
                <a:cs typeface="Arial" pitchFamily="34" charset="0"/>
                <a:sym typeface="Wingdings" pitchFamily="2" charset="2"/>
              </a:rPr>
              <a:t>β</a:t>
            </a:r>
            <a:endParaRPr lang="en-US" sz="2400" b="1" i="1" dirty="0">
              <a:solidFill>
                <a:srgbClr val="0B13B5"/>
              </a:solidFill>
              <a:cs typeface="Arial" pitchFamily="34" charset="0"/>
            </a:endParaRPr>
          </a:p>
        </p:txBody>
      </p:sp>
      <p:sp>
        <p:nvSpPr>
          <p:cNvPr id="39957" name="Text Box 14"/>
          <p:cNvSpPr txBox="1">
            <a:spLocks noChangeArrowheads="1"/>
          </p:cNvSpPr>
          <p:nvPr/>
        </p:nvSpPr>
        <p:spPr bwMode="auto">
          <a:xfrm>
            <a:off x="2100263" y="4421188"/>
            <a:ext cx="1784350" cy="698500"/>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n-US" sz="2000" b="1">
                <a:cs typeface="Arial" pitchFamily="34" charset="0"/>
              </a:rPr>
              <a:t>No Interference</a:t>
            </a:r>
          </a:p>
        </p:txBody>
      </p:sp>
      <p:cxnSp>
        <p:nvCxnSpPr>
          <p:cNvPr id="39958" name="Straight Arrow Connector 67"/>
          <p:cNvCxnSpPr>
            <a:cxnSpLocks noChangeShapeType="1"/>
          </p:cNvCxnSpPr>
          <p:nvPr/>
        </p:nvCxnSpPr>
        <p:spPr bwMode="auto">
          <a:xfrm rot="10800000">
            <a:off x="2849563" y="5126038"/>
            <a:ext cx="388937" cy="0"/>
          </a:xfrm>
          <a:prstGeom prst="straightConnector1">
            <a:avLst/>
          </a:prstGeom>
          <a:noFill/>
          <a:ln w="19050" algn="ctr">
            <a:solidFill>
              <a:schemeClr val="tx1"/>
            </a:solidFill>
            <a:round/>
            <a:headEnd type="arrow" w="med" len="med"/>
            <a:tailEnd type="arrow" w="med" len="med"/>
          </a:ln>
        </p:spPr>
      </p:cxnSp>
      <p:sp>
        <p:nvSpPr>
          <p:cNvPr id="39959" name="Rectangle 76"/>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cxnSp>
        <p:nvCxnSpPr>
          <p:cNvPr id="40" name="Straight Connector 39"/>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1" name="Straight Arrow Connector 40"/>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88" name="Oval 87"/>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cxnSp>
        <p:nvCxnSpPr>
          <p:cNvPr id="89" name="Straight Arrow Connector 88"/>
          <p:cNvCxnSpPr>
            <a:cxnSpLocks noChangeShapeType="1"/>
          </p:cNvCxnSpPr>
          <p:nvPr/>
        </p:nvCxnSpPr>
        <p:spPr bwMode="auto">
          <a:xfrm>
            <a:off x="6792913" y="3254375"/>
            <a:ext cx="1063625" cy="801688"/>
          </a:xfrm>
          <a:prstGeom prst="straightConnector1">
            <a:avLst/>
          </a:prstGeom>
          <a:noFill/>
          <a:ln w="15875" algn="ctr">
            <a:solidFill>
              <a:srgbClr val="FF0000"/>
            </a:solidFill>
            <a:round/>
            <a:headEnd type="arrow" w="med" len="med"/>
            <a:tailEnd type="arrow" w="med" len="med"/>
          </a:ln>
        </p:spPr>
      </p:cxnSp>
      <p:sp>
        <p:nvSpPr>
          <p:cNvPr id="90" name="TextBox 89"/>
          <p:cNvSpPr txBox="1">
            <a:spLocks noChangeArrowheads="1"/>
          </p:cNvSpPr>
          <p:nvPr/>
        </p:nvSpPr>
        <p:spPr bwMode="auto">
          <a:xfrm rot="2256504">
            <a:off x="7178335" y="3262461"/>
            <a:ext cx="365806" cy="461665"/>
          </a:xfrm>
          <a:prstGeom prst="rect">
            <a:avLst/>
          </a:prstGeom>
          <a:noFill/>
          <a:ln w="9525">
            <a:noFill/>
            <a:miter lim="800000"/>
            <a:headEnd/>
            <a:tailEnd/>
          </a:ln>
        </p:spPr>
        <p:txBody>
          <a:bodyPr wrap="none">
            <a:spAutoFit/>
          </a:bodyPr>
          <a:lstStyle/>
          <a:p>
            <a:r>
              <a:rPr lang="en-US" sz="2400" b="1">
                <a:solidFill>
                  <a:srgbClr val="FF0000"/>
                </a:solidFill>
                <a:cs typeface="Times New Roman" pitchFamily="18" charset="0"/>
              </a:rPr>
              <a:t>α</a:t>
            </a:r>
            <a:endParaRPr lang="en-US" b="1">
              <a:solidFill>
                <a:srgbClr val="FF0000"/>
              </a:solidFill>
            </a:endParaRPr>
          </a:p>
        </p:txBody>
      </p:sp>
      <p:sp>
        <p:nvSpPr>
          <p:cNvPr id="91" name="Oval 90"/>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92" name="Straight Arrow Connector 91"/>
          <p:cNvCxnSpPr>
            <a:cxnSpLocks noChangeShapeType="1"/>
          </p:cNvCxnSpPr>
          <p:nvPr/>
        </p:nvCxnSpPr>
        <p:spPr bwMode="auto">
          <a:xfrm rot="16200000" flipV="1">
            <a:off x="6219031" y="2682082"/>
            <a:ext cx="714375" cy="411162"/>
          </a:xfrm>
          <a:prstGeom prst="straightConnector1">
            <a:avLst/>
          </a:prstGeom>
          <a:noFill/>
          <a:ln w="15875" algn="ctr">
            <a:solidFill>
              <a:srgbClr val="2424B2"/>
            </a:solidFill>
            <a:round/>
            <a:headEnd type="arrow" w="med" len="med"/>
            <a:tailEnd type="arrow" w="med" len="med"/>
          </a:ln>
        </p:spPr>
      </p:cxnSp>
      <p:sp>
        <p:nvSpPr>
          <p:cNvPr id="93" name="TextBox 92"/>
          <p:cNvSpPr txBox="1">
            <a:spLocks noChangeArrowheads="1"/>
          </p:cNvSpPr>
          <p:nvPr/>
        </p:nvSpPr>
        <p:spPr bwMode="auto">
          <a:xfrm rot="-1860000">
            <a:off x="6258441" y="2662386"/>
            <a:ext cx="352982" cy="461665"/>
          </a:xfrm>
          <a:prstGeom prst="rect">
            <a:avLst/>
          </a:prstGeom>
          <a:noFill/>
          <a:ln w="9525">
            <a:noFill/>
            <a:miter lim="800000"/>
            <a:headEnd/>
            <a:tailEnd/>
          </a:ln>
        </p:spPr>
        <p:txBody>
          <a:bodyPr wrap="none">
            <a:spAutoFit/>
          </a:bodyPr>
          <a:lstStyle/>
          <a:p>
            <a:r>
              <a:rPr lang="en-US" sz="2400" b="1">
                <a:solidFill>
                  <a:srgbClr val="0B13B5"/>
                </a:solidFill>
                <a:cs typeface="Times New Roman" pitchFamily="18" charset="0"/>
              </a:rPr>
              <a:t>β</a:t>
            </a:r>
            <a:endParaRPr lang="en-US" b="1">
              <a:solidFill>
                <a:srgbClr val="0B13B5"/>
              </a:solidFill>
            </a:endParaRPr>
          </a:p>
        </p:txBody>
      </p:sp>
      <p:cxnSp>
        <p:nvCxnSpPr>
          <p:cNvPr id="42"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43"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4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4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5" grpId="0"/>
      <p:bldP spid="88" grpId="0" animBg="1"/>
      <p:bldP spid="90" grpId="0"/>
      <p:bldP spid="91" grpId="0" animBg="1"/>
      <p:bldP spid="9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Solutions for interfered complex sample</a:t>
            </a:r>
            <a:endParaRPr lang="en-US" b="1" dirty="0"/>
          </a:p>
        </p:txBody>
      </p:sp>
      <p:sp>
        <p:nvSpPr>
          <p:cNvPr id="3" name="Content Placeholder 2"/>
          <p:cNvSpPr>
            <a:spLocks noGrp="1"/>
          </p:cNvSpPr>
          <p:nvPr>
            <p:ph idx="1"/>
          </p:nvPr>
        </p:nvSpPr>
        <p:spPr>
          <a:xfrm>
            <a:off x="304800" y="1524000"/>
            <a:ext cx="8839200" cy="4495800"/>
          </a:xfrm>
        </p:spPr>
        <p:txBody>
          <a:bodyPr>
            <a:normAutofit/>
          </a:bodyPr>
          <a:lstStyle/>
          <a:p>
            <a:pPr>
              <a:buNone/>
            </a:pPr>
            <a:r>
              <a:rPr lang="en-US" dirty="0" smtClean="0"/>
              <a:t>Lemma:</a:t>
            </a:r>
          </a:p>
          <a:p>
            <a:pPr>
              <a:buNone/>
            </a:pPr>
            <a:r>
              <a:rPr lang="en-US" dirty="0" smtClean="0"/>
              <a:t>“If </a:t>
            </a:r>
            <a:r>
              <a:rPr lang="en-US" b="1" i="1" dirty="0" smtClean="0"/>
              <a:t>X</a:t>
            </a:r>
            <a:r>
              <a:rPr lang="en-US" dirty="0" smtClean="0"/>
              <a:t> is an interfered complex number satisfying the above equation,  then the pair           takes one of the following two values:</a:t>
            </a:r>
          </a:p>
          <a:p>
            <a:pPr>
              <a:buNone/>
            </a:pPr>
            <a:endParaRPr lang="en-US" dirty="0" smtClean="0"/>
          </a:p>
          <a:p>
            <a:pPr>
              <a:buNone/>
            </a:pPr>
            <a:endParaRPr lang="en-US" dirty="0" smtClean="0"/>
          </a:p>
          <a:p>
            <a:pPr>
              <a:buNone/>
            </a:pPr>
            <a:endParaRPr lang="en-US" dirty="0" smtClean="0"/>
          </a:p>
          <a:p>
            <a:pPr>
              <a:buNone/>
            </a:pPr>
            <a:r>
              <a:rPr lang="en-US" dirty="0" smtClean="0"/>
              <a:t>where </a:t>
            </a:r>
            <a:endParaRPr lang="en-US" dirty="0"/>
          </a:p>
        </p:txBody>
      </p:sp>
      <p:graphicFrame>
        <p:nvGraphicFramePr>
          <p:cNvPr id="4" name="Object 3"/>
          <p:cNvGraphicFramePr>
            <a:graphicFrameLocks noChangeAspect="1"/>
          </p:cNvGraphicFramePr>
          <p:nvPr/>
        </p:nvGraphicFramePr>
        <p:xfrm>
          <a:off x="4114800" y="3321050"/>
          <a:ext cx="914400" cy="215900"/>
        </p:xfrm>
        <a:graphic>
          <a:graphicData uri="http://schemas.openxmlformats.org/presentationml/2006/ole">
            <p:oleObj spid="_x0000_s230402" name="Equation" r:id="rId4" imgW="914400" imgH="215640" progId="Equation.3">
              <p:embed/>
            </p:oleObj>
          </a:graphicData>
        </a:graphic>
      </p:graphicFrame>
      <p:graphicFrame>
        <p:nvGraphicFramePr>
          <p:cNvPr id="192515" name="Object 3"/>
          <p:cNvGraphicFramePr>
            <a:graphicFrameLocks noChangeAspect="1"/>
          </p:cNvGraphicFramePr>
          <p:nvPr/>
        </p:nvGraphicFramePr>
        <p:xfrm>
          <a:off x="1930400" y="3657597"/>
          <a:ext cx="4849813" cy="1287463"/>
        </p:xfrm>
        <a:graphic>
          <a:graphicData uri="http://schemas.openxmlformats.org/presentationml/2006/ole">
            <p:oleObj spid="_x0000_s230403" name="Equation" r:id="rId5" imgW="2057400" imgH="545760" progId="Equation.3">
              <p:embed/>
            </p:oleObj>
          </a:graphicData>
        </a:graphic>
      </p:graphicFrame>
      <p:graphicFrame>
        <p:nvGraphicFramePr>
          <p:cNvPr id="6" name="Object 5"/>
          <p:cNvGraphicFramePr>
            <a:graphicFrameLocks noChangeAspect="1"/>
          </p:cNvGraphicFramePr>
          <p:nvPr/>
        </p:nvGraphicFramePr>
        <p:xfrm>
          <a:off x="1676400" y="5246913"/>
          <a:ext cx="2794000" cy="977900"/>
        </p:xfrm>
        <a:graphic>
          <a:graphicData uri="http://schemas.openxmlformats.org/presentationml/2006/ole">
            <p:oleObj spid="_x0000_s230404" name="Equation" r:id="rId6" imgW="1269720" imgH="444240" progId="Equation.3">
              <p:embed/>
            </p:oleObj>
          </a:graphicData>
        </a:graphic>
      </p:graphicFrame>
      <p:graphicFrame>
        <p:nvGraphicFramePr>
          <p:cNvPr id="7" name="Object 6"/>
          <p:cNvGraphicFramePr>
            <a:graphicFrameLocks noChangeAspect="1"/>
          </p:cNvGraphicFramePr>
          <p:nvPr/>
        </p:nvGraphicFramePr>
        <p:xfrm>
          <a:off x="4325938" y="990600"/>
          <a:ext cx="3084512" cy="609600"/>
        </p:xfrm>
        <a:graphic>
          <a:graphicData uri="http://schemas.openxmlformats.org/presentationml/2006/ole">
            <p:oleObj spid="_x0000_s230405" name="Equation" r:id="rId7" imgW="1041120" imgH="228600" progId="Equation.3">
              <p:embed/>
            </p:oleObj>
          </a:graphicData>
        </a:graphic>
      </p:graphicFrame>
      <p:graphicFrame>
        <p:nvGraphicFramePr>
          <p:cNvPr id="8" name="Object 7"/>
          <p:cNvGraphicFramePr>
            <a:graphicFrameLocks noChangeAspect="1"/>
          </p:cNvGraphicFramePr>
          <p:nvPr/>
        </p:nvGraphicFramePr>
        <p:xfrm>
          <a:off x="4051736" y="2375336"/>
          <a:ext cx="1008062" cy="536575"/>
        </p:xfrm>
        <a:graphic>
          <a:graphicData uri="http://schemas.openxmlformats.org/presentationml/2006/ole">
            <p:oleObj spid="_x0000_s230406" name="Equation" r:id="rId8" imgW="380880" imgH="203040" progId="Equation.3">
              <p:embed/>
            </p:oleObj>
          </a:graphicData>
        </a:graphic>
      </p:graphicFrame>
      <p:sp>
        <p:nvSpPr>
          <p:cNvPr id="9" name="TextBox 8"/>
          <p:cNvSpPr txBox="1"/>
          <p:nvPr/>
        </p:nvSpPr>
        <p:spPr>
          <a:xfrm>
            <a:off x="304800" y="1102088"/>
            <a:ext cx="4120039" cy="523220"/>
          </a:xfrm>
          <a:prstGeom prst="rect">
            <a:avLst/>
          </a:prstGeom>
          <a:noFill/>
        </p:spPr>
        <p:txBody>
          <a:bodyPr wrap="none" rtlCol="0">
            <a:spAutoFit/>
          </a:bodyPr>
          <a:lstStyle/>
          <a:p>
            <a:r>
              <a:rPr lang="en-US" sz="2800" dirty="0" smtClean="0"/>
              <a:t>Interfered complex no:</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25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0964"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0990"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0991"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0966"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0967"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86"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dirty="0"/>
          </a:p>
          <a:p>
            <a:pPr>
              <a:buFont typeface="Arial" pitchFamily="34" charset="0"/>
              <a:buChar char="•"/>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0969"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cxnSp>
        <p:nvCxnSpPr>
          <p:cNvPr id="32" name="Straight Connector 31"/>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5" name="Straight Arrow Connector 34"/>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36"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37"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38"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39"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40"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41"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42" name="Straight Arrow Connector 41"/>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4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49"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1" name="Straight Arrow Connector 50"/>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52" name="TextBox 51"/>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4" name="TextBox 53"/>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6"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57" name="Straight Arrow Connector 56"/>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58" name="Straight Arrow Connector 57"/>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59" name="Straight Arrow Connector 58"/>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0" name="Oval 59"/>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2" name="Oval 61"/>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4"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5"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66"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67"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68" name="Straight Arrow Connector 67"/>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69"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0" name="Straight Arrow Connector 69"/>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1" name="TextBox 70"/>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4" name="TextBox 73"/>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5" name="Straight Arrow Connector 74"/>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6" name="Straight Arrow Connector 75"/>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7" name="Straight Arrow Connector 76"/>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
        <p:nvSpPr>
          <p:cNvPr id="78" name="Text Box 40"/>
          <p:cNvSpPr txBox="1">
            <a:spLocks noChangeArrowheads="1"/>
          </p:cNvSpPr>
          <p:nvPr/>
        </p:nvSpPr>
        <p:spPr bwMode="auto">
          <a:xfrm>
            <a:off x="0" y="5257800"/>
            <a:ext cx="9144000" cy="800219"/>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square" lIns="90488" tIns="182880" rIns="90488" bIns="182880">
            <a:spAutoFit/>
          </a:bodyPr>
          <a:lstStyle/>
          <a:p>
            <a:pPr algn="ctr" eaLnBrk="0" hangingPunct="0">
              <a:spcBef>
                <a:spcPts val="600"/>
              </a:spcBef>
              <a:defRPr/>
            </a:pPr>
            <a:r>
              <a:rPr lang="en-US" sz="2800" b="1" dirty="0">
                <a:solidFill>
                  <a:schemeClr val="bg1"/>
                </a:solidFill>
              </a:rPr>
              <a:t>Two solutions for each interfered </a:t>
            </a:r>
            <a:r>
              <a:rPr lang="en-US" sz="2800" b="1" dirty="0" smtClean="0">
                <a:solidFill>
                  <a:schemeClr val="bg1"/>
                </a:solidFill>
              </a:rPr>
              <a:t>complex sample!</a:t>
            </a:r>
            <a:endParaRPr lang="en-US" sz="2800" b="1" dirty="0">
              <a:solidFill>
                <a:schemeClr val="bg1"/>
              </a:solidFill>
            </a:endParaRPr>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52" grpId="0"/>
      <p:bldP spid="54" grpId="0"/>
      <p:bldP spid="65" grpId="0"/>
      <p:bldP spid="69" grpId="0"/>
      <p:bldP spid="71" grpId="0"/>
      <p:bldP spid="74" grpId="0"/>
      <p:bldP spid="78"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1988"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2027"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2028"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1990"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1991"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41992"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dirty="0"/>
          </a:p>
          <a:p>
            <a:pPr>
              <a:buFont typeface="Arial" pitchFamily="34" charset="0"/>
              <a:buChar char="•"/>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1993"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Text Box 40"/>
          <p:cNvSpPr txBox="1">
            <a:spLocks noChangeArrowheads="1"/>
          </p:cNvSpPr>
          <p:nvPr/>
        </p:nvSpPr>
        <p:spPr bwMode="auto">
          <a:xfrm>
            <a:off x="381885" y="5257800"/>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Two solutions for each interfered </a:t>
            </a:r>
            <a:r>
              <a:rPr lang="en-US" sz="2800" b="1" dirty="0" smtClean="0">
                <a:solidFill>
                  <a:schemeClr val="bg1"/>
                </a:solidFill>
              </a:rPr>
              <a:t>complex sample!</a:t>
            </a:r>
            <a:endParaRPr lang="en-US" sz="2800" b="1" dirty="0">
              <a:solidFill>
                <a:schemeClr val="bg1"/>
              </a:solidFill>
            </a:endParaRPr>
          </a:p>
        </p:txBody>
      </p:sp>
      <p:cxnSp>
        <p:nvCxnSpPr>
          <p:cNvPr id="66" name="Straight Connector 65"/>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67" name="Straight Arrow Connector 66"/>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1997" name="Oval 68"/>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41998" name="Oval 70"/>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41999"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42001"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sp>
        <p:nvSpPr>
          <p:cNvPr id="42002"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sp>
        <p:nvSpPr>
          <p:cNvPr id="42003" name="TextBox 77"/>
          <p:cNvSpPr txBox="1">
            <a:spLocks noChangeArrowheads="1"/>
          </p:cNvSpPr>
          <p:nvPr/>
        </p:nvSpPr>
        <p:spPr bwMode="auto">
          <a:xfrm>
            <a:off x="7519988" y="2805113"/>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2004"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2005"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42006"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42008"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42009" name="TextBox 84"/>
          <p:cNvSpPr txBox="1">
            <a:spLocks noChangeArrowheads="1"/>
          </p:cNvSpPr>
          <p:nvPr/>
        </p:nvSpPr>
        <p:spPr bwMode="auto">
          <a:xfrm>
            <a:off x="7567124" y="1387475"/>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89" name="Straight Arrow Connector 88"/>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42013"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42014"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92" name="Straight Arrow Connector 91"/>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95" name="TextBox 94"/>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96" name="TextBox 95"/>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97" name="Straight Arrow Connector 96"/>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103" name="TextBox 102"/>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104" name="TextBox 103"/>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46" name="Straight Arrow Connector 78"/>
          <p:cNvCxnSpPr>
            <a:cxnSpLocks noChangeShapeType="1"/>
          </p:cNvCxnSpPr>
          <p:nvPr/>
        </p:nvCxnSpPr>
        <p:spPr bwMode="auto">
          <a:xfrm flipV="1">
            <a:off x="6452613" y="1600200"/>
            <a:ext cx="710187" cy="361951"/>
          </a:xfrm>
          <a:prstGeom prst="straightConnector1">
            <a:avLst/>
          </a:prstGeom>
          <a:noFill/>
          <a:ln w="19050" algn="ctr">
            <a:solidFill>
              <a:srgbClr val="2424B2"/>
            </a:solidFill>
            <a:prstDash val="dash"/>
            <a:round/>
            <a:headEnd type="none" w="med" len="med"/>
            <a:tailEnd type="none" w="med" len="med"/>
          </a:ln>
        </p:spPr>
      </p:cxnSp>
      <p:cxnSp>
        <p:nvCxnSpPr>
          <p:cNvPr id="49"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5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54" name="Straight Arrow Connector 53"/>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59" name="Straight Arrow Connector 58"/>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65" name="Straight Arrow Connector 64"/>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cxnSp>
        <p:nvCxnSpPr>
          <p:cNvPr id="69" name="Straight Arrow Connector 68"/>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71" name="Straight Arrow Connector 70"/>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cxnSp>
        <p:nvCxnSpPr>
          <p:cNvPr id="75" name="Straight Arrow Connector 74"/>
          <p:cNvCxnSpPr>
            <a:cxnSpLocks noChangeShapeType="1"/>
          </p:cNvCxnSpPr>
          <p:nvPr/>
        </p:nvCxnSpPr>
        <p:spPr bwMode="auto">
          <a:xfrm rot="16200000" flipH="1">
            <a:off x="6753227" y="2085975"/>
            <a:ext cx="1162047" cy="342900"/>
          </a:xfrm>
          <a:prstGeom prst="straightConnector1">
            <a:avLst/>
          </a:prstGeom>
          <a:noFill/>
          <a:ln w="19050" algn="ctr">
            <a:solidFill>
              <a:srgbClr val="FF0000"/>
            </a:solidFill>
            <a:prstDash val="dash"/>
            <a:round/>
            <a:headEnd type="none" w="med" len="med"/>
            <a:tailEnd type="none" w="med" len="med"/>
          </a:ln>
        </p:spPr>
      </p:cxn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95" grpId="0"/>
      <p:bldP spid="96" grpId="0"/>
      <p:bldP spid="103" grpId="0"/>
      <p:bldP spid="10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3012"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3051"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3052"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3014"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3015"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43016"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pPr>
            <a:endParaRPr lang="en-US" dirty="0"/>
          </a:p>
          <a:p>
            <a:pPr>
              <a:buFontTx/>
              <a:buBlip>
                <a:blip r:embed="rId3"/>
              </a:buBlip>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Text Box 40"/>
          <p:cNvSpPr txBox="1">
            <a:spLocks noChangeArrowheads="1"/>
          </p:cNvSpPr>
          <p:nvPr/>
        </p:nvSpPr>
        <p:spPr bwMode="auto">
          <a:xfrm>
            <a:off x="382127" y="5266404"/>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Four possible angles!</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9"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Tree>
  </p:cSld>
  <p:clrMapOvr>
    <a:masterClrMapping/>
  </p:clrMapOvr>
  <p:transition advTm="3070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0"/>
            <a:ext cx="8686800" cy="1143000"/>
          </a:xfrm>
        </p:spPr>
        <p:txBody>
          <a:bodyPr/>
          <a:lstStyle/>
          <a:p>
            <a:r>
              <a:rPr lang="en-US" smtClean="0"/>
              <a:t>Improves Unicast Throughput</a:t>
            </a:r>
          </a:p>
        </p:txBody>
      </p:sp>
      <p:sp>
        <p:nvSpPr>
          <p:cNvPr id="12291" name="Content Placeholder 3"/>
          <p:cNvSpPr>
            <a:spLocks noGrp="1"/>
          </p:cNvSpPr>
          <p:nvPr>
            <p:ph idx="1"/>
          </p:nvPr>
        </p:nvSpPr>
        <p:spPr>
          <a:xfrm>
            <a:off x="152400" y="1066801"/>
            <a:ext cx="8686800" cy="914400"/>
          </a:xfrm>
        </p:spPr>
        <p:txBody>
          <a:bodyPr/>
          <a:lstStyle/>
          <a:p>
            <a:pPr>
              <a:buNone/>
            </a:pPr>
            <a:r>
              <a:rPr lang="en-US" dirty="0" smtClean="0"/>
              <a:t>	s1 wants to send </a:t>
            </a:r>
            <a:r>
              <a:rPr lang="en-US" i="1" dirty="0" smtClean="0"/>
              <a:t>a </a:t>
            </a:r>
            <a:r>
              <a:rPr lang="en-US" dirty="0" smtClean="0"/>
              <a:t>to d1, and s2 wants to send </a:t>
            </a:r>
            <a:r>
              <a:rPr lang="en-US" i="1" dirty="0" smtClean="0"/>
              <a:t>b </a:t>
            </a:r>
            <a:r>
              <a:rPr lang="en-US" dirty="0" smtClean="0"/>
              <a:t>to d2</a:t>
            </a:r>
          </a:p>
        </p:txBody>
      </p:sp>
      <p:sp>
        <p:nvSpPr>
          <p:cNvPr id="27" name="Oval 3"/>
          <p:cNvSpPr>
            <a:spLocks noChangeArrowheads="1"/>
          </p:cNvSpPr>
          <p:nvPr/>
        </p:nvSpPr>
        <p:spPr bwMode="auto">
          <a:xfrm>
            <a:off x="5638800" y="18621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s2</a:t>
            </a:r>
            <a:endParaRPr lang="pl-PL" sz="2000" b="1" i="1" dirty="0">
              <a:cs typeface="Arial" pitchFamily="34" charset="0"/>
            </a:endParaRPr>
          </a:p>
        </p:txBody>
      </p:sp>
      <p:sp>
        <p:nvSpPr>
          <p:cNvPr id="29" name="Oval 7"/>
          <p:cNvSpPr>
            <a:spLocks noChangeArrowheads="1"/>
          </p:cNvSpPr>
          <p:nvPr/>
        </p:nvSpPr>
        <p:spPr bwMode="auto">
          <a:xfrm>
            <a:off x="2895600" y="4724400"/>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d2</a:t>
            </a:r>
            <a:endParaRPr lang="pl-PL" sz="2000" b="1" i="1" dirty="0">
              <a:cs typeface="Arial" pitchFamily="34" charset="0"/>
            </a:endParaRPr>
          </a:p>
        </p:txBody>
      </p:sp>
      <p:sp>
        <p:nvSpPr>
          <p:cNvPr id="33" name="Oval 8"/>
          <p:cNvSpPr>
            <a:spLocks noChangeArrowheads="1"/>
          </p:cNvSpPr>
          <p:nvPr/>
        </p:nvSpPr>
        <p:spPr bwMode="auto">
          <a:xfrm>
            <a:off x="2895600" y="18621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s1</a:t>
            </a:r>
            <a:endParaRPr lang="pl-PL" sz="2000" b="1" i="1" dirty="0">
              <a:cs typeface="Arial" pitchFamily="34" charset="0"/>
            </a:endParaRPr>
          </a:p>
        </p:txBody>
      </p:sp>
      <p:sp>
        <p:nvSpPr>
          <p:cNvPr id="34" name="Oval 9"/>
          <p:cNvSpPr>
            <a:spLocks noChangeArrowheads="1"/>
          </p:cNvSpPr>
          <p:nvPr/>
        </p:nvSpPr>
        <p:spPr bwMode="auto">
          <a:xfrm>
            <a:off x="5638800" y="4757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d1</a:t>
            </a:r>
            <a:endParaRPr lang="pl-PL" sz="2000" b="1" i="1" dirty="0">
              <a:cs typeface="Arial" pitchFamily="34" charset="0"/>
            </a:endParaRPr>
          </a:p>
        </p:txBody>
      </p:sp>
      <p:sp>
        <p:nvSpPr>
          <p:cNvPr id="35" name="Oval 8"/>
          <p:cNvSpPr>
            <a:spLocks noChangeArrowheads="1"/>
          </p:cNvSpPr>
          <p:nvPr/>
        </p:nvSpPr>
        <p:spPr bwMode="auto">
          <a:xfrm>
            <a:off x="4267200" y="3995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6" name="Oval 8"/>
          <p:cNvSpPr>
            <a:spLocks noChangeArrowheads="1"/>
          </p:cNvSpPr>
          <p:nvPr/>
        </p:nvSpPr>
        <p:spPr bwMode="auto">
          <a:xfrm>
            <a:off x="4267200" y="2471738"/>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8" name="TextBox 49"/>
          <p:cNvSpPr txBox="1">
            <a:spLocks noChangeArrowheads="1"/>
          </p:cNvSpPr>
          <p:nvPr/>
        </p:nvSpPr>
        <p:spPr bwMode="auto">
          <a:xfrm>
            <a:off x="3505200" y="1524000"/>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42" name="TextBox 55"/>
          <p:cNvSpPr txBox="1">
            <a:spLocks noChangeArrowheads="1"/>
          </p:cNvSpPr>
          <p:nvPr/>
        </p:nvSpPr>
        <p:spPr bwMode="auto">
          <a:xfrm>
            <a:off x="5334000" y="1524000"/>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cxnSp>
        <p:nvCxnSpPr>
          <p:cNvPr id="43" name="AutoShape 5"/>
          <p:cNvCxnSpPr>
            <a:cxnSpLocks noChangeShapeType="1"/>
          </p:cNvCxnSpPr>
          <p:nvPr/>
        </p:nvCxnSpPr>
        <p:spPr bwMode="auto">
          <a:xfrm rot="16200000" flipH="1">
            <a:off x="3666332" y="2124868"/>
            <a:ext cx="404812" cy="879475"/>
          </a:xfrm>
          <a:prstGeom prst="straightConnector1">
            <a:avLst/>
          </a:prstGeom>
          <a:noFill/>
          <a:ln w="25400">
            <a:solidFill>
              <a:schemeClr val="tx1"/>
            </a:solidFill>
            <a:round/>
            <a:headEnd/>
            <a:tailEnd type="triangle" w="lg" len="lg"/>
          </a:ln>
        </p:spPr>
      </p:cxnSp>
      <p:grpSp>
        <p:nvGrpSpPr>
          <p:cNvPr id="2" name="Group 169"/>
          <p:cNvGrpSpPr/>
          <p:nvPr/>
        </p:nvGrpSpPr>
        <p:grpSpPr>
          <a:xfrm>
            <a:off x="4888240" y="2362200"/>
            <a:ext cx="1084262" cy="2405062"/>
            <a:chOff x="2557463" y="2582863"/>
            <a:chExt cx="1084262" cy="2405062"/>
          </a:xfrm>
        </p:grpSpPr>
        <p:cxnSp>
          <p:nvCxnSpPr>
            <p:cNvPr id="49" name="AutoShape 5"/>
            <p:cNvCxnSpPr>
              <a:cxnSpLocks noChangeShapeType="1"/>
            </p:cNvCxnSpPr>
            <p:nvPr/>
          </p:nvCxnSpPr>
          <p:spPr bwMode="auto">
            <a:xfrm rot="5400000">
              <a:off x="2481263" y="3827463"/>
              <a:ext cx="2319337" cy="1587"/>
            </a:xfrm>
            <a:prstGeom prst="straightConnector1">
              <a:avLst/>
            </a:prstGeom>
            <a:noFill/>
            <a:ln w="25400">
              <a:solidFill>
                <a:schemeClr val="tx1"/>
              </a:solidFill>
              <a:round/>
              <a:headEnd/>
              <a:tailEnd type="triangle" w="lg" len="lg"/>
            </a:ln>
          </p:spPr>
        </p:cxnSp>
        <p:cxnSp>
          <p:nvCxnSpPr>
            <p:cNvPr id="50" name="AutoShape 5"/>
            <p:cNvCxnSpPr>
              <a:cxnSpLocks noChangeShapeType="1"/>
            </p:cNvCxnSpPr>
            <p:nvPr/>
          </p:nvCxnSpPr>
          <p:spPr bwMode="auto">
            <a:xfrm rot="5400000">
              <a:off x="2794795" y="2345531"/>
              <a:ext cx="404812" cy="879475"/>
            </a:xfrm>
            <a:prstGeom prst="straightConnector1">
              <a:avLst/>
            </a:prstGeom>
            <a:noFill/>
            <a:ln w="25400">
              <a:solidFill>
                <a:schemeClr val="tx1"/>
              </a:solidFill>
              <a:round/>
              <a:headEnd/>
              <a:tailEnd type="triangle" w="lg" len="lg"/>
            </a:ln>
          </p:spPr>
        </p:cxnSp>
      </p:grpSp>
      <p:grpSp>
        <p:nvGrpSpPr>
          <p:cNvPr id="3" name="Group 209"/>
          <p:cNvGrpSpPr/>
          <p:nvPr/>
        </p:nvGrpSpPr>
        <p:grpSpPr>
          <a:xfrm>
            <a:off x="3460532" y="3048000"/>
            <a:ext cx="2208212" cy="1995487"/>
            <a:chOff x="5681663" y="3286125"/>
            <a:chExt cx="2208212" cy="1995487"/>
          </a:xfrm>
        </p:grpSpPr>
        <p:cxnSp>
          <p:nvCxnSpPr>
            <p:cNvPr id="53" name="AutoShape 5"/>
            <p:cNvCxnSpPr>
              <a:cxnSpLocks noChangeShapeType="1"/>
            </p:cNvCxnSpPr>
            <p:nvPr/>
          </p:nvCxnSpPr>
          <p:spPr bwMode="auto">
            <a:xfrm rot="5400000">
              <a:off x="5859463" y="4538663"/>
              <a:ext cx="523875" cy="879475"/>
            </a:xfrm>
            <a:prstGeom prst="straightConnector1">
              <a:avLst/>
            </a:prstGeom>
            <a:noFill/>
            <a:ln w="25400">
              <a:solidFill>
                <a:schemeClr val="tx1"/>
              </a:solidFill>
              <a:round/>
              <a:headEnd/>
              <a:tailEnd type="triangle" w="lg" len="lg"/>
            </a:ln>
          </p:spPr>
        </p:cxnSp>
        <p:cxnSp>
          <p:nvCxnSpPr>
            <p:cNvPr id="54" name="AutoShape 5"/>
            <p:cNvCxnSpPr>
              <a:cxnSpLocks noChangeShapeType="1"/>
            </p:cNvCxnSpPr>
            <p:nvPr/>
          </p:nvCxnSpPr>
          <p:spPr bwMode="auto">
            <a:xfrm rot="16200000" flipH="1">
              <a:off x="7171532" y="4563268"/>
              <a:ext cx="557212" cy="879475"/>
            </a:xfrm>
            <a:prstGeom prst="straightConnector1">
              <a:avLst/>
            </a:prstGeom>
            <a:noFill/>
            <a:ln w="25400">
              <a:solidFill>
                <a:schemeClr val="tx1"/>
              </a:solidFill>
              <a:round/>
              <a:headEnd/>
              <a:tailEnd type="triangle" w="lg" len="lg"/>
            </a:ln>
          </p:spPr>
        </p:cxnSp>
        <p:cxnSp>
          <p:nvCxnSpPr>
            <p:cNvPr id="55" name="AutoShape 5"/>
            <p:cNvCxnSpPr>
              <a:cxnSpLocks noChangeShapeType="1"/>
            </p:cNvCxnSpPr>
            <p:nvPr/>
          </p:nvCxnSpPr>
          <p:spPr bwMode="auto">
            <a:xfrm rot="5400000">
              <a:off x="6332538" y="3759200"/>
              <a:ext cx="947737" cy="1587"/>
            </a:xfrm>
            <a:prstGeom prst="straightConnector1">
              <a:avLst/>
            </a:prstGeom>
            <a:noFill/>
            <a:ln w="25400">
              <a:solidFill>
                <a:schemeClr val="tx1"/>
              </a:solidFill>
              <a:round/>
              <a:headEnd/>
              <a:tailEnd type="triangle" w="lg" len="lg"/>
            </a:ln>
          </p:spPr>
        </p:cxnSp>
      </p:grpSp>
      <p:cxnSp>
        <p:nvCxnSpPr>
          <p:cNvPr id="61" name="AutoShape 5"/>
          <p:cNvCxnSpPr>
            <a:cxnSpLocks noChangeShapeType="1"/>
          </p:cNvCxnSpPr>
          <p:nvPr/>
        </p:nvCxnSpPr>
        <p:spPr bwMode="auto">
          <a:xfrm rot="5400000">
            <a:off x="1981994" y="3580606"/>
            <a:ext cx="2286000" cy="1587"/>
          </a:xfrm>
          <a:prstGeom prst="straightConnector1">
            <a:avLst/>
          </a:prstGeom>
          <a:noFill/>
          <a:ln w="25400">
            <a:solidFill>
              <a:schemeClr val="tx1"/>
            </a:solidFill>
            <a:round/>
            <a:headEnd/>
            <a:tailEnd type="triangle" w="lg" len="lg"/>
          </a:ln>
        </p:spPr>
      </p:cxnSp>
      <p:sp>
        <p:nvSpPr>
          <p:cNvPr id="51" name="Freeform 50"/>
          <p:cNvSpPr/>
          <p:nvPr/>
        </p:nvSpPr>
        <p:spPr>
          <a:xfrm>
            <a:off x="3499945" y="2130972"/>
            <a:ext cx="2175641" cy="3058511"/>
          </a:xfrm>
          <a:custGeom>
            <a:avLst/>
            <a:gdLst>
              <a:gd name="connsiteX0" fmla="*/ 0 w 2175641"/>
              <a:gd name="connsiteY0" fmla="*/ 0 h 3058511"/>
              <a:gd name="connsiteX1" fmla="*/ 1087821 w 2175641"/>
              <a:gd name="connsiteY1" fmla="*/ 583325 h 3058511"/>
              <a:gd name="connsiteX2" fmla="*/ 1182414 w 2175641"/>
              <a:gd name="connsiteY2" fmla="*/ 2175642 h 3058511"/>
              <a:gd name="connsiteX3" fmla="*/ 1560786 w 2175641"/>
              <a:gd name="connsiteY3" fmla="*/ 2837794 h 3058511"/>
              <a:gd name="connsiteX4" fmla="*/ 2175641 w 2175641"/>
              <a:gd name="connsiteY4" fmla="*/ 3058511 h 305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641" h="3058511">
                <a:moveTo>
                  <a:pt x="0" y="0"/>
                </a:moveTo>
                <a:cubicBezTo>
                  <a:pt x="445376" y="110359"/>
                  <a:pt x="890752" y="220718"/>
                  <a:pt x="1087821" y="583325"/>
                </a:cubicBezTo>
                <a:cubicBezTo>
                  <a:pt x="1284890" y="945932"/>
                  <a:pt x="1103587" y="1799897"/>
                  <a:pt x="1182414" y="2175642"/>
                </a:cubicBezTo>
                <a:cubicBezTo>
                  <a:pt x="1261241" y="2551387"/>
                  <a:pt x="1395248" y="2690649"/>
                  <a:pt x="1560786" y="2837794"/>
                </a:cubicBezTo>
                <a:cubicBezTo>
                  <a:pt x="1726324" y="2984939"/>
                  <a:pt x="2175641" y="3058511"/>
                  <a:pt x="2175641" y="3058511"/>
                </a:cubicBezTo>
              </a:path>
            </a:pathLst>
          </a:custGeom>
          <a:ln w="31750">
            <a:solidFill>
              <a:srgbClr val="FF00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3484179" y="2162503"/>
            <a:ext cx="2175642" cy="2932387"/>
          </a:xfrm>
          <a:custGeom>
            <a:avLst/>
            <a:gdLst>
              <a:gd name="connsiteX0" fmla="*/ 2175642 w 2175642"/>
              <a:gd name="connsiteY0" fmla="*/ 0 h 2932387"/>
              <a:gd name="connsiteX1" fmla="*/ 1056290 w 2175642"/>
              <a:gd name="connsiteY1" fmla="*/ 567559 h 2932387"/>
              <a:gd name="connsiteX2" fmla="*/ 961697 w 2175642"/>
              <a:gd name="connsiteY2" fmla="*/ 2096814 h 2932387"/>
              <a:gd name="connsiteX3" fmla="*/ 725214 w 2175642"/>
              <a:gd name="connsiteY3" fmla="*/ 2758966 h 2932387"/>
              <a:gd name="connsiteX4" fmla="*/ 0 w 2175642"/>
              <a:gd name="connsiteY4" fmla="*/ 2932387 h 293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642" h="2932387">
                <a:moveTo>
                  <a:pt x="2175642" y="0"/>
                </a:moveTo>
                <a:cubicBezTo>
                  <a:pt x="1717128" y="109045"/>
                  <a:pt x="1258614" y="218090"/>
                  <a:pt x="1056290" y="567559"/>
                </a:cubicBezTo>
                <a:cubicBezTo>
                  <a:pt x="853966" y="917028"/>
                  <a:pt x="1016876" y="1731580"/>
                  <a:pt x="961697" y="2096814"/>
                </a:cubicBezTo>
                <a:cubicBezTo>
                  <a:pt x="906518" y="2462048"/>
                  <a:pt x="885497" y="2619704"/>
                  <a:pt x="725214" y="2758966"/>
                </a:cubicBezTo>
                <a:cubicBezTo>
                  <a:pt x="564931" y="2898228"/>
                  <a:pt x="282465" y="2915307"/>
                  <a:pt x="0" y="2932387"/>
                </a:cubicBezTo>
              </a:path>
            </a:pathLst>
          </a:custGeom>
          <a:ln w="31750">
            <a:solidFill>
              <a:srgbClr val="00CC0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51" grpId="0" animBg="1"/>
      <p:bldP spid="5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3012"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3051"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3052"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3014"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3015"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43016"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pPr>
            <a:endParaRPr lang="en-US" dirty="0"/>
          </a:p>
          <a:p>
            <a:pPr>
              <a:buFontTx/>
              <a:buBlip>
                <a:blip r:embed="rId3"/>
              </a:buBlip>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Text Box 40"/>
          <p:cNvSpPr txBox="1">
            <a:spLocks noChangeArrowheads="1"/>
          </p:cNvSpPr>
          <p:nvPr/>
        </p:nvSpPr>
        <p:spPr bwMode="auto">
          <a:xfrm>
            <a:off x="382127" y="5266404"/>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Four possible angles!</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9" name="TextBox 79"/>
          <p:cNvSpPr txBox="1">
            <a:spLocks noChangeArrowheads="1"/>
          </p:cNvSpPr>
          <p:nvPr/>
        </p:nvSpPr>
        <p:spPr bwMode="auto">
          <a:xfrm>
            <a:off x="5956954" y="138473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762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762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829502" y="3221255"/>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
        <p:nvSpPr>
          <p:cNvPr id="66" name="Arc 65"/>
          <p:cNvSpPr/>
          <p:nvPr/>
        </p:nvSpPr>
        <p:spPr bwMode="auto">
          <a:xfrm rot="20340000">
            <a:off x="6479957" y="2957622"/>
            <a:ext cx="684213" cy="558800"/>
          </a:xfrm>
          <a:prstGeom prst="arc">
            <a:avLst>
              <a:gd name="adj1" fmla="val 11083347"/>
              <a:gd name="adj2" fmla="val 16566935"/>
            </a:avLst>
          </a:prstGeom>
          <a:solidFill>
            <a:srgbClr val="FF0000"/>
          </a:solidFill>
          <a:ln w="47625" cap="flat" cmpd="sng" algn="ctr">
            <a:solidFill>
              <a:srgbClr val="FF0000"/>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Tree>
  </p:cSld>
  <p:clrMapOvr>
    <a:masterClrMapping/>
  </p:clrMapOvr>
  <p:transition advTm="30703"/>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3012"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3051"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3052"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3014"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3015"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43016"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pPr>
            <a:endParaRPr lang="en-US" dirty="0"/>
          </a:p>
          <a:p>
            <a:pPr>
              <a:buFontTx/>
              <a:buBlip>
                <a:blip r:embed="rId3"/>
              </a:buBlip>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Text Box 40"/>
          <p:cNvSpPr txBox="1">
            <a:spLocks noChangeArrowheads="1"/>
          </p:cNvSpPr>
          <p:nvPr/>
        </p:nvSpPr>
        <p:spPr bwMode="auto">
          <a:xfrm>
            <a:off x="382127" y="5266404"/>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Four possible angles!</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762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76200" algn="ctr">
            <a:solidFill>
              <a:srgbClr val="FF0000"/>
            </a:solidFill>
            <a:round/>
            <a:headEnd/>
            <a:tailEnd type="arrow" w="med" len="med"/>
          </a:ln>
        </p:spPr>
      </p:cxnSp>
      <p:sp>
        <p:nvSpPr>
          <p:cNvPr id="75" name="TextBox 74"/>
          <p:cNvSpPr txBox="1">
            <a:spLocks noChangeArrowheads="1"/>
          </p:cNvSpPr>
          <p:nvPr/>
        </p:nvSpPr>
        <p:spPr bwMode="auto">
          <a:xfrm>
            <a:off x="6285703" y="4409857"/>
            <a:ext cx="915635"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
        <p:nvSpPr>
          <p:cNvPr id="66" name="Arc 65"/>
          <p:cNvSpPr/>
          <p:nvPr/>
        </p:nvSpPr>
        <p:spPr bwMode="auto">
          <a:xfrm rot="20990135">
            <a:off x="6442075" y="2986088"/>
            <a:ext cx="684213" cy="558800"/>
          </a:xfrm>
          <a:prstGeom prst="arc">
            <a:avLst>
              <a:gd name="adj1" fmla="val 6444194"/>
              <a:gd name="adj2" fmla="val 15945957"/>
            </a:avLst>
          </a:prstGeom>
          <a:solidFill>
            <a:srgbClr val="FF0000"/>
          </a:solidFill>
          <a:ln w="47625" cap="flat" cmpd="sng" algn="ctr">
            <a:solidFill>
              <a:srgbClr val="FF0000"/>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
        <p:nvSpPr>
          <p:cNvPr id="67" name="TextBox 79"/>
          <p:cNvSpPr txBox="1">
            <a:spLocks noChangeArrowheads="1"/>
          </p:cNvSpPr>
          <p:nvPr/>
        </p:nvSpPr>
        <p:spPr bwMode="auto">
          <a:xfrm>
            <a:off x="5956954" y="138473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spTree>
  </p:cSld>
  <p:clrMapOvr>
    <a:masterClrMapping/>
  </p:clrMapOvr>
  <p:transition advTm="30703"/>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3012"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3051"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3052"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3014"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3015"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43016"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pPr>
            <a:endParaRPr lang="en-US" dirty="0"/>
          </a:p>
          <a:p>
            <a:pPr>
              <a:buFontTx/>
              <a:buBlip>
                <a:blip r:embed="rId3"/>
              </a:buBlip>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Text Box 40"/>
          <p:cNvSpPr txBox="1">
            <a:spLocks noChangeArrowheads="1"/>
          </p:cNvSpPr>
          <p:nvPr/>
        </p:nvSpPr>
        <p:spPr bwMode="auto">
          <a:xfrm>
            <a:off x="382127" y="5266404"/>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Four possible angles!</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9"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762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844444" y="3242547"/>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762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474823" y="1676400"/>
            <a:ext cx="915635"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
        <p:nvSpPr>
          <p:cNvPr id="66" name="Arc 65"/>
          <p:cNvSpPr/>
          <p:nvPr/>
        </p:nvSpPr>
        <p:spPr bwMode="auto">
          <a:xfrm rot="-300000">
            <a:off x="6442075" y="2986088"/>
            <a:ext cx="684213" cy="558800"/>
          </a:xfrm>
          <a:prstGeom prst="arc">
            <a:avLst>
              <a:gd name="adj1" fmla="val 10001844"/>
              <a:gd name="adj2" fmla="val 19263747"/>
            </a:avLst>
          </a:prstGeom>
          <a:solidFill>
            <a:srgbClr val="FF0000"/>
          </a:solidFill>
          <a:ln w="47625" cap="flat" cmpd="sng" algn="ctr">
            <a:solidFill>
              <a:srgbClr val="FF0000"/>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Tree>
  </p:cSld>
  <p:clrMapOvr>
    <a:masterClrMapping/>
  </p:clrMapOvr>
  <p:transition advTm="30703"/>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3012" name="TextBox 30"/>
          <p:cNvSpPr txBox="1">
            <a:spLocks noChangeArrowheads="1"/>
          </p:cNvSpPr>
          <p:nvPr/>
        </p:nvSpPr>
        <p:spPr bwMode="auto">
          <a:xfrm>
            <a:off x="3463925" y="346233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3051" name="Straight Arrow Connector 34"/>
            <p:cNvCxnSpPr>
              <a:cxnSpLocks noChangeShapeType="1"/>
            </p:cNvCxnSpPr>
            <p:nvPr/>
          </p:nvCxnSpPr>
          <p:spPr bwMode="auto">
            <a:xfrm>
              <a:off x="1900525" y="3647629"/>
              <a:ext cx="1757075" cy="1740297"/>
            </a:xfrm>
            <a:prstGeom prst="straightConnector1">
              <a:avLst/>
            </a:prstGeom>
            <a:noFill/>
            <a:ln w="25400" algn="ctr">
              <a:solidFill>
                <a:srgbClr val="FF0000"/>
              </a:solidFill>
              <a:round/>
              <a:headEnd/>
              <a:tailEnd type="arrow" w="med" len="med"/>
            </a:ln>
          </p:spPr>
        </p:cxnSp>
        <p:cxnSp>
          <p:nvCxnSpPr>
            <p:cNvPr id="43052" name="Straight Arrow Connector 35"/>
            <p:cNvCxnSpPr>
              <a:cxnSpLocks noChangeShapeType="1"/>
            </p:cNvCxnSpPr>
            <p:nvPr/>
          </p:nvCxnSpPr>
          <p:spPr bwMode="auto">
            <a:xfrm rot="5400000" flipH="1" flipV="1">
              <a:off x="1912220" y="1928761"/>
              <a:ext cx="1732799" cy="1729826"/>
            </a:xfrm>
            <a:prstGeom prst="straightConnector1">
              <a:avLst/>
            </a:prstGeom>
            <a:noFill/>
            <a:ln w="25400" algn="ctr">
              <a:solidFill>
                <a:srgbClr val="FF0000"/>
              </a:solidFill>
              <a:round/>
              <a:headEnd/>
              <a:tailEnd type="arrow" w="med" len="med"/>
            </a:ln>
          </p:spPr>
        </p:cxnSp>
      </p:grpSp>
      <p:sp>
        <p:nvSpPr>
          <p:cNvPr id="43014" name="TextBox 36"/>
          <p:cNvSpPr txBox="1">
            <a:spLocks noChangeArrowheads="1"/>
          </p:cNvSpPr>
          <p:nvPr/>
        </p:nvSpPr>
        <p:spPr bwMode="auto">
          <a:xfrm>
            <a:off x="1997075" y="130492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43015" name="Rectangle 37"/>
          <p:cNvSpPr>
            <a:spLocks noChangeArrowheads="1"/>
          </p:cNvSpPr>
          <p:nvPr/>
        </p:nvSpPr>
        <p:spPr bwMode="auto">
          <a:xfrm rot="1260000">
            <a:off x="1939925" y="3116263"/>
            <a:ext cx="309563" cy="196850"/>
          </a:xfrm>
          <a:prstGeom prst="rect">
            <a:avLst/>
          </a:prstGeom>
          <a:noFill/>
          <a:ln w="19050" algn="ctr">
            <a:solidFill>
              <a:srgbClr val="FF0000"/>
            </a:solidFill>
            <a:round/>
            <a:headEnd/>
            <a:tailEnd/>
          </a:ln>
        </p:spPr>
        <p:txBody>
          <a:bodyPr lIns="90488" tIns="44450" rIns="90488" bIns="44450"/>
          <a:lstStyle/>
          <a:p>
            <a:pPr eaLnBrk="0" hangingPunct="0"/>
            <a:endParaRPr lang="en-US"/>
          </a:p>
        </p:txBody>
      </p:sp>
      <p:sp>
        <p:nvSpPr>
          <p:cNvPr id="43016" name="Rectangle 32"/>
          <p:cNvSpPr>
            <a:spLocks noChangeArrowheads="1"/>
          </p:cNvSpPr>
          <p:nvPr/>
        </p:nvSpPr>
        <p:spPr bwMode="auto">
          <a:xfrm>
            <a:off x="276225" y="5018088"/>
            <a:ext cx="8797925" cy="828675"/>
          </a:xfrm>
          <a:prstGeom prst="rect">
            <a:avLst/>
          </a:prstGeom>
          <a:noFill/>
          <a:ln w="9525" algn="ctr">
            <a:noFill/>
            <a:miter lim="800000"/>
            <a:headEnd/>
            <a:tailEnd/>
          </a:ln>
        </p:spPr>
        <p:txBody>
          <a:bodyPr lIns="90488" tIns="44450" rIns="90488" bIns="44450">
            <a:spAutoFit/>
          </a:bodyPr>
          <a:lstStyle/>
          <a:p>
            <a:pPr>
              <a:spcBef>
                <a:spcPct val="20000"/>
              </a:spcBef>
            </a:pPr>
            <a:endParaRPr lang="en-US" dirty="0"/>
          </a:p>
          <a:p>
            <a:pPr>
              <a:buFontTx/>
              <a:buBlip>
                <a:blip r:embed="rId3"/>
              </a:buBlip>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solutions for </a:t>
            </a:r>
            <a:r>
              <a:rPr lang="en-US" sz="3000" b="1" dirty="0">
                <a:solidFill>
                  <a:srgbClr val="000000"/>
                </a:solidFill>
                <a:sym typeface="Wingdings" pitchFamily="2" charset="2"/>
              </a:rPr>
              <a:t>X</a:t>
            </a:r>
            <a:r>
              <a:rPr lang="en-US" sz="3000" b="1" dirty="0">
                <a:solidFill>
                  <a:srgbClr val="000000"/>
                </a:solidFill>
                <a:cs typeface="Arial" pitchFamily="34" charset="0"/>
                <a:sym typeface="Wingdings" pitchFamily="2" charset="2"/>
              </a:rPr>
              <a:t>1</a:t>
            </a:r>
            <a:r>
              <a:rPr lang="en-US" sz="3000" dirty="0">
                <a:solidFill>
                  <a:srgbClr val="000000"/>
                </a:solidFill>
                <a:sym typeface="Wingdings" pitchFamily="2" charset="2"/>
              </a:rPr>
              <a:t> and </a:t>
            </a:r>
            <a:r>
              <a:rPr lang="en-US" sz="3000" b="1" dirty="0">
                <a:solidFill>
                  <a:srgbClr val="000000"/>
                </a:solidFill>
                <a:sym typeface="Wingdings" pitchFamily="2" charset="2"/>
              </a:rPr>
              <a:t>X2</a:t>
            </a:r>
          </a:p>
        </p:txBody>
      </p:sp>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sp>
        <p:nvSpPr>
          <p:cNvPr id="62" name="Text Box 40"/>
          <p:cNvSpPr txBox="1">
            <a:spLocks noChangeArrowheads="1"/>
          </p:cNvSpPr>
          <p:nvPr/>
        </p:nvSpPr>
        <p:spPr bwMode="auto">
          <a:xfrm>
            <a:off x="382127" y="5266404"/>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Four possible angles!</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9"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762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76200" algn="ctr">
            <a:solidFill>
              <a:srgbClr val="FF0000"/>
            </a:solidFill>
            <a:round/>
            <a:headEnd/>
            <a:tailEnd type="arrow" w="med" len="med"/>
          </a:ln>
        </p:spPr>
      </p:cxnSp>
      <p:sp>
        <p:nvSpPr>
          <p:cNvPr id="75" name="TextBox 74"/>
          <p:cNvSpPr txBox="1">
            <a:spLocks noChangeArrowheads="1"/>
          </p:cNvSpPr>
          <p:nvPr/>
        </p:nvSpPr>
        <p:spPr bwMode="auto">
          <a:xfrm>
            <a:off x="6332395" y="4446915"/>
            <a:ext cx="915635"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
        <p:nvSpPr>
          <p:cNvPr id="66" name="TextBox 75"/>
          <p:cNvSpPr txBox="1">
            <a:spLocks noChangeArrowheads="1"/>
          </p:cNvSpPr>
          <p:nvPr/>
        </p:nvSpPr>
        <p:spPr bwMode="auto">
          <a:xfrm>
            <a:off x="7474823" y="1676400"/>
            <a:ext cx="915635"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sp>
        <p:nvSpPr>
          <p:cNvPr id="67" name="Arc 66"/>
          <p:cNvSpPr/>
          <p:nvPr/>
        </p:nvSpPr>
        <p:spPr bwMode="auto">
          <a:xfrm rot="7500000">
            <a:off x="6439009" y="2976563"/>
            <a:ext cx="684213" cy="560387"/>
          </a:xfrm>
          <a:prstGeom prst="arc">
            <a:avLst>
              <a:gd name="adj1" fmla="val 11511418"/>
              <a:gd name="adj2" fmla="val 19714729"/>
            </a:avLst>
          </a:prstGeom>
          <a:solidFill>
            <a:srgbClr val="FF0000"/>
          </a:solidFill>
          <a:ln w="47625" cap="flat" cmpd="sng" algn="ctr">
            <a:solidFill>
              <a:srgbClr val="FF0000"/>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Tree>
  </p:cSld>
  <p:clrMapOvr>
    <a:masterClrMapping/>
  </p:clrMapOvr>
  <p:transition advTm="30703"/>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30" name="Straight Arrow Connector 2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3012" name="TextBox 30"/>
          <p:cNvSpPr txBox="1">
            <a:spLocks noChangeArrowheads="1"/>
          </p:cNvSpPr>
          <p:nvPr/>
        </p:nvSpPr>
        <p:spPr bwMode="auto">
          <a:xfrm>
            <a:off x="3264118" y="3239979"/>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43051" name="Straight Arrow Connector 34"/>
            <p:cNvCxnSpPr>
              <a:cxnSpLocks noChangeShapeType="1"/>
            </p:cNvCxnSpPr>
            <p:nvPr/>
          </p:nvCxnSpPr>
          <p:spPr bwMode="auto">
            <a:xfrm>
              <a:off x="1900525" y="3647629"/>
              <a:ext cx="1757075" cy="1740297"/>
            </a:xfrm>
            <a:prstGeom prst="straightConnector1">
              <a:avLst/>
            </a:prstGeom>
            <a:noFill/>
            <a:ln w="76200" algn="ctr">
              <a:solidFill>
                <a:srgbClr val="FF0000"/>
              </a:solidFill>
              <a:round/>
              <a:headEnd/>
              <a:tailEnd type="arrow" w="med" len="med"/>
            </a:ln>
          </p:spPr>
        </p:cxnSp>
        <p:cxnSp>
          <p:nvCxnSpPr>
            <p:cNvPr id="43052" name="Straight Arrow Connector 35"/>
            <p:cNvCxnSpPr>
              <a:cxnSpLocks noChangeShapeType="1"/>
            </p:cNvCxnSpPr>
            <p:nvPr/>
          </p:nvCxnSpPr>
          <p:spPr bwMode="auto">
            <a:xfrm rot="5400000" flipH="1" flipV="1">
              <a:off x="1912220" y="1928761"/>
              <a:ext cx="1732799" cy="1729826"/>
            </a:xfrm>
            <a:prstGeom prst="straightConnector1">
              <a:avLst/>
            </a:prstGeom>
            <a:noFill/>
            <a:ln w="76200" algn="ctr">
              <a:solidFill>
                <a:srgbClr val="FF0000"/>
              </a:solidFill>
              <a:round/>
              <a:headEnd/>
              <a:tailEnd type="arrow" w="med" len="med"/>
            </a:ln>
          </p:spPr>
        </p:cxnSp>
      </p:grpSp>
      <p:sp>
        <p:nvSpPr>
          <p:cNvPr id="43014" name="TextBox 36"/>
          <p:cNvSpPr txBox="1">
            <a:spLocks noChangeArrowheads="1"/>
          </p:cNvSpPr>
          <p:nvPr/>
        </p:nvSpPr>
        <p:spPr bwMode="auto">
          <a:xfrm>
            <a:off x="1797268" y="108256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sp>
        <p:nvSpPr>
          <p:cNvPr id="43015" name="Rectangle 37"/>
          <p:cNvSpPr>
            <a:spLocks noChangeArrowheads="1"/>
          </p:cNvSpPr>
          <p:nvPr/>
        </p:nvSpPr>
        <p:spPr bwMode="auto">
          <a:xfrm rot="1260000">
            <a:off x="1939925" y="3116263"/>
            <a:ext cx="309563" cy="196850"/>
          </a:xfrm>
          <a:prstGeom prst="rect">
            <a:avLst/>
          </a:prstGeom>
          <a:noFill/>
          <a:ln w="76200" algn="ctr">
            <a:solidFill>
              <a:srgbClr val="FF0000"/>
            </a:solidFill>
            <a:round/>
            <a:headEnd/>
            <a:tailEnd/>
          </a:ln>
        </p:spPr>
        <p:txBody>
          <a:bodyPr lIns="90488" tIns="44450" rIns="90488" bIns="44450"/>
          <a:lstStyle/>
          <a:p>
            <a:pPr eaLnBrk="0" hangingPunct="0"/>
            <a:endParaRPr lang="en-US"/>
          </a:p>
        </p:txBody>
      </p:sp>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9" name="TextBox 79"/>
          <p:cNvSpPr txBox="1">
            <a:spLocks noChangeArrowheads="1"/>
          </p:cNvSpPr>
          <p:nvPr/>
        </p:nvSpPr>
        <p:spPr bwMode="auto">
          <a:xfrm>
            <a:off x="6161088" y="1563688"/>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254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254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986338" y="3368675"/>
            <a:ext cx="54213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sp>
        <p:nvSpPr>
          <p:cNvPr id="66" name="Text Box 40"/>
          <p:cNvSpPr txBox="1">
            <a:spLocks noChangeArrowheads="1"/>
          </p:cNvSpPr>
          <p:nvPr/>
        </p:nvSpPr>
        <p:spPr bwMode="auto">
          <a:xfrm>
            <a:off x="396875" y="5295900"/>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Pick the correct angle </a:t>
            </a:r>
            <a:r>
              <a:rPr lang="en-US" sz="2800" b="1" dirty="0">
                <a:solidFill>
                  <a:schemeClr val="bg1"/>
                </a:solidFill>
                <a:sym typeface="Wingdings" pitchFamily="2" charset="2"/>
              </a:rPr>
              <a:t> </a:t>
            </a:r>
            <a:r>
              <a:rPr lang="en-US" sz="2800" b="1" dirty="0" smtClean="0">
                <a:solidFill>
                  <a:schemeClr val="bg1"/>
                </a:solidFill>
                <a:sym typeface="Wingdings" pitchFamily="2" charset="2"/>
              </a:rPr>
              <a:t>+90 </a:t>
            </a:r>
            <a:r>
              <a:rPr lang="en-US" sz="2800" b="1" dirty="0">
                <a:solidFill>
                  <a:schemeClr val="bg1"/>
                </a:solidFill>
                <a:sym typeface="Wingdings" pitchFamily="2" charset="2"/>
              </a:rPr>
              <a:t>degrees</a:t>
            </a:r>
            <a:endParaRPr lang="en-US" sz="2800" b="1" dirty="0">
              <a:solidFill>
                <a:schemeClr val="bg1"/>
              </a:solidFill>
            </a:endParaRPr>
          </a:p>
        </p:txBody>
      </p:sp>
    </p:spTree>
  </p:cSld>
  <p:clrMapOvr>
    <a:masterClrMapping/>
  </p:clrMapOvr>
  <p:transition advTm="30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88456" y="2635468"/>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25400" algn="ctr">
            <a:solidFill>
              <a:srgbClr val="2424B2"/>
            </a:solidFill>
            <a:round/>
            <a:headEnd/>
            <a:tailEnd type="arrow" w="med" len="med"/>
          </a:ln>
        </p:spPr>
      </p:cxnSp>
      <p:sp>
        <p:nvSpPr>
          <p:cNvPr id="49" name="TextBox 79"/>
          <p:cNvSpPr txBox="1">
            <a:spLocks noChangeArrowheads="1"/>
          </p:cNvSpPr>
          <p:nvPr/>
        </p:nvSpPr>
        <p:spPr bwMode="auto">
          <a:xfrm>
            <a:off x="5956954" y="138473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762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254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76200" algn="ctr">
            <a:solidFill>
              <a:srgbClr val="FF0000"/>
            </a:solidFill>
            <a:round/>
            <a:headEnd/>
            <a:tailEnd type="arrow" w="med" len="med"/>
          </a:ln>
        </p:spPr>
      </p:cxnSp>
      <p:sp>
        <p:nvSpPr>
          <p:cNvPr id="57" name="TextBox 56"/>
          <p:cNvSpPr txBox="1">
            <a:spLocks noChangeArrowheads="1"/>
          </p:cNvSpPr>
          <p:nvPr/>
        </p:nvSpPr>
        <p:spPr bwMode="auto">
          <a:xfrm>
            <a:off x="7165657" y="3886200"/>
            <a:ext cx="51328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sp>
        <p:nvSpPr>
          <p:cNvPr id="58" name="TextBox 57"/>
          <p:cNvSpPr txBox="1">
            <a:spLocks noChangeArrowheads="1"/>
          </p:cNvSpPr>
          <p:nvPr/>
        </p:nvSpPr>
        <p:spPr bwMode="auto">
          <a:xfrm>
            <a:off x="4829502" y="3221255"/>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cxnSp>
        <p:nvCxnSpPr>
          <p:cNvPr id="67" name="Straight Connector 66"/>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80" name="Straight Arrow Connector 7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81" name="TextBox 30"/>
          <p:cNvSpPr txBox="1">
            <a:spLocks noChangeArrowheads="1"/>
          </p:cNvSpPr>
          <p:nvPr/>
        </p:nvSpPr>
        <p:spPr bwMode="auto">
          <a:xfrm>
            <a:off x="3264118" y="3239979"/>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83" name="Straight Arrow Connector 34"/>
            <p:cNvCxnSpPr>
              <a:cxnSpLocks noChangeShapeType="1"/>
            </p:cNvCxnSpPr>
            <p:nvPr/>
          </p:nvCxnSpPr>
          <p:spPr bwMode="auto">
            <a:xfrm>
              <a:off x="1900525" y="3647629"/>
              <a:ext cx="1757075" cy="1740297"/>
            </a:xfrm>
            <a:prstGeom prst="straightConnector1">
              <a:avLst/>
            </a:prstGeom>
            <a:noFill/>
            <a:ln w="76200" algn="ctr">
              <a:solidFill>
                <a:srgbClr val="FF0000"/>
              </a:solidFill>
              <a:round/>
              <a:headEnd/>
              <a:tailEnd type="arrow" w="med" len="med"/>
            </a:ln>
          </p:spPr>
        </p:cxnSp>
        <p:cxnSp>
          <p:nvCxnSpPr>
            <p:cNvPr id="84" name="Straight Arrow Connector 35"/>
            <p:cNvCxnSpPr>
              <a:cxnSpLocks noChangeShapeType="1"/>
            </p:cNvCxnSpPr>
            <p:nvPr/>
          </p:nvCxnSpPr>
          <p:spPr bwMode="auto">
            <a:xfrm rot="5400000" flipH="1" flipV="1">
              <a:off x="1912220" y="1928761"/>
              <a:ext cx="1732799" cy="1729826"/>
            </a:xfrm>
            <a:prstGeom prst="straightConnector1">
              <a:avLst/>
            </a:prstGeom>
            <a:noFill/>
            <a:ln w="76200" algn="ctr">
              <a:solidFill>
                <a:srgbClr val="FF0000"/>
              </a:solidFill>
              <a:round/>
              <a:headEnd/>
              <a:tailEnd type="arrow" w="med" len="med"/>
            </a:ln>
          </p:spPr>
        </p:cxnSp>
      </p:grpSp>
      <p:sp>
        <p:nvSpPr>
          <p:cNvPr id="85" name="TextBox 36"/>
          <p:cNvSpPr txBox="1">
            <a:spLocks noChangeArrowheads="1"/>
          </p:cNvSpPr>
          <p:nvPr/>
        </p:nvSpPr>
        <p:spPr bwMode="auto">
          <a:xfrm>
            <a:off x="1797268" y="108256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sp>
        <p:nvSpPr>
          <p:cNvPr id="86" name="Rectangle 37"/>
          <p:cNvSpPr>
            <a:spLocks noChangeArrowheads="1"/>
          </p:cNvSpPr>
          <p:nvPr/>
        </p:nvSpPr>
        <p:spPr bwMode="auto">
          <a:xfrm rot="1260000">
            <a:off x="1939925" y="3116263"/>
            <a:ext cx="309563" cy="196850"/>
          </a:xfrm>
          <a:prstGeom prst="rect">
            <a:avLst/>
          </a:prstGeom>
          <a:noFill/>
          <a:ln w="76200" algn="ctr">
            <a:solidFill>
              <a:srgbClr val="FF0000"/>
            </a:solidFill>
            <a:round/>
            <a:headEnd/>
            <a:tailEnd/>
          </a:ln>
        </p:spPr>
        <p:txBody>
          <a:bodyPr lIns="90488" tIns="44450" rIns="90488" bIns="44450"/>
          <a:lstStyle/>
          <a:p>
            <a:pPr eaLnBrk="0" hangingPunct="0"/>
            <a:endParaRPr lang="en-US"/>
          </a:p>
        </p:txBody>
      </p:sp>
      <p:sp>
        <p:nvSpPr>
          <p:cNvPr id="87" name="Text Box 40"/>
          <p:cNvSpPr txBox="1">
            <a:spLocks noChangeArrowheads="1"/>
          </p:cNvSpPr>
          <p:nvPr/>
        </p:nvSpPr>
        <p:spPr bwMode="auto">
          <a:xfrm>
            <a:off x="396875" y="5295900"/>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Pick the correct angle </a:t>
            </a:r>
            <a:r>
              <a:rPr lang="en-US" sz="2800" b="1" dirty="0">
                <a:solidFill>
                  <a:schemeClr val="bg1"/>
                </a:solidFill>
                <a:sym typeface="Wingdings" pitchFamily="2" charset="2"/>
              </a:rPr>
              <a:t> </a:t>
            </a:r>
            <a:r>
              <a:rPr lang="en-US" sz="2800" b="1" dirty="0" smtClean="0">
                <a:solidFill>
                  <a:schemeClr val="bg1"/>
                </a:solidFill>
                <a:sym typeface="Wingdings" pitchFamily="2" charset="2"/>
              </a:rPr>
              <a:t>+90 </a:t>
            </a:r>
            <a:r>
              <a:rPr lang="en-US" sz="2800" b="1" dirty="0">
                <a:solidFill>
                  <a:schemeClr val="bg1"/>
                </a:solidFill>
                <a:sym typeface="Wingdings" pitchFamily="2" charset="2"/>
              </a:rPr>
              <a:t>degrees</a:t>
            </a:r>
            <a:endParaRPr lang="en-US" sz="2800" b="1" dirty="0">
              <a:solidFill>
                <a:schemeClr val="bg1"/>
              </a:solidFill>
            </a:endParaRPr>
          </a:p>
        </p:txBody>
      </p:sp>
      <p:sp>
        <p:nvSpPr>
          <p:cNvPr id="88" name="Rectangle 108"/>
          <p:cNvSpPr>
            <a:spLocks noChangeArrowheads="1"/>
          </p:cNvSpPr>
          <p:nvPr/>
        </p:nvSpPr>
        <p:spPr bwMode="auto">
          <a:xfrm rot="4500000">
            <a:off x="6526213" y="3040062"/>
            <a:ext cx="203200" cy="295275"/>
          </a:xfrm>
          <a:prstGeom prst="rect">
            <a:avLst/>
          </a:prstGeom>
          <a:noFill/>
          <a:ln w="44450" algn="ctr">
            <a:solidFill>
              <a:srgbClr val="FF0000"/>
            </a:solidFill>
            <a:round/>
            <a:headEnd/>
            <a:tailEnd/>
          </a:ln>
        </p:spPr>
        <p:txBody>
          <a:bodyPr lIns="90488" tIns="44450" rIns="90488" bIns="44450"/>
          <a:lstStyle/>
          <a:p>
            <a:pPr eaLnBrk="0" hangingPunct="0"/>
            <a:endParaRPr lang="en-US"/>
          </a:p>
        </p:txBody>
      </p:sp>
    </p:spTree>
  </p:cSld>
  <p:clrMapOvr>
    <a:masterClrMapping/>
  </p:clrMapOvr>
  <p:transition advTm="30703"/>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50356" y="2457450"/>
            <a:ext cx="731290" cy="707886"/>
          </a:xfrm>
          <a:prstGeom prst="rect">
            <a:avLst/>
          </a:prstGeom>
          <a:noFill/>
          <a:ln w="9525">
            <a:noFill/>
            <a:miter lim="800000"/>
            <a:headEnd/>
            <a:tailEnd/>
          </a:ln>
        </p:spPr>
        <p:txBody>
          <a:bodyPr wrap="none">
            <a:spAutoFit/>
          </a:bodyPr>
          <a:lstStyle/>
          <a:p>
            <a:r>
              <a:rPr lang="en-US" sz="4000" b="1" dirty="0" smtClean="0">
                <a:solidFill>
                  <a:srgbClr val="0B13B5"/>
                </a:solidFill>
              </a:rPr>
              <a:t>B1</a:t>
            </a:r>
            <a:endParaRPr lang="en-US" sz="3200"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76200" algn="ctr">
            <a:solidFill>
              <a:srgbClr val="2424B2"/>
            </a:solidFill>
            <a:round/>
            <a:headEnd/>
            <a:tailEnd type="arrow" w="med" len="med"/>
          </a:ln>
        </p:spPr>
      </p:cxnSp>
      <p:sp>
        <p:nvSpPr>
          <p:cNvPr id="49" name="TextBox 79"/>
          <p:cNvSpPr txBox="1">
            <a:spLocks noChangeArrowheads="1"/>
          </p:cNvSpPr>
          <p:nvPr/>
        </p:nvSpPr>
        <p:spPr bwMode="auto">
          <a:xfrm>
            <a:off x="5956954" y="138473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762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762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76200" algn="ctr">
            <a:solidFill>
              <a:srgbClr val="FF0000"/>
            </a:solidFill>
            <a:round/>
            <a:headEnd/>
            <a:tailEnd type="arrow" w="med" len="med"/>
          </a:ln>
        </p:spPr>
      </p:cxnSp>
      <p:sp>
        <p:nvSpPr>
          <p:cNvPr id="57" name="TextBox 56"/>
          <p:cNvSpPr txBox="1">
            <a:spLocks noChangeArrowheads="1"/>
          </p:cNvSpPr>
          <p:nvPr/>
        </p:nvSpPr>
        <p:spPr bwMode="auto">
          <a:xfrm>
            <a:off x="7070407" y="3829050"/>
            <a:ext cx="731290" cy="707886"/>
          </a:xfrm>
          <a:prstGeom prst="rect">
            <a:avLst/>
          </a:prstGeom>
          <a:noFill/>
          <a:ln w="9525">
            <a:noFill/>
            <a:miter lim="800000"/>
            <a:headEnd/>
            <a:tailEnd/>
          </a:ln>
        </p:spPr>
        <p:txBody>
          <a:bodyPr wrap="none">
            <a:spAutoFit/>
          </a:bodyPr>
          <a:lstStyle/>
          <a:p>
            <a:r>
              <a:rPr lang="en-US" sz="4000" b="1" dirty="0" smtClean="0">
                <a:solidFill>
                  <a:srgbClr val="0B13B5"/>
                </a:solidFill>
              </a:rPr>
              <a:t>B2</a:t>
            </a:r>
            <a:endParaRPr lang="en-US" sz="3200" b="1" dirty="0">
              <a:solidFill>
                <a:srgbClr val="0B13B5"/>
              </a:solidFill>
            </a:endParaRPr>
          </a:p>
        </p:txBody>
      </p:sp>
      <p:sp>
        <p:nvSpPr>
          <p:cNvPr id="58" name="TextBox 57"/>
          <p:cNvSpPr txBox="1">
            <a:spLocks noChangeArrowheads="1"/>
          </p:cNvSpPr>
          <p:nvPr/>
        </p:nvSpPr>
        <p:spPr bwMode="auto">
          <a:xfrm>
            <a:off x="4829502" y="3221255"/>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cxnSp>
        <p:nvCxnSpPr>
          <p:cNvPr id="67" name="Straight Connector 66"/>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80" name="Straight Arrow Connector 7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81" name="TextBox 30"/>
          <p:cNvSpPr txBox="1">
            <a:spLocks noChangeArrowheads="1"/>
          </p:cNvSpPr>
          <p:nvPr/>
        </p:nvSpPr>
        <p:spPr bwMode="auto">
          <a:xfrm>
            <a:off x="3264118" y="3239979"/>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83" name="Straight Arrow Connector 34"/>
            <p:cNvCxnSpPr>
              <a:cxnSpLocks noChangeShapeType="1"/>
            </p:cNvCxnSpPr>
            <p:nvPr/>
          </p:nvCxnSpPr>
          <p:spPr bwMode="auto">
            <a:xfrm>
              <a:off x="1900525" y="3647629"/>
              <a:ext cx="1757075" cy="1740297"/>
            </a:xfrm>
            <a:prstGeom prst="straightConnector1">
              <a:avLst/>
            </a:prstGeom>
            <a:noFill/>
            <a:ln w="76200" algn="ctr">
              <a:solidFill>
                <a:srgbClr val="FF0000"/>
              </a:solidFill>
              <a:round/>
              <a:headEnd/>
              <a:tailEnd type="arrow" w="med" len="med"/>
            </a:ln>
          </p:spPr>
        </p:cxnSp>
        <p:cxnSp>
          <p:nvCxnSpPr>
            <p:cNvPr id="84" name="Straight Arrow Connector 35"/>
            <p:cNvCxnSpPr>
              <a:cxnSpLocks noChangeShapeType="1"/>
            </p:cNvCxnSpPr>
            <p:nvPr/>
          </p:nvCxnSpPr>
          <p:spPr bwMode="auto">
            <a:xfrm rot="5400000" flipH="1" flipV="1">
              <a:off x="1912220" y="1928761"/>
              <a:ext cx="1732799" cy="1729826"/>
            </a:xfrm>
            <a:prstGeom prst="straightConnector1">
              <a:avLst/>
            </a:prstGeom>
            <a:noFill/>
            <a:ln w="76200" algn="ctr">
              <a:solidFill>
                <a:srgbClr val="FF0000"/>
              </a:solidFill>
              <a:round/>
              <a:headEnd/>
              <a:tailEnd type="arrow" w="med" len="med"/>
            </a:ln>
          </p:spPr>
        </p:cxnSp>
      </p:grpSp>
      <p:sp>
        <p:nvSpPr>
          <p:cNvPr id="85" name="TextBox 36"/>
          <p:cNvSpPr txBox="1">
            <a:spLocks noChangeArrowheads="1"/>
          </p:cNvSpPr>
          <p:nvPr/>
        </p:nvSpPr>
        <p:spPr bwMode="auto">
          <a:xfrm>
            <a:off x="1797268" y="108256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sp>
        <p:nvSpPr>
          <p:cNvPr id="86" name="Rectangle 37"/>
          <p:cNvSpPr>
            <a:spLocks noChangeArrowheads="1"/>
          </p:cNvSpPr>
          <p:nvPr/>
        </p:nvSpPr>
        <p:spPr bwMode="auto">
          <a:xfrm rot="1260000">
            <a:off x="1939925" y="3116263"/>
            <a:ext cx="309563" cy="196850"/>
          </a:xfrm>
          <a:prstGeom prst="rect">
            <a:avLst/>
          </a:prstGeom>
          <a:noFill/>
          <a:ln w="76200" algn="ctr">
            <a:solidFill>
              <a:srgbClr val="FF0000"/>
            </a:solidFill>
            <a:round/>
            <a:headEnd/>
            <a:tailEnd/>
          </a:ln>
        </p:spPr>
        <p:txBody>
          <a:bodyPr lIns="90488" tIns="44450" rIns="90488" bIns="44450"/>
          <a:lstStyle/>
          <a:p>
            <a:pPr eaLnBrk="0" hangingPunct="0"/>
            <a:endParaRPr lang="en-US"/>
          </a:p>
        </p:txBody>
      </p:sp>
      <p:sp>
        <p:nvSpPr>
          <p:cNvPr id="62" name="Text Box 40"/>
          <p:cNvSpPr txBox="1">
            <a:spLocks noChangeArrowheads="1"/>
          </p:cNvSpPr>
          <p:nvPr/>
        </p:nvSpPr>
        <p:spPr bwMode="auto">
          <a:xfrm>
            <a:off x="396875" y="5295900"/>
            <a:ext cx="8256588" cy="800100"/>
          </a:xfrm>
          <a:prstGeom prst="rect">
            <a:avLst/>
          </a:prstGeom>
          <a:solidFill>
            <a:srgbClr val="0E13DC"/>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lIns="90488" tIns="182880" rIns="90488" bIns="182880">
            <a:spAutoFit/>
          </a:bodyPr>
          <a:lstStyle/>
          <a:p>
            <a:pPr algn="ctr" eaLnBrk="0" hangingPunct="0">
              <a:spcBef>
                <a:spcPts val="600"/>
              </a:spcBef>
              <a:defRPr/>
            </a:pPr>
            <a:r>
              <a:rPr lang="en-US" sz="2800" b="1" dirty="0">
                <a:solidFill>
                  <a:schemeClr val="bg1"/>
                </a:solidFill>
              </a:rPr>
              <a:t>Dictates solution for </a:t>
            </a:r>
            <a:r>
              <a:rPr lang="en-US" sz="2800" b="1" dirty="0" smtClean="0">
                <a:solidFill>
                  <a:schemeClr val="bg1"/>
                </a:solidFill>
              </a:rPr>
              <a:t>Bob’s </a:t>
            </a:r>
            <a:r>
              <a:rPr lang="en-US" sz="2800" b="1" dirty="0" smtClean="0">
                <a:solidFill>
                  <a:schemeClr val="bg1"/>
                </a:solidFill>
              </a:rPr>
              <a:t>complex samples!</a:t>
            </a:r>
            <a:endParaRPr lang="en-US" sz="2800" b="1" dirty="0">
              <a:solidFill>
                <a:schemeClr val="bg1"/>
              </a:solidFill>
            </a:endParaRPr>
          </a:p>
        </p:txBody>
      </p:sp>
      <p:sp>
        <p:nvSpPr>
          <p:cNvPr id="82" name="Rectangle 108"/>
          <p:cNvSpPr>
            <a:spLocks noChangeArrowheads="1"/>
          </p:cNvSpPr>
          <p:nvPr/>
        </p:nvSpPr>
        <p:spPr bwMode="auto">
          <a:xfrm rot="4500000">
            <a:off x="6526213" y="3040062"/>
            <a:ext cx="203200" cy="295275"/>
          </a:xfrm>
          <a:prstGeom prst="rect">
            <a:avLst/>
          </a:prstGeom>
          <a:noFill/>
          <a:ln w="44450" algn="ctr">
            <a:solidFill>
              <a:srgbClr val="FF0000"/>
            </a:solidFill>
            <a:round/>
            <a:headEnd/>
            <a:tailEnd/>
          </a:ln>
        </p:spPr>
        <p:txBody>
          <a:bodyPr lIns="90488" tIns="44450" rIns="90488" bIns="44450"/>
          <a:lstStyle/>
          <a:p>
            <a:pPr eaLnBrk="0" hangingPunct="0"/>
            <a:endParaRPr lang="en-US"/>
          </a:p>
        </p:txBody>
      </p:sp>
    </p:spTree>
  </p:cSld>
  <p:clrMapOvr>
    <a:masterClrMapping/>
  </p:clrMapOvr>
  <p:transition advTm="30703"/>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Rectangle 32"/>
          <p:cNvSpPr>
            <a:spLocks noChangeArrowheads="1"/>
          </p:cNvSpPr>
          <p:nvPr/>
        </p:nvSpPr>
        <p:spPr bwMode="auto">
          <a:xfrm>
            <a:off x="346075" y="-228600"/>
            <a:ext cx="8797925" cy="1012825"/>
          </a:xfrm>
          <a:prstGeom prst="rect">
            <a:avLst/>
          </a:prstGeom>
          <a:noFill/>
          <a:ln w="9525" algn="ctr">
            <a:noFill/>
            <a:miter lim="800000"/>
            <a:headEnd/>
            <a:tailEnd/>
          </a:ln>
        </p:spPr>
        <p:txBody>
          <a:bodyPr lIns="90488" tIns="44450" rIns="90488" bIns="44450">
            <a:spAutoFit/>
          </a:bodyPr>
          <a:lstStyle/>
          <a:p>
            <a:pPr>
              <a:buFont typeface="Arial" pitchFamily="34" charset="0"/>
              <a:buChar char="•"/>
            </a:pPr>
            <a:endParaRPr lang="en-US" sz="3000" dirty="0">
              <a:solidFill>
                <a:srgbClr val="000000"/>
              </a:solidFill>
              <a:sym typeface="Wingdings" pitchFamily="2" charset="2"/>
            </a:endParaRPr>
          </a:p>
          <a:p>
            <a:pPr>
              <a:buFont typeface="Arial" pitchFamily="34" charset="0"/>
              <a:buChar char="•"/>
            </a:pPr>
            <a:r>
              <a:rPr lang="en-US" sz="3000" dirty="0">
                <a:solidFill>
                  <a:srgbClr val="000000"/>
                </a:solidFill>
                <a:sym typeface="Wingdings" pitchFamily="2" charset="2"/>
              </a:rPr>
              <a:t> What does </a:t>
            </a:r>
            <a:r>
              <a:rPr lang="en-US" sz="3000" dirty="0" smtClean="0">
                <a:solidFill>
                  <a:srgbClr val="000000"/>
                </a:solidFill>
                <a:sym typeface="Wingdings" pitchFamily="2" charset="2"/>
              </a:rPr>
              <a:t>Alice </a:t>
            </a:r>
            <a:r>
              <a:rPr lang="en-US" sz="3000" dirty="0">
                <a:solidFill>
                  <a:srgbClr val="000000"/>
                </a:solidFill>
                <a:sym typeface="Wingdings" pitchFamily="2" charset="2"/>
              </a:rPr>
              <a:t>know?</a:t>
            </a:r>
          </a:p>
        </p:txBody>
      </p:sp>
      <p:cxnSp>
        <p:nvCxnSpPr>
          <p:cNvPr id="45" name="Straight Connector 44"/>
          <p:cNvCxnSpPr/>
          <p:nvPr/>
        </p:nvCxnSpPr>
        <p:spPr bwMode="auto">
          <a:xfrm rot="16200000" flipH="1">
            <a:off x="5287169" y="3282156"/>
            <a:ext cx="3011488"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46" name="Straight Arrow Connector 45"/>
          <p:cNvCxnSpPr/>
          <p:nvPr/>
        </p:nvCxnSpPr>
        <p:spPr bwMode="auto">
          <a:xfrm>
            <a:off x="5303838" y="3249613"/>
            <a:ext cx="2979737"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47" name="TextBox 77"/>
          <p:cNvSpPr txBox="1">
            <a:spLocks noChangeArrowheads="1"/>
          </p:cNvSpPr>
          <p:nvPr/>
        </p:nvSpPr>
        <p:spPr bwMode="auto">
          <a:xfrm>
            <a:off x="7450356" y="2457450"/>
            <a:ext cx="731290" cy="707886"/>
          </a:xfrm>
          <a:prstGeom prst="rect">
            <a:avLst/>
          </a:prstGeom>
          <a:noFill/>
          <a:ln w="9525">
            <a:noFill/>
            <a:miter lim="800000"/>
            <a:headEnd/>
            <a:tailEnd/>
          </a:ln>
        </p:spPr>
        <p:txBody>
          <a:bodyPr wrap="none">
            <a:spAutoFit/>
          </a:bodyPr>
          <a:lstStyle/>
          <a:p>
            <a:r>
              <a:rPr lang="en-US" sz="4000" b="1" dirty="0" smtClean="0">
                <a:solidFill>
                  <a:srgbClr val="0B13B5"/>
                </a:solidFill>
              </a:rPr>
              <a:t>B1</a:t>
            </a:r>
            <a:endParaRPr lang="en-US" sz="3200" b="1" dirty="0">
              <a:solidFill>
                <a:srgbClr val="0B13B5"/>
              </a:solidFill>
            </a:endParaRPr>
          </a:p>
        </p:txBody>
      </p:sp>
      <p:cxnSp>
        <p:nvCxnSpPr>
          <p:cNvPr id="48" name="Straight Arrow Connector 78"/>
          <p:cNvCxnSpPr>
            <a:cxnSpLocks noChangeShapeType="1"/>
          </p:cNvCxnSpPr>
          <p:nvPr/>
        </p:nvCxnSpPr>
        <p:spPr bwMode="auto">
          <a:xfrm flipV="1">
            <a:off x="6805038" y="2819400"/>
            <a:ext cx="738762" cy="435945"/>
          </a:xfrm>
          <a:prstGeom prst="straightConnector1">
            <a:avLst/>
          </a:prstGeom>
          <a:noFill/>
          <a:ln w="76200" algn="ctr">
            <a:solidFill>
              <a:srgbClr val="2424B2"/>
            </a:solidFill>
            <a:round/>
            <a:headEnd/>
            <a:tailEnd type="arrow" w="med" len="med"/>
          </a:ln>
        </p:spPr>
      </p:cxnSp>
      <p:sp>
        <p:nvSpPr>
          <p:cNvPr id="49" name="TextBox 79"/>
          <p:cNvSpPr txBox="1">
            <a:spLocks noChangeArrowheads="1"/>
          </p:cNvSpPr>
          <p:nvPr/>
        </p:nvSpPr>
        <p:spPr bwMode="auto">
          <a:xfrm>
            <a:off x="5956954" y="138473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cxnSp>
        <p:nvCxnSpPr>
          <p:cNvPr id="50" name="Straight Arrow Connector 80"/>
          <p:cNvCxnSpPr>
            <a:cxnSpLocks noChangeShapeType="1"/>
          </p:cNvCxnSpPr>
          <p:nvPr/>
        </p:nvCxnSpPr>
        <p:spPr bwMode="auto">
          <a:xfrm rot="15300000" flipV="1">
            <a:off x="5941219" y="2597944"/>
            <a:ext cx="1344612" cy="6350"/>
          </a:xfrm>
          <a:prstGeom prst="straightConnector1">
            <a:avLst/>
          </a:prstGeom>
          <a:noFill/>
          <a:ln w="76200" algn="ctr">
            <a:solidFill>
              <a:srgbClr val="FF0000"/>
            </a:solidFill>
            <a:round/>
            <a:headEnd/>
            <a:tailEnd type="arrow" w="med" len="med"/>
          </a:ln>
        </p:spPr>
      </p:cxnSp>
      <p:cxnSp>
        <p:nvCxnSpPr>
          <p:cNvPr id="51" name="Straight Arrow Connector 83"/>
          <p:cNvCxnSpPr>
            <a:cxnSpLocks noChangeShapeType="1"/>
          </p:cNvCxnSpPr>
          <p:nvPr/>
        </p:nvCxnSpPr>
        <p:spPr bwMode="auto">
          <a:xfrm rot="5400000" flipH="1" flipV="1">
            <a:off x="6126163" y="2203450"/>
            <a:ext cx="1716088" cy="357189"/>
          </a:xfrm>
          <a:prstGeom prst="straightConnector1">
            <a:avLst/>
          </a:prstGeom>
          <a:noFill/>
          <a:ln w="25400" algn="ctr">
            <a:solidFill>
              <a:schemeClr val="tx1"/>
            </a:solidFill>
            <a:round/>
            <a:headEnd/>
            <a:tailEnd type="arrow" w="med" len="med"/>
          </a:ln>
        </p:spPr>
      </p:cxnSp>
      <p:sp>
        <p:nvSpPr>
          <p:cNvPr id="52" name="TextBox 84"/>
          <p:cNvSpPr txBox="1">
            <a:spLocks noChangeArrowheads="1"/>
          </p:cNvSpPr>
          <p:nvPr/>
        </p:nvSpPr>
        <p:spPr bwMode="auto">
          <a:xfrm>
            <a:off x="6994634" y="1158766"/>
            <a:ext cx="510076" cy="461665"/>
          </a:xfrm>
          <a:prstGeom prst="rect">
            <a:avLst/>
          </a:prstGeom>
          <a:noFill/>
          <a:ln w="9525">
            <a:noFill/>
            <a:miter lim="800000"/>
            <a:headEnd/>
            <a:tailEnd/>
          </a:ln>
        </p:spPr>
        <p:txBody>
          <a:bodyPr wrap="none">
            <a:spAutoFit/>
          </a:bodyPr>
          <a:lstStyle/>
          <a:p>
            <a:r>
              <a:rPr lang="en-US" sz="2400" b="1" dirty="0"/>
              <a:t>X1</a:t>
            </a:r>
            <a:endParaRPr lang="en-US" b="1" dirty="0"/>
          </a:p>
        </p:txBody>
      </p:sp>
      <p:cxnSp>
        <p:nvCxnSpPr>
          <p:cNvPr id="53" name="Straight Arrow Connector 52"/>
          <p:cNvCxnSpPr>
            <a:cxnSpLocks noChangeShapeType="1"/>
          </p:cNvCxnSpPr>
          <p:nvPr/>
        </p:nvCxnSpPr>
        <p:spPr bwMode="auto">
          <a:xfrm rot="16380000" flipH="1">
            <a:off x="6697371" y="3346924"/>
            <a:ext cx="685800" cy="502920"/>
          </a:xfrm>
          <a:prstGeom prst="straightConnector1">
            <a:avLst/>
          </a:prstGeom>
          <a:noFill/>
          <a:ln w="76200" algn="ctr">
            <a:solidFill>
              <a:srgbClr val="2424B2"/>
            </a:solidFill>
            <a:round/>
            <a:headEnd/>
            <a:tailEnd type="arrow" w="med" len="med"/>
          </a:ln>
        </p:spPr>
      </p:cxnSp>
      <p:cxnSp>
        <p:nvCxnSpPr>
          <p:cNvPr id="54" name="Straight Arrow Connector 89"/>
          <p:cNvCxnSpPr>
            <a:cxnSpLocks noChangeShapeType="1"/>
          </p:cNvCxnSpPr>
          <p:nvPr/>
        </p:nvCxnSpPr>
        <p:spPr bwMode="auto">
          <a:xfrm rot="5400000">
            <a:off x="5829301" y="3370262"/>
            <a:ext cx="1087437" cy="858838"/>
          </a:xfrm>
          <a:prstGeom prst="straightConnector1">
            <a:avLst/>
          </a:prstGeom>
          <a:noFill/>
          <a:ln w="25400" algn="ctr">
            <a:solidFill>
              <a:schemeClr val="tx1"/>
            </a:solidFill>
            <a:round/>
            <a:headEnd/>
            <a:tailEnd type="arrow" w="med" len="med"/>
          </a:ln>
        </p:spPr>
      </p:cxnSp>
      <p:sp>
        <p:nvSpPr>
          <p:cNvPr id="55" name="TextBox 90"/>
          <p:cNvSpPr txBox="1">
            <a:spLocks noChangeArrowheads="1"/>
          </p:cNvSpPr>
          <p:nvPr/>
        </p:nvSpPr>
        <p:spPr bwMode="auto">
          <a:xfrm>
            <a:off x="5566874" y="4238625"/>
            <a:ext cx="510076" cy="461665"/>
          </a:xfrm>
          <a:prstGeom prst="rect">
            <a:avLst/>
          </a:prstGeom>
          <a:noFill/>
          <a:ln w="9525">
            <a:noFill/>
            <a:miter lim="800000"/>
            <a:headEnd/>
            <a:tailEnd/>
          </a:ln>
        </p:spPr>
        <p:txBody>
          <a:bodyPr wrap="none">
            <a:spAutoFit/>
          </a:bodyPr>
          <a:lstStyle/>
          <a:p>
            <a:r>
              <a:rPr lang="en-US" sz="2400" b="1" dirty="0"/>
              <a:t>X2</a:t>
            </a:r>
            <a:endParaRPr lang="en-US" b="1" dirty="0"/>
          </a:p>
        </p:txBody>
      </p:sp>
      <p:cxnSp>
        <p:nvCxnSpPr>
          <p:cNvPr id="56" name="Straight Arrow Connector 55"/>
          <p:cNvCxnSpPr>
            <a:cxnSpLocks noChangeShapeType="1"/>
          </p:cNvCxnSpPr>
          <p:nvPr/>
        </p:nvCxnSpPr>
        <p:spPr bwMode="auto">
          <a:xfrm rot="9900000">
            <a:off x="5483225" y="3424238"/>
            <a:ext cx="1323975" cy="4762"/>
          </a:xfrm>
          <a:prstGeom prst="straightConnector1">
            <a:avLst/>
          </a:prstGeom>
          <a:noFill/>
          <a:ln w="76200" algn="ctr">
            <a:solidFill>
              <a:srgbClr val="FF0000"/>
            </a:solidFill>
            <a:round/>
            <a:headEnd/>
            <a:tailEnd type="arrow" w="med" len="med"/>
          </a:ln>
        </p:spPr>
      </p:cxnSp>
      <p:sp>
        <p:nvSpPr>
          <p:cNvPr id="57" name="TextBox 56"/>
          <p:cNvSpPr txBox="1">
            <a:spLocks noChangeArrowheads="1"/>
          </p:cNvSpPr>
          <p:nvPr/>
        </p:nvSpPr>
        <p:spPr bwMode="auto">
          <a:xfrm>
            <a:off x="7070407" y="3829050"/>
            <a:ext cx="731290" cy="707886"/>
          </a:xfrm>
          <a:prstGeom prst="rect">
            <a:avLst/>
          </a:prstGeom>
          <a:noFill/>
          <a:ln w="9525">
            <a:noFill/>
            <a:miter lim="800000"/>
            <a:headEnd/>
            <a:tailEnd/>
          </a:ln>
        </p:spPr>
        <p:txBody>
          <a:bodyPr wrap="none">
            <a:spAutoFit/>
          </a:bodyPr>
          <a:lstStyle/>
          <a:p>
            <a:r>
              <a:rPr lang="en-US" sz="4000" b="1" dirty="0" smtClean="0">
                <a:solidFill>
                  <a:srgbClr val="0B13B5"/>
                </a:solidFill>
              </a:rPr>
              <a:t>B2</a:t>
            </a:r>
            <a:endParaRPr lang="en-US" sz="3200" b="1" dirty="0">
              <a:solidFill>
                <a:srgbClr val="0B13B5"/>
              </a:solidFill>
            </a:endParaRPr>
          </a:p>
        </p:txBody>
      </p:sp>
      <p:sp>
        <p:nvSpPr>
          <p:cNvPr id="58" name="TextBox 57"/>
          <p:cNvSpPr txBox="1">
            <a:spLocks noChangeArrowheads="1"/>
          </p:cNvSpPr>
          <p:nvPr/>
        </p:nvSpPr>
        <p:spPr bwMode="auto">
          <a:xfrm>
            <a:off x="4829502" y="3221255"/>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cxnSp>
        <p:nvCxnSpPr>
          <p:cNvPr id="59" name="Straight Arrow Connector 78"/>
          <p:cNvCxnSpPr>
            <a:cxnSpLocks noChangeShapeType="1"/>
          </p:cNvCxnSpPr>
          <p:nvPr/>
        </p:nvCxnSpPr>
        <p:spPr bwMode="auto">
          <a:xfrm rot="-180000" flipV="1">
            <a:off x="6452613" y="1584434"/>
            <a:ext cx="710187" cy="361951"/>
          </a:xfrm>
          <a:prstGeom prst="straightConnector1">
            <a:avLst/>
          </a:prstGeom>
          <a:noFill/>
          <a:ln w="19050" algn="ctr">
            <a:solidFill>
              <a:srgbClr val="2424B2"/>
            </a:solidFill>
            <a:prstDash val="dash"/>
            <a:round/>
            <a:headEnd type="none" w="med" len="med"/>
            <a:tailEnd type="none" w="med" len="med"/>
          </a:ln>
        </p:spPr>
      </p:cxnSp>
      <p:cxnSp>
        <p:nvCxnSpPr>
          <p:cNvPr id="60" name="Straight Arrow Connector 59"/>
          <p:cNvCxnSpPr>
            <a:cxnSpLocks noChangeShapeType="1"/>
          </p:cNvCxnSpPr>
          <p:nvPr/>
        </p:nvCxnSpPr>
        <p:spPr bwMode="auto">
          <a:xfrm rot="16380000" flipH="1">
            <a:off x="5392929" y="3713029"/>
            <a:ext cx="713232" cy="521208"/>
          </a:xfrm>
          <a:prstGeom prst="straightConnector1">
            <a:avLst/>
          </a:prstGeom>
          <a:noFill/>
          <a:ln w="19050" algn="ctr">
            <a:solidFill>
              <a:srgbClr val="0E13DC"/>
            </a:solidFill>
            <a:prstDash val="dash"/>
            <a:round/>
            <a:headEnd type="none" w="med" len="med"/>
            <a:tailEnd type="none" w="med" len="med"/>
          </a:ln>
        </p:spPr>
      </p:cxnSp>
      <p:cxnSp>
        <p:nvCxnSpPr>
          <p:cNvPr id="61" name="Straight Arrow Connector 60"/>
          <p:cNvCxnSpPr>
            <a:cxnSpLocks noChangeShapeType="1"/>
          </p:cNvCxnSpPr>
          <p:nvPr/>
        </p:nvCxnSpPr>
        <p:spPr bwMode="auto">
          <a:xfrm rot="10800000" flipV="1">
            <a:off x="5981700" y="3962400"/>
            <a:ext cx="1257300" cy="361950"/>
          </a:xfrm>
          <a:prstGeom prst="straightConnector1">
            <a:avLst/>
          </a:prstGeom>
          <a:noFill/>
          <a:ln w="19050" algn="ctr">
            <a:solidFill>
              <a:srgbClr val="FF0000"/>
            </a:solidFill>
            <a:prstDash val="dash"/>
            <a:round/>
            <a:headEnd type="none" w="med" len="med"/>
            <a:tailEnd type="none" w="med" len="med"/>
          </a:ln>
        </p:spPr>
      </p:cxnSp>
      <p:cxnSp>
        <p:nvCxnSpPr>
          <p:cNvPr id="63" name="Straight Arrow Connector 62"/>
          <p:cNvCxnSpPr>
            <a:cxnSpLocks noChangeShapeType="1"/>
          </p:cNvCxnSpPr>
          <p:nvPr/>
        </p:nvCxnSpPr>
        <p:spPr bwMode="auto">
          <a:xfrm rot="16080000" flipH="1">
            <a:off x="6730678" y="2061225"/>
            <a:ext cx="1237198" cy="309889"/>
          </a:xfrm>
          <a:prstGeom prst="straightConnector1">
            <a:avLst/>
          </a:prstGeom>
          <a:noFill/>
          <a:ln w="19050" algn="ctr">
            <a:solidFill>
              <a:srgbClr val="FF0000"/>
            </a:solidFill>
            <a:prstDash val="dash"/>
            <a:round/>
            <a:headEnd type="none" w="med" len="med"/>
            <a:tailEnd type="none" w="med" len="med"/>
          </a:ln>
        </p:spPr>
      </p:cxnSp>
      <p:sp>
        <p:nvSpPr>
          <p:cNvPr id="64" name="Oval 63"/>
          <p:cNvSpPr>
            <a:spLocks noChangeArrowheads="1"/>
          </p:cNvSpPr>
          <p:nvPr/>
        </p:nvSpPr>
        <p:spPr bwMode="auto">
          <a:xfrm>
            <a:off x="5470525" y="1914525"/>
            <a:ext cx="2652713" cy="2668588"/>
          </a:xfrm>
          <a:prstGeom prst="ellipse">
            <a:avLst/>
          </a:prstGeom>
          <a:noFill/>
          <a:ln w="19050" algn="ctr">
            <a:solidFill>
              <a:srgbClr val="FF0000"/>
            </a:solidFill>
            <a:round/>
            <a:headEnd/>
            <a:tailEnd/>
          </a:ln>
        </p:spPr>
        <p:txBody>
          <a:bodyPr lIns="90488" tIns="44450" rIns="90488" bIns="44450"/>
          <a:lstStyle/>
          <a:p>
            <a:pPr eaLnBrk="0" hangingPunct="0"/>
            <a:endParaRPr lang="en-US"/>
          </a:p>
        </p:txBody>
      </p:sp>
      <p:sp>
        <p:nvSpPr>
          <p:cNvPr id="65" name="Oval 64"/>
          <p:cNvSpPr>
            <a:spLocks noChangeArrowheads="1"/>
          </p:cNvSpPr>
          <p:nvPr/>
        </p:nvSpPr>
        <p:spPr bwMode="auto">
          <a:xfrm>
            <a:off x="5954713" y="2393950"/>
            <a:ext cx="1655762" cy="1719263"/>
          </a:xfrm>
          <a:prstGeom prst="ellipse">
            <a:avLst/>
          </a:prstGeom>
          <a:noFill/>
          <a:ln w="19050" algn="ctr">
            <a:solidFill>
              <a:srgbClr val="2424B2"/>
            </a:solidFill>
            <a:round/>
            <a:headEnd/>
            <a:tailEnd/>
          </a:ln>
        </p:spPr>
        <p:txBody>
          <a:bodyPr lIns="90488" tIns="44450" rIns="90488" bIns="44450"/>
          <a:lstStyle/>
          <a:p>
            <a:pPr eaLnBrk="0" hangingPunct="0"/>
            <a:endParaRPr lang="en-US"/>
          </a:p>
        </p:txBody>
      </p:sp>
      <p:cxnSp>
        <p:nvCxnSpPr>
          <p:cNvPr id="68" name="Straight Arrow Connector 73"/>
          <p:cNvCxnSpPr>
            <a:cxnSpLocks noChangeShapeType="1"/>
          </p:cNvCxnSpPr>
          <p:nvPr/>
        </p:nvCxnSpPr>
        <p:spPr bwMode="auto">
          <a:xfrm rot="5400000" flipH="1" flipV="1">
            <a:off x="6686616" y="2319795"/>
            <a:ext cx="1043378" cy="823389"/>
          </a:xfrm>
          <a:prstGeom prst="straightConnector1">
            <a:avLst/>
          </a:prstGeom>
          <a:noFill/>
          <a:ln w="25400" algn="ctr">
            <a:solidFill>
              <a:srgbClr val="FF0000"/>
            </a:solidFill>
            <a:round/>
            <a:headEnd/>
            <a:tailEnd type="arrow" w="med" len="med"/>
          </a:ln>
        </p:spPr>
      </p:cxnSp>
      <p:sp>
        <p:nvSpPr>
          <p:cNvPr id="69" name="TextBox 76"/>
          <p:cNvSpPr txBox="1">
            <a:spLocks noChangeArrowheads="1"/>
          </p:cNvSpPr>
          <p:nvPr/>
        </p:nvSpPr>
        <p:spPr bwMode="auto">
          <a:xfrm>
            <a:off x="5904407" y="2214563"/>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B1’</a:t>
            </a:r>
            <a:endParaRPr lang="en-US" b="1" dirty="0">
              <a:solidFill>
                <a:srgbClr val="0B13B5"/>
              </a:solidFill>
            </a:endParaRPr>
          </a:p>
        </p:txBody>
      </p:sp>
      <p:cxnSp>
        <p:nvCxnSpPr>
          <p:cNvPr id="70" name="Straight Arrow Connector 74"/>
          <p:cNvCxnSpPr>
            <a:cxnSpLocks noChangeShapeType="1"/>
          </p:cNvCxnSpPr>
          <p:nvPr/>
        </p:nvCxnSpPr>
        <p:spPr bwMode="auto">
          <a:xfrm rot="16200000" flipV="1">
            <a:off x="7086394" y="1676606"/>
            <a:ext cx="610012" cy="457200"/>
          </a:xfrm>
          <a:prstGeom prst="straightConnector1">
            <a:avLst/>
          </a:prstGeom>
          <a:noFill/>
          <a:ln w="19050" algn="ctr">
            <a:solidFill>
              <a:srgbClr val="2424B2"/>
            </a:solidFill>
            <a:prstDash val="dash"/>
            <a:round/>
            <a:headEnd type="none" w="med" len="med"/>
            <a:tailEnd type="none" w="med" len="med"/>
          </a:ln>
        </p:spPr>
      </p:cxnSp>
      <p:cxnSp>
        <p:nvCxnSpPr>
          <p:cNvPr id="71" name="Straight Arrow Connector 74"/>
          <p:cNvCxnSpPr>
            <a:cxnSpLocks noChangeShapeType="1"/>
          </p:cNvCxnSpPr>
          <p:nvPr/>
        </p:nvCxnSpPr>
        <p:spPr bwMode="auto">
          <a:xfrm rot="16200000" flipV="1">
            <a:off x="6181519" y="2628694"/>
            <a:ext cx="686212" cy="533400"/>
          </a:xfrm>
          <a:prstGeom prst="straightConnector1">
            <a:avLst/>
          </a:prstGeom>
          <a:noFill/>
          <a:ln w="25400" algn="ctr">
            <a:solidFill>
              <a:srgbClr val="2424B2"/>
            </a:solidFill>
            <a:round/>
            <a:headEnd/>
            <a:tailEnd type="arrow" w="med" len="med"/>
          </a:ln>
        </p:spPr>
      </p:cxnSp>
      <p:cxnSp>
        <p:nvCxnSpPr>
          <p:cNvPr id="72" name="Straight Arrow Connector 71"/>
          <p:cNvCxnSpPr>
            <a:cxnSpLocks noChangeShapeType="1"/>
          </p:cNvCxnSpPr>
          <p:nvPr/>
        </p:nvCxnSpPr>
        <p:spPr bwMode="auto">
          <a:xfrm rot="5400000">
            <a:off x="6243638" y="1643062"/>
            <a:ext cx="962025" cy="876300"/>
          </a:xfrm>
          <a:prstGeom prst="straightConnector1">
            <a:avLst/>
          </a:prstGeom>
          <a:noFill/>
          <a:ln w="19050" algn="ctr">
            <a:solidFill>
              <a:srgbClr val="FF0000"/>
            </a:solidFill>
            <a:prstDash val="dash"/>
            <a:round/>
            <a:headEnd type="none" w="med" len="med"/>
            <a:tailEnd type="none" w="med" len="med"/>
          </a:ln>
        </p:spPr>
      </p:cxnSp>
      <p:sp>
        <p:nvSpPr>
          <p:cNvPr id="73" name="TextBox 75"/>
          <p:cNvSpPr txBox="1">
            <a:spLocks noChangeArrowheads="1"/>
          </p:cNvSpPr>
          <p:nvPr/>
        </p:nvSpPr>
        <p:spPr bwMode="auto">
          <a:xfrm>
            <a:off x="7585185" y="1848896"/>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N1’</a:t>
            </a:r>
            <a:endParaRPr lang="en-US" b="1" dirty="0">
              <a:solidFill>
                <a:srgbClr val="FF0000"/>
              </a:solidFill>
            </a:endParaRPr>
          </a:p>
        </p:txBody>
      </p:sp>
      <p:cxnSp>
        <p:nvCxnSpPr>
          <p:cNvPr id="74" name="Straight Arrow Connector 73"/>
          <p:cNvCxnSpPr>
            <a:cxnSpLocks noChangeShapeType="1"/>
          </p:cNvCxnSpPr>
          <p:nvPr/>
        </p:nvCxnSpPr>
        <p:spPr bwMode="auto">
          <a:xfrm rot="5400000">
            <a:off x="6094169" y="3870663"/>
            <a:ext cx="1312768" cy="89906"/>
          </a:xfrm>
          <a:prstGeom prst="straightConnector1">
            <a:avLst/>
          </a:prstGeom>
          <a:noFill/>
          <a:ln w="25400" algn="ctr">
            <a:solidFill>
              <a:srgbClr val="FF0000"/>
            </a:solidFill>
            <a:round/>
            <a:headEnd/>
            <a:tailEnd type="arrow" w="med" len="med"/>
          </a:ln>
        </p:spPr>
      </p:cxnSp>
      <p:sp>
        <p:nvSpPr>
          <p:cNvPr id="75" name="TextBox 74"/>
          <p:cNvSpPr txBox="1">
            <a:spLocks noChangeArrowheads="1"/>
          </p:cNvSpPr>
          <p:nvPr/>
        </p:nvSpPr>
        <p:spPr bwMode="auto">
          <a:xfrm>
            <a:off x="6395459" y="4494213"/>
            <a:ext cx="622286" cy="461665"/>
          </a:xfrm>
          <a:prstGeom prst="rect">
            <a:avLst/>
          </a:prstGeom>
          <a:noFill/>
          <a:ln w="9525">
            <a:noFill/>
            <a:miter lim="800000"/>
            <a:headEnd/>
            <a:tailEnd/>
          </a:ln>
        </p:spPr>
        <p:txBody>
          <a:bodyPr wrap="none">
            <a:spAutoFit/>
          </a:bodyPr>
          <a:lstStyle/>
          <a:p>
            <a:r>
              <a:rPr lang="en-US" sz="2400" b="1" dirty="0" smtClean="0">
                <a:solidFill>
                  <a:srgbClr val="FF0000"/>
                </a:solidFill>
              </a:rPr>
              <a:t>N2’</a:t>
            </a:r>
            <a:endParaRPr lang="en-US" b="1" dirty="0">
              <a:solidFill>
                <a:srgbClr val="FF0000"/>
              </a:solidFill>
            </a:endParaRPr>
          </a:p>
        </p:txBody>
      </p:sp>
      <p:sp>
        <p:nvSpPr>
          <p:cNvPr id="76" name="TextBox 75"/>
          <p:cNvSpPr txBox="1">
            <a:spLocks noChangeArrowheads="1"/>
          </p:cNvSpPr>
          <p:nvPr/>
        </p:nvSpPr>
        <p:spPr bwMode="auto">
          <a:xfrm>
            <a:off x="5532932" y="2695575"/>
            <a:ext cx="593432" cy="461665"/>
          </a:xfrm>
          <a:prstGeom prst="rect">
            <a:avLst/>
          </a:prstGeom>
          <a:noFill/>
          <a:ln w="9525">
            <a:noFill/>
            <a:miter lim="800000"/>
            <a:headEnd/>
            <a:tailEnd/>
          </a:ln>
        </p:spPr>
        <p:txBody>
          <a:bodyPr wrap="none">
            <a:spAutoFit/>
          </a:bodyPr>
          <a:lstStyle/>
          <a:p>
            <a:r>
              <a:rPr lang="en-US" sz="2400" b="1" dirty="0" smtClean="0">
                <a:solidFill>
                  <a:srgbClr val="0B13B5"/>
                </a:solidFill>
              </a:rPr>
              <a:t>B2’</a:t>
            </a:r>
            <a:endParaRPr lang="en-US" b="1" dirty="0">
              <a:solidFill>
                <a:srgbClr val="0B13B5"/>
              </a:solidFill>
            </a:endParaRPr>
          </a:p>
        </p:txBody>
      </p:sp>
      <p:cxnSp>
        <p:nvCxnSpPr>
          <p:cNvPr id="77" name="Straight Arrow Connector 76"/>
          <p:cNvCxnSpPr>
            <a:cxnSpLocks noChangeShapeType="1"/>
          </p:cNvCxnSpPr>
          <p:nvPr/>
        </p:nvCxnSpPr>
        <p:spPr bwMode="auto">
          <a:xfrm rot="10800000">
            <a:off x="6019801" y="4343401"/>
            <a:ext cx="692711" cy="232717"/>
          </a:xfrm>
          <a:prstGeom prst="straightConnector1">
            <a:avLst/>
          </a:prstGeom>
          <a:noFill/>
          <a:ln w="19050" algn="ctr">
            <a:solidFill>
              <a:srgbClr val="0E13DC"/>
            </a:solidFill>
            <a:prstDash val="dash"/>
            <a:round/>
            <a:headEnd type="none" w="med" len="med"/>
            <a:tailEnd type="none" w="med" len="med"/>
          </a:ln>
        </p:spPr>
      </p:cxnSp>
      <p:cxnSp>
        <p:nvCxnSpPr>
          <p:cNvPr id="78" name="Straight Arrow Connector 77"/>
          <p:cNvCxnSpPr>
            <a:cxnSpLocks noChangeShapeType="1"/>
          </p:cNvCxnSpPr>
          <p:nvPr/>
        </p:nvCxnSpPr>
        <p:spPr bwMode="auto">
          <a:xfrm rot="10800000">
            <a:off x="5984035" y="2933700"/>
            <a:ext cx="804672" cy="308913"/>
          </a:xfrm>
          <a:prstGeom prst="straightConnector1">
            <a:avLst/>
          </a:prstGeom>
          <a:noFill/>
          <a:ln w="25400" algn="ctr">
            <a:solidFill>
              <a:srgbClr val="2424B2"/>
            </a:solidFill>
            <a:round/>
            <a:headEnd/>
            <a:tailEnd type="arrow" w="med" len="med"/>
          </a:ln>
        </p:spPr>
      </p:cxnSp>
      <p:cxnSp>
        <p:nvCxnSpPr>
          <p:cNvPr id="79" name="Straight Arrow Connector 78"/>
          <p:cNvCxnSpPr>
            <a:cxnSpLocks noChangeShapeType="1"/>
          </p:cNvCxnSpPr>
          <p:nvPr/>
        </p:nvCxnSpPr>
        <p:spPr bwMode="auto">
          <a:xfrm rot="5400000">
            <a:off x="5293228" y="3622172"/>
            <a:ext cx="1371600" cy="70856"/>
          </a:xfrm>
          <a:prstGeom prst="straightConnector1">
            <a:avLst/>
          </a:prstGeom>
          <a:noFill/>
          <a:ln w="19050" algn="ctr">
            <a:solidFill>
              <a:srgbClr val="FF0000"/>
            </a:solidFill>
            <a:prstDash val="dash"/>
            <a:round/>
            <a:headEnd type="none" w="med" len="med"/>
            <a:tailEnd type="none" w="med" len="med"/>
          </a:ln>
        </p:spPr>
      </p:cxnSp>
      <p:cxnSp>
        <p:nvCxnSpPr>
          <p:cNvPr id="67" name="Straight Connector 66"/>
          <p:cNvCxnSpPr/>
          <p:nvPr/>
        </p:nvCxnSpPr>
        <p:spPr bwMode="auto">
          <a:xfrm rot="16200000" flipH="1">
            <a:off x="402432" y="3290094"/>
            <a:ext cx="3011487" cy="15875"/>
          </a:xfrm>
          <a:prstGeom prst="lin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w="med" len="med"/>
            <a:tailEnd type="arrow" w="med" len="med"/>
          </a:ln>
          <a:effectLst/>
        </p:spPr>
      </p:cxnSp>
      <p:cxnSp>
        <p:nvCxnSpPr>
          <p:cNvPr id="80" name="Straight Arrow Connector 79"/>
          <p:cNvCxnSpPr/>
          <p:nvPr/>
        </p:nvCxnSpPr>
        <p:spPr bwMode="auto">
          <a:xfrm>
            <a:off x="419100" y="3257550"/>
            <a:ext cx="2979738" cy="15875"/>
          </a:xfrm>
          <a:prstGeom prst="straightConnector1">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25400" cap="flat" cmpd="sng" algn="ctr">
            <a:solidFill>
              <a:schemeClr val="bg1">
                <a:lumMod val="65000"/>
              </a:schemeClr>
            </a:solidFill>
            <a:prstDash val="solid"/>
            <a:round/>
            <a:headEnd type="arrow"/>
            <a:tailEnd type="arrow"/>
          </a:ln>
          <a:effectLst/>
        </p:spPr>
      </p:cxnSp>
      <p:sp>
        <p:nvSpPr>
          <p:cNvPr id="81" name="TextBox 30"/>
          <p:cNvSpPr txBox="1">
            <a:spLocks noChangeArrowheads="1"/>
          </p:cNvSpPr>
          <p:nvPr/>
        </p:nvSpPr>
        <p:spPr bwMode="auto">
          <a:xfrm>
            <a:off x="3264118" y="3239979"/>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N1</a:t>
            </a:r>
            <a:endParaRPr lang="en-US" sz="3200" b="1" dirty="0">
              <a:solidFill>
                <a:srgbClr val="FF0000"/>
              </a:solidFill>
            </a:endParaRPr>
          </a:p>
        </p:txBody>
      </p:sp>
      <p:grpSp>
        <p:nvGrpSpPr>
          <p:cNvPr id="2" name="Group 33"/>
          <p:cNvGrpSpPr>
            <a:grpSpLocks/>
          </p:cNvGrpSpPr>
          <p:nvPr/>
        </p:nvGrpSpPr>
        <p:grpSpPr bwMode="auto">
          <a:xfrm rot="-1450895">
            <a:off x="1816100" y="1171575"/>
            <a:ext cx="1757363" cy="3460750"/>
            <a:chOff x="1900525" y="1927274"/>
            <a:chExt cx="1757075" cy="3460652"/>
          </a:xfrm>
        </p:grpSpPr>
        <p:cxnSp>
          <p:nvCxnSpPr>
            <p:cNvPr id="83" name="Straight Arrow Connector 34"/>
            <p:cNvCxnSpPr>
              <a:cxnSpLocks noChangeShapeType="1"/>
            </p:cNvCxnSpPr>
            <p:nvPr/>
          </p:nvCxnSpPr>
          <p:spPr bwMode="auto">
            <a:xfrm>
              <a:off x="1900525" y="3647629"/>
              <a:ext cx="1757075" cy="1740297"/>
            </a:xfrm>
            <a:prstGeom prst="straightConnector1">
              <a:avLst/>
            </a:prstGeom>
            <a:noFill/>
            <a:ln w="76200" algn="ctr">
              <a:solidFill>
                <a:srgbClr val="FF0000"/>
              </a:solidFill>
              <a:round/>
              <a:headEnd/>
              <a:tailEnd type="arrow" w="med" len="med"/>
            </a:ln>
          </p:spPr>
        </p:cxnSp>
        <p:cxnSp>
          <p:nvCxnSpPr>
            <p:cNvPr id="84" name="Straight Arrow Connector 35"/>
            <p:cNvCxnSpPr>
              <a:cxnSpLocks noChangeShapeType="1"/>
            </p:cNvCxnSpPr>
            <p:nvPr/>
          </p:nvCxnSpPr>
          <p:spPr bwMode="auto">
            <a:xfrm rot="5400000" flipH="1" flipV="1">
              <a:off x="1912220" y="1928761"/>
              <a:ext cx="1732799" cy="1729826"/>
            </a:xfrm>
            <a:prstGeom prst="straightConnector1">
              <a:avLst/>
            </a:prstGeom>
            <a:noFill/>
            <a:ln w="76200" algn="ctr">
              <a:solidFill>
                <a:srgbClr val="FF0000"/>
              </a:solidFill>
              <a:round/>
              <a:headEnd/>
              <a:tailEnd type="arrow" w="med" len="med"/>
            </a:ln>
          </p:spPr>
        </p:cxnSp>
      </p:grpSp>
      <p:sp>
        <p:nvSpPr>
          <p:cNvPr id="85" name="TextBox 36"/>
          <p:cNvSpPr txBox="1">
            <a:spLocks noChangeArrowheads="1"/>
          </p:cNvSpPr>
          <p:nvPr/>
        </p:nvSpPr>
        <p:spPr bwMode="auto">
          <a:xfrm>
            <a:off x="1797268" y="1082566"/>
            <a:ext cx="782587" cy="707886"/>
          </a:xfrm>
          <a:prstGeom prst="rect">
            <a:avLst/>
          </a:prstGeom>
          <a:noFill/>
          <a:ln w="9525">
            <a:noFill/>
            <a:miter lim="800000"/>
            <a:headEnd/>
            <a:tailEnd/>
          </a:ln>
        </p:spPr>
        <p:txBody>
          <a:bodyPr wrap="none">
            <a:spAutoFit/>
          </a:bodyPr>
          <a:lstStyle/>
          <a:p>
            <a:r>
              <a:rPr lang="en-US" sz="4000" b="1" dirty="0" smtClean="0">
                <a:solidFill>
                  <a:srgbClr val="FF0000"/>
                </a:solidFill>
              </a:rPr>
              <a:t>N2</a:t>
            </a:r>
            <a:endParaRPr lang="en-US" sz="3200" b="1" dirty="0">
              <a:solidFill>
                <a:srgbClr val="FF0000"/>
              </a:solidFill>
            </a:endParaRPr>
          </a:p>
        </p:txBody>
      </p:sp>
      <p:sp>
        <p:nvSpPr>
          <p:cNvPr id="86" name="Rectangle 37"/>
          <p:cNvSpPr>
            <a:spLocks noChangeArrowheads="1"/>
          </p:cNvSpPr>
          <p:nvPr/>
        </p:nvSpPr>
        <p:spPr bwMode="auto">
          <a:xfrm rot="1260000">
            <a:off x="1939925" y="3116263"/>
            <a:ext cx="309563" cy="196850"/>
          </a:xfrm>
          <a:prstGeom prst="rect">
            <a:avLst/>
          </a:prstGeom>
          <a:noFill/>
          <a:ln w="76200" algn="ctr">
            <a:solidFill>
              <a:srgbClr val="FF0000"/>
            </a:solidFill>
            <a:round/>
            <a:headEnd/>
            <a:tailEnd/>
          </a:ln>
        </p:spPr>
        <p:txBody>
          <a:bodyPr lIns="90488" tIns="44450" rIns="90488" bIns="44450"/>
          <a:lstStyle/>
          <a:p>
            <a:pPr eaLnBrk="0" hangingPunct="0"/>
            <a:endParaRPr lang="en-US"/>
          </a:p>
        </p:txBody>
      </p:sp>
      <p:sp>
        <p:nvSpPr>
          <p:cNvPr id="82" name="Rectangle 108"/>
          <p:cNvSpPr>
            <a:spLocks noChangeArrowheads="1"/>
          </p:cNvSpPr>
          <p:nvPr/>
        </p:nvSpPr>
        <p:spPr bwMode="auto">
          <a:xfrm rot="4500000">
            <a:off x="6526213" y="3040062"/>
            <a:ext cx="203200" cy="295275"/>
          </a:xfrm>
          <a:prstGeom prst="rect">
            <a:avLst/>
          </a:prstGeom>
          <a:noFill/>
          <a:ln w="44450" algn="ctr">
            <a:solidFill>
              <a:srgbClr val="FF0000"/>
            </a:solidFill>
            <a:round/>
            <a:headEnd/>
            <a:tailEnd/>
          </a:ln>
        </p:spPr>
        <p:txBody>
          <a:bodyPr lIns="90488" tIns="44450" rIns="90488" bIns="44450"/>
          <a:lstStyle/>
          <a:p>
            <a:pPr eaLnBrk="0" hangingPunct="0"/>
            <a:endParaRPr lang="en-US"/>
          </a:p>
        </p:txBody>
      </p:sp>
      <p:sp>
        <p:nvSpPr>
          <p:cNvPr id="66" name="Rectangle 32"/>
          <p:cNvSpPr>
            <a:spLocks noChangeArrowheads="1"/>
          </p:cNvSpPr>
          <p:nvPr/>
        </p:nvSpPr>
        <p:spPr bwMode="auto">
          <a:xfrm>
            <a:off x="276225" y="5018088"/>
            <a:ext cx="8797925" cy="1290097"/>
          </a:xfrm>
          <a:prstGeom prst="rect">
            <a:avLst/>
          </a:prstGeom>
          <a:noFill/>
          <a:ln w="9525" algn="ctr">
            <a:noFill/>
            <a:miter lim="800000"/>
            <a:headEnd/>
            <a:tailEnd/>
          </a:ln>
        </p:spPr>
        <p:txBody>
          <a:bodyPr lIns="90488" tIns="44450" rIns="90488" bIns="44450">
            <a:spAutoFit/>
          </a:bodyPr>
          <a:lstStyle/>
          <a:p>
            <a:pPr>
              <a:spcBef>
                <a:spcPct val="20000"/>
              </a:spcBef>
              <a:buFont typeface="Arial" pitchFamily="34" charset="0"/>
              <a:buChar char="•"/>
            </a:pPr>
            <a:endParaRPr lang="en-US" dirty="0"/>
          </a:p>
          <a:p>
            <a:pPr>
              <a:buFont typeface="Arial" pitchFamily="34" charset="0"/>
              <a:buChar char="•"/>
            </a:pPr>
            <a:r>
              <a:rPr lang="en-US" sz="3000" dirty="0">
                <a:solidFill>
                  <a:srgbClr val="000000"/>
                </a:solidFill>
                <a:sym typeface="Wingdings" pitchFamily="2" charset="2"/>
              </a:rPr>
              <a:t> </a:t>
            </a:r>
            <a:r>
              <a:rPr lang="en-US" sz="3000" dirty="0" smtClean="0">
                <a:solidFill>
                  <a:srgbClr val="000000"/>
                </a:solidFill>
                <a:sym typeface="Wingdings" pitchFamily="2" charset="2"/>
              </a:rPr>
              <a:t>Alice </a:t>
            </a:r>
            <a:r>
              <a:rPr lang="en-US" sz="3000" dirty="0">
                <a:solidFill>
                  <a:srgbClr val="000000"/>
                </a:solidFill>
                <a:sym typeface="Wingdings" pitchFamily="2" charset="2"/>
              </a:rPr>
              <a:t>finds angle between </a:t>
            </a:r>
            <a:r>
              <a:rPr lang="en-US" sz="3000" b="1" dirty="0" smtClean="0">
                <a:solidFill>
                  <a:srgbClr val="0B13B5"/>
                </a:solidFill>
                <a:sym typeface="Wingdings" pitchFamily="2" charset="2"/>
              </a:rPr>
              <a:t>B1</a:t>
            </a:r>
            <a:r>
              <a:rPr lang="en-US" sz="3000" dirty="0" smtClean="0">
                <a:solidFill>
                  <a:srgbClr val="000000"/>
                </a:solidFill>
                <a:sym typeface="Wingdings" pitchFamily="2" charset="2"/>
              </a:rPr>
              <a:t> </a:t>
            </a:r>
            <a:r>
              <a:rPr lang="en-US" sz="3000" dirty="0">
                <a:solidFill>
                  <a:srgbClr val="000000"/>
                </a:solidFill>
                <a:sym typeface="Wingdings" pitchFamily="2" charset="2"/>
              </a:rPr>
              <a:t>and </a:t>
            </a:r>
            <a:r>
              <a:rPr lang="en-US" sz="3000" b="1" dirty="0" smtClean="0">
                <a:solidFill>
                  <a:srgbClr val="0B13B5"/>
                </a:solidFill>
                <a:sym typeface="Wingdings" pitchFamily="2" charset="2"/>
              </a:rPr>
              <a:t>B2</a:t>
            </a:r>
            <a:r>
              <a:rPr lang="en-US" sz="3000" dirty="0" smtClean="0">
                <a:solidFill>
                  <a:srgbClr val="000000"/>
                </a:solidFill>
                <a:sym typeface="Wingdings" pitchFamily="2" charset="2"/>
              </a:rPr>
              <a:t> </a:t>
            </a:r>
            <a:r>
              <a:rPr lang="en-US" sz="3000" dirty="0">
                <a:solidFill>
                  <a:srgbClr val="000000"/>
                </a:solidFill>
                <a:sym typeface="Wingdings" pitchFamily="2" charset="2"/>
              </a:rPr>
              <a:t>and decodes</a:t>
            </a:r>
            <a:endParaRPr lang="en-US" sz="3000" b="1" dirty="0">
              <a:solidFill>
                <a:srgbClr val="000000"/>
              </a:solidFill>
              <a:sym typeface="Wingdings" pitchFamily="2" charset="2"/>
            </a:endParaRPr>
          </a:p>
        </p:txBody>
      </p:sp>
      <p:sp>
        <p:nvSpPr>
          <p:cNvPr id="87" name="Arc 86"/>
          <p:cNvSpPr/>
          <p:nvPr/>
        </p:nvSpPr>
        <p:spPr bwMode="auto">
          <a:xfrm rot="4080000">
            <a:off x="6533356" y="2985295"/>
            <a:ext cx="568325" cy="563562"/>
          </a:xfrm>
          <a:prstGeom prst="arc">
            <a:avLst>
              <a:gd name="adj1" fmla="val 15426958"/>
              <a:gd name="adj2" fmla="val 21270909"/>
            </a:avLst>
          </a:prstGeom>
          <a:solidFill>
            <a:srgbClr val="0B13B5"/>
          </a:solidFill>
          <a:ln w="22225" cap="flat" cmpd="sng" algn="ctr">
            <a:solidFill>
              <a:srgbClr val="2424B2"/>
            </a:solidFill>
            <a:prstDash val="solid"/>
            <a:round/>
            <a:headEnd type="none" w="med" len="med"/>
            <a:tailEnd type="none" w="med" len="med"/>
          </a:ln>
          <a:effectLst/>
        </p:spPr>
        <p:txBody>
          <a:bodyPr lIns="90488" tIns="44450" rIns="90488" bIns="44450"/>
          <a:lstStyle/>
          <a:p>
            <a:pPr eaLnBrk="0" hangingPunct="0">
              <a:defRPr/>
            </a:pPr>
            <a:endParaRPr lang="en-US">
              <a:solidFill>
                <a:schemeClr val="tx1">
                  <a:alpha val="100000"/>
                </a:schemeClr>
              </a:solidFill>
            </a:endParaRPr>
          </a:p>
        </p:txBody>
      </p:sp>
    </p:spTree>
  </p:cSld>
  <p:clrMapOvr>
    <a:masterClrMapping/>
  </p:clrMapOvr>
  <p:transition advTm="30703"/>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88913"/>
            <a:ext cx="9144000" cy="1143001"/>
          </a:xfrm>
        </p:spPr>
        <p:txBody>
          <a:bodyPr/>
          <a:lstStyle/>
          <a:p>
            <a:pPr eaLnBrk="1" hangingPunct="1"/>
            <a:r>
              <a:rPr lang="en-US" sz="3200" b="1" dirty="0" smtClean="0">
                <a:latin typeface="+mn-lt"/>
              </a:rPr>
              <a:t>Decoding Algorithm – Decoding interference</a:t>
            </a:r>
            <a:endParaRPr lang="en-US" sz="3200" dirty="0" smtClean="0">
              <a:latin typeface="+mn-lt"/>
            </a:endParaRPr>
          </a:p>
        </p:txBody>
      </p:sp>
      <p:grpSp>
        <p:nvGrpSpPr>
          <p:cNvPr id="2" name="Group 4"/>
          <p:cNvGrpSpPr>
            <a:grpSpLocks/>
          </p:cNvGrpSpPr>
          <p:nvPr/>
        </p:nvGrpSpPr>
        <p:grpSpPr bwMode="auto">
          <a:xfrm>
            <a:off x="755650" y="960438"/>
            <a:ext cx="7653338" cy="2508250"/>
            <a:chOff x="420" y="758"/>
            <a:chExt cx="4681" cy="1580"/>
          </a:xfrm>
        </p:grpSpPr>
        <p:sp>
          <p:nvSpPr>
            <p:cNvPr id="52234" name="Line 5"/>
            <p:cNvSpPr>
              <a:spLocks noChangeShapeType="1"/>
            </p:cNvSpPr>
            <p:nvPr/>
          </p:nvSpPr>
          <p:spPr bwMode="auto">
            <a:xfrm>
              <a:off x="900" y="2206"/>
              <a:ext cx="3436" cy="28"/>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52235" name="Line 6"/>
            <p:cNvSpPr>
              <a:spLocks noChangeShapeType="1"/>
            </p:cNvSpPr>
            <p:nvPr/>
          </p:nvSpPr>
          <p:spPr bwMode="auto">
            <a:xfrm flipV="1">
              <a:off x="1003" y="1003"/>
              <a:ext cx="8" cy="1335"/>
            </a:xfrm>
            <a:prstGeom prst="line">
              <a:avLst/>
            </a:prstGeom>
            <a:noFill/>
            <a:ln w="25400">
              <a:solidFill>
                <a:schemeClr val="tx1"/>
              </a:solidFill>
              <a:round/>
              <a:headEnd/>
              <a:tailEnd type="triangle" w="lg" len="lg"/>
            </a:ln>
          </p:spPr>
          <p:txBody>
            <a:bodyPr lIns="90488" tIns="44450" rIns="90488" bIns="44450"/>
            <a:lstStyle/>
            <a:p>
              <a:endParaRPr lang="en-US"/>
            </a:p>
          </p:txBody>
        </p:sp>
        <p:sp>
          <p:nvSpPr>
            <p:cNvPr id="52236" name="Text Box 7"/>
            <p:cNvSpPr txBox="1">
              <a:spLocks noChangeArrowheads="1"/>
            </p:cNvSpPr>
            <p:nvPr/>
          </p:nvSpPr>
          <p:spPr bwMode="auto">
            <a:xfrm>
              <a:off x="4349" y="2010"/>
              <a:ext cx="752" cy="24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Time</a:t>
              </a:r>
            </a:p>
          </p:txBody>
        </p:sp>
        <p:sp>
          <p:nvSpPr>
            <p:cNvPr id="52237" name="Text Box 8"/>
            <p:cNvSpPr txBox="1">
              <a:spLocks noChangeArrowheads="1"/>
            </p:cNvSpPr>
            <p:nvPr/>
          </p:nvSpPr>
          <p:spPr bwMode="auto">
            <a:xfrm>
              <a:off x="420" y="758"/>
              <a:ext cx="752" cy="248"/>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Signal</a:t>
              </a:r>
            </a:p>
          </p:txBody>
        </p:sp>
      </p:grpSp>
      <p:sp>
        <p:nvSpPr>
          <p:cNvPr id="52228" name="Freeform 9"/>
          <p:cNvSpPr>
            <a:spLocks/>
          </p:cNvSpPr>
          <p:nvPr/>
        </p:nvSpPr>
        <p:spPr bwMode="auto">
          <a:xfrm>
            <a:off x="2271713" y="2090738"/>
            <a:ext cx="3946525" cy="1181100"/>
          </a:xfrm>
          <a:custGeom>
            <a:avLst/>
            <a:gdLst>
              <a:gd name="T0" fmla="*/ 31421 w 1884"/>
              <a:gd name="T1" fmla="*/ 1150077 h 533"/>
              <a:gd name="T2" fmla="*/ 60748 w 1884"/>
              <a:gd name="T3" fmla="*/ 245970 h 533"/>
              <a:gd name="T4" fmla="*/ 400099 w 1884"/>
              <a:gd name="T5" fmla="*/ 137389 h 533"/>
              <a:gd name="T6" fmla="*/ 576059 w 1884"/>
              <a:gd name="T7" fmla="*/ 90854 h 533"/>
              <a:gd name="T8" fmla="*/ 798103 w 1884"/>
              <a:gd name="T9" fmla="*/ 90854 h 533"/>
              <a:gd name="T10" fmla="*/ 1135359 w 1884"/>
              <a:gd name="T11" fmla="*/ 168412 h 533"/>
              <a:gd name="T12" fmla="*/ 1342740 w 1884"/>
              <a:gd name="T13" fmla="*/ 121877 h 533"/>
              <a:gd name="T14" fmla="*/ 1533363 w 1884"/>
              <a:gd name="T15" fmla="*/ 183924 h 533"/>
              <a:gd name="T16" fmla="*/ 1782640 w 1884"/>
              <a:gd name="T17" fmla="*/ 90854 h 533"/>
              <a:gd name="T18" fmla="*/ 2209971 w 1884"/>
              <a:gd name="T19" fmla="*/ 152900 h 533"/>
              <a:gd name="T20" fmla="*/ 2578648 w 1884"/>
              <a:gd name="T21" fmla="*/ 90854 h 533"/>
              <a:gd name="T22" fmla="*/ 2739944 w 1884"/>
              <a:gd name="T23" fmla="*/ 168412 h 533"/>
              <a:gd name="T24" fmla="*/ 3135854 w 1884"/>
              <a:gd name="T25" fmla="*/ 90854 h 533"/>
              <a:gd name="T26" fmla="*/ 3577848 w 1884"/>
              <a:gd name="T27" fmla="*/ 168412 h 533"/>
              <a:gd name="T28" fmla="*/ 3799892 w 1884"/>
              <a:gd name="T29" fmla="*/ 168412 h 533"/>
              <a:gd name="T30" fmla="*/ 3946525 w 1884"/>
              <a:gd name="T31" fmla="*/ 1181100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noFill/>
          <a:ln w="25400">
            <a:solidFill>
              <a:srgbClr val="FF0000"/>
            </a:solidFill>
            <a:round/>
            <a:headEnd/>
            <a:tailEnd/>
          </a:ln>
        </p:spPr>
        <p:txBody>
          <a:bodyPr lIns="90488" tIns="44450" rIns="90488" bIns="44450"/>
          <a:lstStyle/>
          <a:p>
            <a:endParaRPr lang="en-US"/>
          </a:p>
        </p:txBody>
      </p:sp>
      <p:sp>
        <p:nvSpPr>
          <p:cNvPr id="52229" name="Text Box 14"/>
          <p:cNvSpPr txBox="1">
            <a:spLocks noChangeArrowheads="1"/>
          </p:cNvSpPr>
          <p:nvPr/>
        </p:nvSpPr>
        <p:spPr bwMode="auto">
          <a:xfrm>
            <a:off x="3482975" y="1425575"/>
            <a:ext cx="1784350" cy="39687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n-US" sz="2000" b="1">
                <a:cs typeface="Arial" pitchFamily="34" charset="0"/>
              </a:rPr>
              <a:t> Interference</a:t>
            </a:r>
          </a:p>
        </p:txBody>
      </p:sp>
      <p:sp>
        <p:nvSpPr>
          <p:cNvPr id="52230" name="Line 13"/>
          <p:cNvSpPr>
            <a:spLocks noChangeShapeType="1"/>
          </p:cNvSpPr>
          <p:nvPr/>
        </p:nvSpPr>
        <p:spPr bwMode="auto">
          <a:xfrm>
            <a:off x="2695575" y="1936750"/>
            <a:ext cx="3421063" cy="46038"/>
          </a:xfrm>
          <a:prstGeom prst="line">
            <a:avLst/>
          </a:prstGeom>
          <a:noFill/>
          <a:ln w="22225">
            <a:solidFill>
              <a:schemeClr val="tx1"/>
            </a:solidFill>
            <a:round/>
            <a:headEnd type="triangle" w="lg" len="med"/>
            <a:tailEnd type="triangle" w="lg" len="med"/>
          </a:ln>
        </p:spPr>
        <p:txBody>
          <a:bodyPr lIns="90488" tIns="44450" rIns="90488" bIns="44450"/>
          <a:lstStyle/>
          <a:p>
            <a:endParaRPr lang="en-US"/>
          </a:p>
        </p:txBody>
      </p:sp>
      <p:sp>
        <p:nvSpPr>
          <p:cNvPr id="15" name="Rectangle 4"/>
          <p:cNvSpPr>
            <a:spLocks noChangeArrowheads="1"/>
          </p:cNvSpPr>
          <p:nvPr/>
        </p:nvSpPr>
        <p:spPr bwMode="auto">
          <a:xfrm>
            <a:off x="346075" y="4313238"/>
            <a:ext cx="8797925" cy="2416559"/>
          </a:xfrm>
          <a:prstGeom prst="rect">
            <a:avLst/>
          </a:prstGeom>
          <a:noFill/>
          <a:ln w="9525" cap="flat" cmpd="sng" algn="ctr">
            <a:noFill/>
            <a:prstDash val="solid"/>
            <a:miter lim="800000"/>
            <a:headEnd type="none" w="med" len="med"/>
            <a:tailEnd type="none" w="med" len="med"/>
          </a:ln>
          <a:effectLst/>
        </p:spPr>
        <p:txBody>
          <a:bodyPr lIns="90488" tIns="44450" rIns="90488" bIns="44450">
            <a:spAutoFit/>
          </a:bodyPr>
          <a:lstStyle/>
          <a:p>
            <a:pPr marL="228600" indent="-228600">
              <a:spcBef>
                <a:spcPct val="20000"/>
              </a:spcBef>
              <a:buFont typeface="Arial" pitchFamily="34" charset="0"/>
              <a:buChar char="•"/>
              <a:defRPr/>
            </a:pPr>
            <a:r>
              <a:rPr lang="en-US" sz="2800" dirty="0" smtClean="0">
                <a:solidFill>
                  <a:srgbClr val="000000">
                    <a:alpha val="100000"/>
                  </a:srgbClr>
                </a:solidFill>
              </a:rPr>
              <a:t>Decode </a:t>
            </a:r>
            <a:r>
              <a:rPr lang="en-US" sz="2800" dirty="0">
                <a:solidFill>
                  <a:srgbClr val="000000">
                    <a:alpha val="100000"/>
                  </a:srgbClr>
                </a:solidFill>
              </a:rPr>
              <a:t>rest of the interfered part using this algorithm</a:t>
            </a:r>
          </a:p>
          <a:p>
            <a:pPr marL="228600" indent="-228600">
              <a:spcBef>
                <a:spcPct val="20000"/>
              </a:spcBef>
              <a:buFont typeface="Arial" pitchFamily="34" charset="0"/>
              <a:buChar char="•"/>
              <a:defRPr/>
            </a:pPr>
            <a:r>
              <a:rPr lang="en-US" sz="2800" dirty="0">
                <a:solidFill>
                  <a:srgbClr val="000000">
                    <a:alpha val="100000"/>
                  </a:srgbClr>
                </a:solidFill>
              </a:rPr>
              <a:t>Decode final </a:t>
            </a:r>
            <a:r>
              <a:rPr lang="en-US" sz="2800" dirty="0" err="1">
                <a:solidFill>
                  <a:srgbClr val="000000">
                    <a:alpha val="100000"/>
                  </a:srgbClr>
                </a:solidFill>
              </a:rPr>
              <a:t>uninterfered</a:t>
            </a:r>
            <a:r>
              <a:rPr lang="en-US" sz="2800" dirty="0">
                <a:solidFill>
                  <a:srgbClr val="000000">
                    <a:alpha val="100000"/>
                  </a:srgbClr>
                </a:solidFill>
              </a:rPr>
              <a:t> part from </a:t>
            </a:r>
            <a:r>
              <a:rPr lang="en-US" sz="2800" dirty="0" smtClean="0">
                <a:solidFill>
                  <a:srgbClr val="000000">
                    <a:alpha val="100000"/>
                  </a:srgbClr>
                </a:solidFill>
              </a:rPr>
              <a:t>Bob </a:t>
            </a:r>
            <a:r>
              <a:rPr lang="en-US" sz="2800" dirty="0">
                <a:solidFill>
                  <a:srgbClr val="000000">
                    <a:alpha val="100000"/>
                  </a:srgbClr>
                </a:solidFill>
              </a:rPr>
              <a:t>via standard </a:t>
            </a:r>
            <a:r>
              <a:rPr lang="en-US" sz="2800" dirty="0" smtClean="0">
                <a:solidFill>
                  <a:srgbClr val="000000">
                    <a:alpha val="100000"/>
                  </a:srgbClr>
                </a:solidFill>
              </a:rPr>
              <a:t>GMSK demodulation</a:t>
            </a:r>
          </a:p>
          <a:p>
            <a:pPr marL="228600" indent="-228600">
              <a:spcBef>
                <a:spcPct val="20000"/>
              </a:spcBef>
              <a:buFont typeface="Arial" pitchFamily="34" charset="0"/>
              <a:buChar char="•"/>
              <a:defRPr/>
            </a:pPr>
            <a:r>
              <a:rPr lang="en-US" sz="2800" dirty="0" smtClean="0">
                <a:solidFill>
                  <a:srgbClr val="000000">
                    <a:alpha val="100000"/>
                  </a:srgbClr>
                </a:solidFill>
              </a:rPr>
              <a:t>Bob </a:t>
            </a:r>
            <a:r>
              <a:rPr lang="en-US" sz="2800" dirty="0" smtClean="0">
                <a:solidFill>
                  <a:srgbClr val="000000">
                    <a:alpha val="100000"/>
                  </a:srgbClr>
                </a:solidFill>
              </a:rPr>
              <a:t>runs the same algorithm backwards</a:t>
            </a:r>
            <a:endParaRPr lang="en-US" sz="2800" dirty="0">
              <a:solidFill>
                <a:srgbClr val="000000">
                  <a:alpha val="100000"/>
                </a:srgbClr>
              </a:solidFill>
            </a:endParaRPr>
          </a:p>
        </p:txBody>
      </p:sp>
      <p:cxnSp>
        <p:nvCxnSpPr>
          <p:cNvPr id="17" name="Straight Arrow Connector 16"/>
          <p:cNvCxnSpPr>
            <a:cxnSpLocks noChangeShapeType="1"/>
          </p:cNvCxnSpPr>
          <p:nvPr/>
        </p:nvCxnSpPr>
        <p:spPr bwMode="auto">
          <a:xfrm rot="16200000" flipV="1">
            <a:off x="2544763" y="3554412"/>
            <a:ext cx="314325" cy="0"/>
          </a:xfrm>
          <a:prstGeom prst="straightConnector1">
            <a:avLst/>
          </a:prstGeom>
          <a:noFill/>
          <a:ln w="47625" algn="ctr">
            <a:solidFill>
              <a:schemeClr val="tx1"/>
            </a:solidFill>
            <a:round/>
            <a:headEnd/>
            <a:tailEnd type="arrow" w="med" len="med"/>
          </a:ln>
        </p:spPr>
      </p:cxnSp>
      <p:sp>
        <p:nvSpPr>
          <p:cNvPr id="52233" name="Freeform 10"/>
          <p:cNvSpPr>
            <a:spLocks/>
          </p:cNvSpPr>
          <p:nvPr/>
        </p:nvSpPr>
        <p:spPr bwMode="auto">
          <a:xfrm>
            <a:off x="2705100" y="2400300"/>
            <a:ext cx="4046538" cy="889000"/>
          </a:xfrm>
          <a:custGeom>
            <a:avLst/>
            <a:gdLst>
              <a:gd name="T0" fmla="*/ 0 w 1932"/>
              <a:gd name="T1" fmla="*/ 856016 h 566"/>
              <a:gd name="T2" fmla="*/ 14661 w 1932"/>
              <a:gd name="T3" fmla="*/ 282721 h 566"/>
              <a:gd name="T4" fmla="*/ 87968 w 1932"/>
              <a:gd name="T5" fmla="*/ 127224 h 566"/>
              <a:gd name="T6" fmla="*/ 397951 w 1932"/>
              <a:gd name="T7" fmla="*/ 50261 h 566"/>
              <a:gd name="T8" fmla="*/ 691179 w 1932"/>
              <a:gd name="T9" fmla="*/ 215182 h 566"/>
              <a:gd name="T10" fmla="*/ 1103792 w 1932"/>
              <a:gd name="T11" fmla="*/ 50261 h 566"/>
              <a:gd name="T12" fmla="*/ 1648357 w 1932"/>
              <a:gd name="T13" fmla="*/ 204187 h 566"/>
              <a:gd name="T14" fmla="*/ 1882939 w 1932"/>
              <a:gd name="T15" fmla="*/ 50261 h 566"/>
              <a:gd name="T16" fmla="*/ 2471488 w 1932"/>
              <a:gd name="T17" fmla="*/ 171203 h 566"/>
              <a:gd name="T18" fmla="*/ 2928085 w 1932"/>
              <a:gd name="T19" fmla="*/ 17277 h 566"/>
              <a:gd name="T20" fmla="*/ 3531296 w 1932"/>
              <a:gd name="T21" fmla="*/ 193193 h 566"/>
              <a:gd name="T22" fmla="*/ 3824523 w 1932"/>
              <a:gd name="T23" fmla="*/ 116230 h 566"/>
              <a:gd name="T24" fmla="*/ 4046538 w 1932"/>
              <a:gd name="T25" fmla="*/ 889000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noFill/>
          <a:ln w="31750">
            <a:solidFill>
              <a:srgbClr val="2424B2"/>
            </a:solidFill>
            <a:round/>
            <a:headEnd/>
            <a:tailEnd/>
          </a:ln>
        </p:spPr>
        <p:txBody>
          <a:bodyPr lIns="90488" tIns="44450" rIns="90488" bIns="4445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3.33333E-6 2.96296E-6 L 0.38316 0.00092 " pathEditMode="relative" rAng="0" ptsTypes="AA">
                                      <p:cBhvr>
                                        <p:cTn id="8" dur="2000" fill="hold"/>
                                        <p:tgtEl>
                                          <p:spTgt spid="17"/>
                                        </p:tgtEl>
                                        <p:attrNameLst>
                                          <p:attrName>ppt_x</p:attrName>
                                          <p:attrName>ppt_y</p:attrName>
                                        </p:attrNameLst>
                                      </p:cBhvr>
                                      <p:rCtr x="191" y="0"/>
                                    </p:animMotion>
                                  </p:childTnLst>
                                </p:cTn>
                              </p:par>
                              <p:par>
                                <p:cTn id="9" presetID="1" presetClass="entr" presetSubtype="0" fill="hold" nodeType="with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63" presetClass="path" presetSubtype="0" accel="50000" decel="50000" fill="hold" nodeType="withEffect">
                                  <p:stCondLst>
                                    <p:cond delay="0"/>
                                  </p:stCondLst>
                                  <p:childTnLst>
                                    <p:animMotion origin="layout" path="M 0.38316 0.00092 L 0.44688 -0.00139 " pathEditMode="relative" rAng="0" ptsTypes="AA">
                                      <p:cBhvr>
                                        <p:cTn id="16" dur="1000" fill="hold"/>
                                        <p:tgtEl>
                                          <p:spTgt spid="17"/>
                                        </p:tgtEl>
                                        <p:attrNameLst>
                                          <p:attrName>ppt_x</p:attrName>
                                          <p:attrName>ppt_y</p:attrName>
                                        </p:attrNameLst>
                                      </p:cBhvr>
                                      <p:rCtr x="32" y="-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Generalizes to other topologies</a:t>
            </a:r>
            <a:endParaRPr lang="en-US" b="1" dirty="0"/>
          </a:p>
        </p:txBody>
      </p:sp>
      <p:sp>
        <p:nvSpPr>
          <p:cNvPr id="3" name="Content Placeholder 2"/>
          <p:cNvSpPr>
            <a:spLocks noGrp="1"/>
          </p:cNvSpPr>
          <p:nvPr>
            <p:ph idx="1"/>
          </p:nvPr>
        </p:nvSpPr>
        <p:spPr>
          <a:xfrm>
            <a:off x="457200" y="1295400"/>
            <a:ext cx="8229600" cy="4876800"/>
          </a:xfrm>
        </p:spPr>
        <p:txBody>
          <a:bodyPr>
            <a:normAutofit/>
          </a:bodyPr>
          <a:lstStyle/>
          <a:p>
            <a:r>
              <a:rPr lang="en-US" dirty="0" smtClean="0"/>
              <a:t>Chain (even with single flow)</a:t>
            </a:r>
          </a:p>
          <a:p>
            <a:endParaRPr lang="en-US" dirty="0" smtClean="0"/>
          </a:p>
          <a:p>
            <a:endParaRPr lang="en-US" dirty="0" smtClean="0"/>
          </a:p>
          <a:p>
            <a:r>
              <a:rPr lang="en-US" dirty="0" smtClean="0"/>
              <a:t>Cross</a:t>
            </a:r>
          </a:p>
          <a:p>
            <a:endParaRPr lang="en-US" dirty="0" smtClean="0"/>
          </a:p>
          <a:p>
            <a:endParaRPr lang="en-US" dirty="0" smtClean="0"/>
          </a:p>
          <a:p>
            <a:endParaRPr lang="en-US" dirty="0" smtClean="0"/>
          </a:p>
          <a:p>
            <a:endParaRPr lang="en-US" dirty="0" smtClean="0"/>
          </a:p>
          <a:p>
            <a:r>
              <a:rPr lang="en-US" dirty="0" smtClean="0"/>
              <a:t>Other COPE topologies</a:t>
            </a:r>
            <a:endParaRPr lang="en-US" dirty="0"/>
          </a:p>
        </p:txBody>
      </p:sp>
      <p:grpSp>
        <p:nvGrpSpPr>
          <p:cNvPr id="4" name="Group 136"/>
          <p:cNvGrpSpPr/>
          <p:nvPr/>
        </p:nvGrpSpPr>
        <p:grpSpPr>
          <a:xfrm>
            <a:off x="1952298" y="1965434"/>
            <a:ext cx="5060732" cy="533400"/>
            <a:chOff x="1752600" y="1905000"/>
            <a:chExt cx="5638800" cy="609600"/>
          </a:xfrm>
        </p:grpSpPr>
        <p:cxnSp>
          <p:nvCxnSpPr>
            <p:cNvPr id="125" name="Straight Connector 124"/>
            <p:cNvCxnSpPr/>
            <p:nvPr/>
          </p:nvCxnSpPr>
          <p:spPr>
            <a:xfrm>
              <a:off x="2373547" y="2209935"/>
              <a:ext cx="4437510" cy="1588"/>
            </a:xfrm>
            <a:prstGeom prst="line">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5" name="Group 103"/>
            <p:cNvGrpSpPr>
              <a:grpSpLocks/>
            </p:cNvGrpSpPr>
            <p:nvPr/>
          </p:nvGrpSpPr>
          <p:grpSpPr bwMode="auto">
            <a:xfrm>
              <a:off x="1752600" y="1905000"/>
              <a:ext cx="688975" cy="609600"/>
              <a:chOff x="779244" y="424142"/>
              <a:chExt cx="700087" cy="636587"/>
            </a:xfrm>
          </p:grpSpPr>
          <p:grpSp>
            <p:nvGrpSpPr>
              <p:cNvPr id="6" name="Group 56"/>
              <p:cNvGrpSpPr>
                <a:grpSpLocks/>
              </p:cNvGrpSpPr>
              <p:nvPr/>
            </p:nvGrpSpPr>
            <p:grpSpPr bwMode="auto">
              <a:xfrm>
                <a:off x="861794" y="492404"/>
                <a:ext cx="530225" cy="557213"/>
                <a:chOff x="1323" y="1152"/>
                <a:chExt cx="843" cy="861"/>
              </a:xfrm>
            </p:grpSpPr>
            <p:sp>
              <p:nvSpPr>
                <p:cNvPr id="38" name="Oval 136095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39" name="Oval 1360953"/>
                <p:cNvSpPr>
                  <a:spLocks noChangeArrowheads="1"/>
                </p:cNvSpPr>
                <p:nvPr/>
              </p:nvSpPr>
              <p:spPr bwMode="auto">
                <a:xfrm>
                  <a:off x="1392" y="1152"/>
                  <a:ext cx="720" cy="720"/>
                </a:xfrm>
                <a:prstGeom prst="ellipse">
                  <a:avLst/>
                </a:prstGeom>
                <a:gradFill rotWithShape="1">
                  <a:gsLst>
                    <a:gs pos="0">
                      <a:srgbClr val="767600"/>
                    </a:gs>
                    <a:gs pos="100000">
                      <a:srgbClr val="FFFF00"/>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40" name="Oval 136095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sp>
            <p:nvSpPr>
              <p:cNvPr id="31" name="TextBox 1360956"/>
              <p:cNvSpPr txBox="1">
                <a:spLocks noChangeArrowheads="1"/>
              </p:cNvSpPr>
              <p:nvPr/>
            </p:nvSpPr>
            <p:spPr bwMode="auto">
              <a:xfrm>
                <a:off x="945931" y="511454"/>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GoudySans"/>
                </a:endParaRPr>
              </a:p>
            </p:txBody>
          </p:sp>
          <p:grpSp>
            <p:nvGrpSpPr>
              <p:cNvPr id="7" name="Group 63"/>
              <p:cNvGrpSpPr>
                <a:grpSpLocks/>
              </p:cNvGrpSpPr>
              <p:nvPr/>
            </p:nvGrpSpPr>
            <p:grpSpPr bwMode="auto">
              <a:xfrm>
                <a:off x="779244" y="424142"/>
                <a:ext cx="700087" cy="636587"/>
                <a:chOff x="1676404" y="685804"/>
                <a:chExt cx="5638796" cy="5181596"/>
              </a:xfrm>
            </p:grpSpPr>
            <p:sp>
              <p:nvSpPr>
                <p:cNvPr id="33" name="Oval 64"/>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34" name="Oval 65"/>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GoudySans"/>
                  </a:endParaRPr>
                </a:p>
              </p:txBody>
            </p:sp>
            <p:sp>
              <p:nvSpPr>
                <p:cNvPr id="35" name="Oval 67"/>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36" name="Shape 68"/>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GoudySans"/>
                  </a:endParaRPr>
                </a:p>
              </p:txBody>
            </p:sp>
            <p:sp>
              <p:nvSpPr>
                <p:cNvPr id="37" name="Oval 69"/>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grpSp>
        </p:grpSp>
        <p:sp>
          <p:nvSpPr>
            <p:cNvPr id="80" name="TextBox 65"/>
            <p:cNvSpPr txBox="1">
              <a:spLocks noChangeArrowheads="1"/>
            </p:cNvSpPr>
            <p:nvPr/>
          </p:nvSpPr>
          <p:spPr bwMode="auto">
            <a:xfrm>
              <a:off x="1914438" y="1976670"/>
              <a:ext cx="522654" cy="459101"/>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S</a:t>
              </a:r>
              <a:endParaRPr lang="en-US" sz="1600" dirty="0">
                <a:latin typeface="GoudySans"/>
              </a:endParaRPr>
            </a:p>
          </p:txBody>
        </p:sp>
        <p:grpSp>
          <p:nvGrpSpPr>
            <p:cNvPr id="8" name="Group 103"/>
            <p:cNvGrpSpPr>
              <a:grpSpLocks/>
            </p:cNvGrpSpPr>
            <p:nvPr/>
          </p:nvGrpSpPr>
          <p:grpSpPr bwMode="auto">
            <a:xfrm>
              <a:off x="3425825" y="1905000"/>
              <a:ext cx="688975" cy="609600"/>
              <a:chOff x="779244" y="424142"/>
              <a:chExt cx="700087" cy="636587"/>
            </a:xfrm>
          </p:grpSpPr>
          <p:grpSp>
            <p:nvGrpSpPr>
              <p:cNvPr id="9" name="Group 56"/>
              <p:cNvGrpSpPr>
                <a:grpSpLocks/>
              </p:cNvGrpSpPr>
              <p:nvPr/>
            </p:nvGrpSpPr>
            <p:grpSpPr bwMode="auto">
              <a:xfrm>
                <a:off x="861794" y="492404"/>
                <a:ext cx="530225" cy="557213"/>
                <a:chOff x="1323" y="1152"/>
                <a:chExt cx="843" cy="861"/>
              </a:xfrm>
            </p:grpSpPr>
            <p:sp>
              <p:nvSpPr>
                <p:cNvPr id="94" name="Oval 136095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95" name="Oval 1360953"/>
                <p:cNvSpPr>
                  <a:spLocks noChangeArrowheads="1"/>
                </p:cNvSpPr>
                <p:nvPr/>
              </p:nvSpPr>
              <p:spPr bwMode="auto">
                <a:xfrm>
                  <a:off x="1392" y="1152"/>
                  <a:ext cx="720" cy="720"/>
                </a:xfrm>
                <a:prstGeom prst="ellipse">
                  <a:avLst/>
                </a:prstGeom>
                <a:gradFill rotWithShape="1">
                  <a:gsLst>
                    <a:gs pos="0">
                      <a:srgbClr val="767600"/>
                    </a:gs>
                    <a:gs pos="100000">
                      <a:srgbClr val="FFFF00"/>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96" name="Oval 136095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sp>
            <p:nvSpPr>
              <p:cNvPr id="87" name="TextBox 1360956"/>
              <p:cNvSpPr txBox="1">
                <a:spLocks noChangeArrowheads="1"/>
              </p:cNvSpPr>
              <p:nvPr/>
            </p:nvSpPr>
            <p:spPr bwMode="auto">
              <a:xfrm>
                <a:off x="945931" y="511454"/>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GoudySans"/>
                </a:endParaRPr>
              </a:p>
            </p:txBody>
          </p:sp>
          <p:grpSp>
            <p:nvGrpSpPr>
              <p:cNvPr id="25" name="Group 63"/>
              <p:cNvGrpSpPr>
                <a:grpSpLocks/>
              </p:cNvGrpSpPr>
              <p:nvPr/>
            </p:nvGrpSpPr>
            <p:grpSpPr bwMode="auto">
              <a:xfrm>
                <a:off x="779244" y="424142"/>
                <a:ext cx="700087" cy="636587"/>
                <a:chOff x="1676404" y="685804"/>
                <a:chExt cx="5638796" cy="5181596"/>
              </a:xfrm>
            </p:grpSpPr>
            <p:sp>
              <p:nvSpPr>
                <p:cNvPr id="89" name="Oval 64"/>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90" name="Oval 65"/>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GoudySans"/>
                  </a:endParaRPr>
                </a:p>
              </p:txBody>
            </p:sp>
            <p:sp>
              <p:nvSpPr>
                <p:cNvPr id="91" name="Oval 67"/>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92" name="Shape 68"/>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GoudySans"/>
                  </a:endParaRPr>
                </a:p>
              </p:txBody>
            </p:sp>
            <p:sp>
              <p:nvSpPr>
                <p:cNvPr id="93" name="Oval 69"/>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grpSp>
        </p:grpSp>
        <p:sp>
          <p:nvSpPr>
            <p:cNvPr id="97" name="TextBox 65"/>
            <p:cNvSpPr txBox="1">
              <a:spLocks noChangeArrowheads="1"/>
            </p:cNvSpPr>
            <p:nvPr/>
          </p:nvSpPr>
          <p:spPr bwMode="auto">
            <a:xfrm>
              <a:off x="3525499" y="1960904"/>
              <a:ext cx="679537" cy="459101"/>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R1</a:t>
              </a:r>
              <a:endParaRPr lang="en-US" sz="1600" dirty="0">
                <a:latin typeface="GoudySans"/>
              </a:endParaRPr>
            </a:p>
          </p:txBody>
        </p:sp>
        <p:grpSp>
          <p:nvGrpSpPr>
            <p:cNvPr id="26" name="Group 103"/>
            <p:cNvGrpSpPr>
              <a:grpSpLocks/>
            </p:cNvGrpSpPr>
            <p:nvPr/>
          </p:nvGrpSpPr>
          <p:grpSpPr bwMode="auto">
            <a:xfrm>
              <a:off x="5102225" y="1905000"/>
              <a:ext cx="688975" cy="609600"/>
              <a:chOff x="779244" y="424142"/>
              <a:chExt cx="700087" cy="636587"/>
            </a:xfrm>
          </p:grpSpPr>
          <p:grpSp>
            <p:nvGrpSpPr>
              <p:cNvPr id="27" name="Group 56"/>
              <p:cNvGrpSpPr>
                <a:grpSpLocks/>
              </p:cNvGrpSpPr>
              <p:nvPr/>
            </p:nvGrpSpPr>
            <p:grpSpPr bwMode="auto">
              <a:xfrm>
                <a:off x="861794" y="492404"/>
                <a:ext cx="530225" cy="557213"/>
                <a:chOff x="1323" y="1152"/>
                <a:chExt cx="843" cy="861"/>
              </a:xfrm>
            </p:grpSpPr>
            <p:sp>
              <p:nvSpPr>
                <p:cNvPr id="107" name="Oval 136095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108" name="Oval 1360953"/>
                <p:cNvSpPr>
                  <a:spLocks noChangeArrowheads="1"/>
                </p:cNvSpPr>
                <p:nvPr/>
              </p:nvSpPr>
              <p:spPr bwMode="auto">
                <a:xfrm>
                  <a:off x="1392" y="1152"/>
                  <a:ext cx="720" cy="720"/>
                </a:xfrm>
                <a:prstGeom prst="ellipse">
                  <a:avLst/>
                </a:prstGeom>
                <a:gradFill rotWithShape="1">
                  <a:gsLst>
                    <a:gs pos="0">
                      <a:srgbClr val="767600"/>
                    </a:gs>
                    <a:gs pos="100000">
                      <a:srgbClr val="FFFF00"/>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109" name="Oval 136095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sp>
            <p:nvSpPr>
              <p:cNvPr id="100" name="TextBox 1360956"/>
              <p:cNvSpPr txBox="1">
                <a:spLocks noChangeArrowheads="1"/>
              </p:cNvSpPr>
              <p:nvPr/>
            </p:nvSpPr>
            <p:spPr bwMode="auto">
              <a:xfrm>
                <a:off x="945931" y="511454"/>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GoudySans"/>
                </a:endParaRPr>
              </a:p>
            </p:txBody>
          </p:sp>
          <p:grpSp>
            <p:nvGrpSpPr>
              <p:cNvPr id="28" name="Group 63"/>
              <p:cNvGrpSpPr>
                <a:grpSpLocks/>
              </p:cNvGrpSpPr>
              <p:nvPr/>
            </p:nvGrpSpPr>
            <p:grpSpPr bwMode="auto">
              <a:xfrm>
                <a:off x="779244" y="424142"/>
                <a:ext cx="700087" cy="636587"/>
                <a:chOff x="1676404" y="685804"/>
                <a:chExt cx="5638796" cy="5181596"/>
              </a:xfrm>
            </p:grpSpPr>
            <p:sp>
              <p:nvSpPr>
                <p:cNvPr id="102" name="Oval 64"/>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103" name="Oval 65"/>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GoudySans"/>
                  </a:endParaRPr>
                </a:p>
              </p:txBody>
            </p:sp>
            <p:sp>
              <p:nvSpPr>
                <p:cNvPr id="104" name="Oval 67"/>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105" name="Shape 68"/>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GoudySans"/>
                  </a:endParaRPr>
                </a:p>
              </p:txBody>
            </p:sp>
            <p:sp>
              <p:nvSpPr>
                <p:cNvPr id="106" name="Oval 69"/>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grpSp>
        </p:grpSp>
        <p:sp>
          <p:nvSpPr>
            <p:cNvPr id="110" name="TextBox 65"/>
            <p:cNvSpPr txBox="1">
              <a:spLocks noChangeArrowheads="1"/>
            </p:cNvSpPr>
            <p:nvPr/>
          </p:nvSpPr>
          <p:spPr bwMode="auto">
            <a:xfrm>
              <a:off x="5185232" y="1960904"/>
              <a:ext cx="831937" cy="459101"/>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R2</a:t>
              </a:r>
              <a:endParaRPr lang="en-US" sz="1600" dirty="0">
                <a:latin typeface="GoudySans"/>
              </a:endParaRPr>
            </a:p>
          </p:txBody>
        </p:sp>
        <p:grpSp>
          <p:nvGrpSpPr>
            <p:cNvPr id="29" name="Group 103"/>
            <p:cNvGrpSpPr>
              <a:grpSpLocks/>
            </p:cNvGrpSpPr>
            <p:nvPr/>
          </p:nvGrpSpPr>
          <p:grpSpPr bwMode="auto">
            <a:xfrm>
              <a:off x="6702425" y="1905000"/>
              <a:ext cx="688975" cy="609600"/>
              <a:chOff x="779244" y="424142"/>
              <a:chExt cx="700087" cy="636587"/>
            </a:xfrm>
          </p:grpSpPr>
          <p:grpSp>
            <p:nvGrpSpPr>
              <p:cNvPr id="30" name="Group 56"/>
              <p:cNvGrpSpPr>
                <a:grpSpLocks/>
              </p:cNvGrpSpPr>
              <p:nvPr/>
            </p:nvGrpSpPr>
            <p:grpSpPr bwMode="auto">
              <a:xfrm>
                <a:off x="861794" y="492404"/>
                <a:ext cx="530225" cy="557213"/>
                <a:chOff x="1323" y="1152"/>
                <a:chExt cx="843" cy="861"/>
              </a:xfrm>
            </p:grpSpPr>
            <p:sp>
              <p:nvSpPr>
                <p:cNvPr id="120" name="Oval 1360952"/>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121" name="Oval 1360953"/>
                <p:cNvSpPr>
                  <a:spLocks noChangeArrowheads="1"/>
                </p:cNvSpPr>
                <p:nvPr/>
              </p:nvSpPr>
              <p:spPr bwMode="auto">
                <a:xfrm>
                  <a:off x="1392" y="1152"/>
                  <a:ext cx="720" cy="720"/>
                </a:xfrm>
                <a:prstGeom prst="ellipse">
                  <a:avLst/>
                </a:prstGeom>
                <a:gradFill rotWithShape="1">
                  <a:gsLst>
                    <a:gs pos="0">
                      <a:srgbClr val="767600"/>
                    </a:gs>
                    <a:gs pos="100000">
                      <a:srgbClr val="FFFF00"/>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122" name="Oval 1360954"/>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grpSp>
          <p:sp>
            <p:nvSpPr>
              <p:cNvPr id="113" name="TextBox 1360956"/>
              <p:cNvSpPr txBox="1">
                <a:spLocks noChangeArrowheads="1"/>
              </p:cNvSpPr>
              <p:nvPr/>
            </p:nvSpPr>
            <p:spPr bwMode="auto">
              <a:xfrm>
                <a:off x="945931" y="511454"/>
                <a:ext cx="365125" cy="454025"/>
              </a:xfrm>
              <a:prstGeom prst="rect">
                <a:avLst/>
              </a:prstGeom>
              <a:noFill/>
              <a:ln w="9525">
                <a:noFill/>
                <a:miter lim="800000"/>
                <a:headEnd/>
                <a:tailEnd/>
              </a:ln>
            </p:spPr>
            <p:txBody>
              <a:bodyPr wrap="none" lIns="90488" tIns="44450" rIns="90488" bIns="44450">
                <a:spAutoFit/>
              </a:bodyPr>
              <a:lstStyle/>
              <a:p>
                <a:pPr eaLnBrk="0" hangingPunct="0"/>
                <a:r>
                  <a:rPr lang="en-US" sz="2400" b="1">
                    <a:latin typeface="GoudySans"/>
                  </a:rPr>
                  <a:t>C</a:t>
                </a:r>
                <a:endParaRPr lang="en-US">
                  <a:solidFill>
                    <a:srgbClr val="000000"/>
                  </a:solidFill>
                  <a:latin typeface="GoudySans"/>
                </a:endParaRPr>
              </a:p>
            </p:txBody>
          </p:sp>
          <p:grpSp>
            <p:nvGrpSpPr>
              <p:cNvPr id="32" name="Group 63"/>
              <p:cNvGrpSpPr>
                <a:grpSpLocks/>
              </p:cNvGrpSpPr>
              <p:nvPr/>
            </p:nvGrpSpPr>
            <p:grpSpPr bwMode="auto">
              <a:xfrm>
                <a:off x="779244" y="424142"/>
                <a:ext cx="700087" cy="636587"/>
                <a:chOff x="1676404" y="685804"/>
                <a:chExt cx="5638796" cy="5181596"/>
              </a:xfrm>
            </p:grpSpPr>
            <p:sp>
              <p:nvSpPr>
                <p:cNvPr id="115" name="Oval 64"/>
                <p:cNvSpPr>
                  <a:spLocks noChangeArrowheads="1"/>
                </p:cNvSpPr>
                <p:nvPr/>
              </p:nvSpPr>
              <p:spPr bwMode="auto">
                <a:xfrm>
                  <a:off x="1676404" y="685804"/>
                  <a:ext cx="5638796" cy="5181596"/>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sp>
              <p:nvSpPr>
                <p:cNvPr id="116" name="Oval 65"/>
                <p:cNvSpPr>
                  <a:spLocks noChangeArrowheads="1"/>
                </p:cNvSpPr>
                <p:nvPr/>
              </p:nvSpPr>
              <p:spPr bwMode="auto">
                <a:xfrm>
                  <a:off x="2436449" y="1217249"/>
                  <a:ext cx="4192951" cy="3852982"/>
                </a:xfrm>
                <a:prstGeom prst="ellipse">
                  <a:avLst/>
                </a:prstGeom>
                <a:solidFill>
                  <a:srgbClr val="4197AE"/>
                </a:solidFill>
                <a:ln w="9525">
                  <a:noFill/>
                  <a:round/>
                  <a:headEnd/>
                  <a:tailEnd/>
                </a:ln>
              </p:spPr>
              <p:txBody>
                <a:bodyPr wrap="none" anchor="ctr"/>
                <a:lstStyle/>
                <a:p>
                  <a:endParaRPr lang="en-US">
                    <a:solidFill>
                      <a:srgbClr val="000000"/>
                    </a:solidFill>
                    <a:latin typeface="GoudySans"/>
                  </a:endParaRPr>
                </a:p>
              </p:txBody>
            </p:sp>
            <p:sp>
              <p:nvSpPr>
                <p:cNvPr id="117" name="Oval 67"/>
                <p:cNvSpPr>
                  <a:spLocks noChangeArrowheads="1"/>
                </p:cNvSpPr>
                <p:nvPr/>
              </p:nvSpPr>
              <p:spPr bwMode="auto">
                <a:xfrm>
                  <a:off x="2950109" y="1297124"/>
                  <a:ext cx="3177847" cy="2070424"/>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a:solidFill>
                      <a:srgbClr val="000000"/>
                    </a:solidFill>
                    <a:latin typeface="GoudySans"/>
                  </a:endParaRPr>
                </a:p>
              </p:txBody>
            </p:sp>
            <p:sp>
              <p:nvSpPr>
                <p:cNvPr id="118" name="Shape 68"/>
                <p:cNvSpPr>
                  <a:spLocks/>
                </p:cNvSpPr>
                <p:nvPr/>
              </p:nvSpPr>
              <p:spPr bwMode="auto">
                <a:xfrm rot="546179">
                  <a:off x="2935807" y="4548906"/>
                  <a:ext cx="2168768" cy="520374"/>
                </a:xfrm>
                <a:custGeom>
                  <a:avLst/>
                  <a:gdLst>
                    <a:gd name="T0" fmla="*/ 50406290 w 864"/>
                    <a:gd name="T1" fmla="*/ 169653463 h 226"/>
                    <a:gd name="T2" fmla="*/ 2147483647 w 864"/>
                    <a:gd name="T3" fmla="*/ 95431076 h 226"/>
                    <a:gd name="T4" fmla="*/ 2147483647 w 864"/>
                    <a:gd name="T5" fmla="*/ 604393803 h 226"/>
                    <a:gd name="T6" fmla="*/ 2147483647 w 864"/>
                    <a:gd name="T7" fmla="*/ 1113353975 h 226"/>
                    <a:gd name="T8" fmla="*/ 50406290 w 864"/>
                    <a:gd name="T9" fmla="*/ 169653463 h 226"/>
                    <a:gd name="T10" fmla="*/ 0 60000 65536"/>
                    <a:gd name="T11" fmla="*/ 0 60000 65536"/>
                    <a:gd name="T12" fmla="*/ 0 60000 65536"/>
                    <a:gd name="T13" fmla="*/ 0 60000 65536"/>
                    <a:gd name="T14" fmla="*/ 0 60000 65536"/>
                    <a:gd name="T15" fmla="*/ 0 w 864"/>
                    <a:gd name="T16" fmla="*/ 0 h 226"/>
                    <a:gd name="T17" fmla="*/ 864 w 864"/>
                    <a:gd name="T18" fmla="*/ 226 h 226"/>
                  </a:gdLst>
                  <a:ahLst/>
                  <a:cxnLst>
                    <a:cxn ang="T10">
                      <a:pos x="T0" y="T1"/>
                    </a:cxn>
                    <a:cxn ang="T11">
                      <a:pos x="T2" y="T3"/>
                    </a:cxn>
                    <a:cxn ang="T12">
                      <a:pos x="T4" y="T5"/>
                    </a:cxn>
                    <a:cxn ang="T13">
                      <a:pos x="T6" y="T7"/>
                    </a:cxn>
                    <a:cxn ang="T14">
                      <a:pos x="T8" y="T9"/>
                    </a:cxn>
                  </a:cxnLst>
                  <a:rect l="T15" t="T16" r="T17" b="T18"/>
                  <a:pathLst>
                    <a:path w="864" h="226">
                      <a:moveTo>
                        <a:pt x="8" y="32"/>
                      </a:moveTo>
                      <a:cubicBezTo>
                        <a:pt x="16" y="0"/>
                        <a:pt x="336" y="2"/>
                        <a:pt x="472" y="18"/>
                      </a:cubicBezTo>
                      <a:cubicBezTo>
                        <a:pt x="608" y="34"/>
                        <a:pt x="864" y="82"/>
                        <a:pt x="856" y="114"/>
                      </a:cubicBezTo>
                      <a:cubicBezTo>
                        <a:pt x="848" y="146"/>
                        <a:pt x="560" y="226"/>
                        <a:pt x="424" y="210"/>
                      </a:cubicBezTo>
                      <a:cubicBezTo>
                        <a:pt x="288" y="194"/>
                        <a:pt x="0" y="64"/>
                        <a:pt x="8" y="32"/>
                      </a:cubicBezTo>
                      <a:close/>
                    </a:path>
                  </a:pathLst>
                </a:custGeom>
                <a:solidFill>
                  <a:srgbClr val="D2D0C6">
                    <a:alpha val="50195"/>
                  </a:srgbClr>
                </a:solidFill>
                <a:ln w="9525">
                  <a:noFill/>
                  <a:miter lim="800000"/>
                  <a:headEnd/>
                  <a:tailEnd/>
                </a:ln>
              </p:spPr>
              <p:txBody>
                <a:bodyPr wrap="none" anchor="ctr"/>
                <a:lstStyle/>
                <a:p>
                  <a:endParaRPr lang="en-US">
                    <a:solidFill>
                      <a:srgbClr val="000000"/>
                    </a:solidFill>
                    <a:latin typeface="GoudySans"/>
                  </a:endParaRPr>
                </a:p>
              </p:txBody>
            </p:sp>
            <p:sp>
              <p:nvSpPr>
                <p:cNvPr id="119" name="Oval 69"/>
                <p:cNvSpPr>
                  <a:spLocks noChangeArrowheads="1"/>
                </p:cNvSpPr>
                <p:nvPr/>
              </p:nvSpPr>
              <p:spPr bwMode="auto">
                <a:xfrm>
                  <a:off x="2656350" y="3352800"/>
                  <a:ext cx="3759198" cy="1727199"/>
                </a:xfrm>
                <a:prstGeom prst="ellipse">
                  <a:avLst/>
                </a:prstGeom>
                <a:gradFill rotWithShape="1">
                  <a:gsLst>
                    <a:gs pos="0">
                      <a:srgbClr val="B1D2DF"/>
                    </a:gs>
                    <a:gs pos="100000">
                      <a:srgbClr val="762C2C">
                        <a:alpha val="0"/>
                      </a:srgbClr>
                    </a:gs>
                  </a:gsLst>
                  <a:path path="shape">
                    <a:fillToRect l="50000" t="50000" r="50000" b="50000"/>
                  </a:path>
                </a:gradFill>
                <a:ln w="9525">
                  <a:noFill/>
                  <a:round/>
                  <a:headEnd/>
                  <a:tailEnd/>
                </a:ln>
              </p:spPr>
              <p:txBody>
                <a:bodyPr wrap="none" anchor="ctr"/>
                <a:lstStyle/>
                <a:p>
                  <a:endParaRPr lang="en-US">
                    <a:solidFill>
                      <a:srgbClr val="000000"/>
                    </a:solidFill>
                    <a:latin typeface="GoudySans"/>
                  </a:endParaRPr>
                </a:p>
              </p:txBody>
            </p:sp>
          </p:grpSp>
        </p:grpSp>
        <p:sp>
          <p:nvSpPr>
            <p:cNvPr id="123" name="TextBox 65"/>
            <p:cNvSpPr txBox="1">
              <a:spLocks noChangeArrowheads="1"/>
            </p:cNvSpPr>
            <p:nvPr/>
          </p:nvSpPr>
          <p:spPr bwMode="auto">
            <a:xfrm>
              <a:off x="6864263" y="1976670"/>
              <a:ext cx="522654" cy="459101"/>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D</a:t>
              </a:r>
              <a:endParaRPr lang="en-US" sz="1600" dirty="0">
                <a:latin typeface="GoudySans"/>
              </a:endParaRPr>
            </a:p>
          </p:txBody>
        </p:sp>
      </p:grpSp>
      <p:grpSp>
        <p:nvGrpSpPr>
          <p:cNvPr id="41" name="Group 135"/>
          <p:cNvGrpSpPr/>
          <p:nvPr/>
        </p:nvGrpSpPr>
        <p:grpSpPr>
          <a:xfrm>
            <a:off x="2031128" y="3185365"/>
            <a:ext cx="5163204" cy="2072436"/>
            <a:chOff x="2560260" y="3183414"/>
            <a:chExt cx="4464268" cy="1816059"/>
          </a:xfrm>
        </p:grpSpPr>
        <p:cxnSp>
          <p:nvCxnSpPr>
            <p:cNvPr id="135" name="Straight Arrow Connector 134"/>
            <p:cNvCxnSpPr/>
            <p:nvPr/>
          </p:nvCxnSpPr>
          <p:spPr>
            <a:xfrm rot="5400000">
              <a:off x="4045275" y="2330621"/>
              <a:ext cx="1225709" cy="34672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3002582" y="3393175"/>
              <a:ext cx="3376372" cy="1359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3"/>
            <p:cNvGrpSpPr/>
            <p:nvPr/>
          </p:nvGrpSpPr>
          <p:grpSpPr>
            <a:xfrm>
              <a:off x="2590800" y="3213536"/>
              <a:ext cx="4167187" cy="1785937"/>
              <a:chOff x="1700213" y="1795463"/>
              <a:chExt cx="5494337" cy="2600325"/>
            </a:xfrm>
          </p:grpSpPr>
          <p:grpSp>
            <p:nvGrpSpPr>
              <p:cNvPr id="43" name="Group 23"/>
              <p:cNvGrpSpPr>
                <a:grpSpLocks/>
              </p:cNvGrpSpPr>
              <p:nvPr/>
            </p:nvGrpSpPr>
            <p:grpSpPr bwMode="auto">
              <a:xfrm>
                <a:off x="1711325" y="1795463"/>
                <a:ext cx="531813" cy="557212"/>
                <a:chOff x="2492" y="2906"/>
                <a:chExt cx="739" cy="755"/>
              </a:xfrm>
            </p:grpSpPr>
            <p:sp>
              <p:nvSpPr>
                <p:cNvPr id="22" name="Oval 1352727"/>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dirty="0">
                    <a:solidFill>
                      <a:srgbClr val="000000"/>
                    </a:solidFill>
                  </a:endParaRPr>
                </a:p>
              </p:txBody>
            </p:sp>
            <p:sp>
              <p:nvSpPr>
                <p:cNvPr id="23" name="Oval 1352728"/>
                <p:cNvSpPr>
                  <a:spLocks noChangeArrowheads="1"/>
                </p:cNvSpPr>
                <p:nvPr/>
              </p:nvSpPr>
              <p:spPr bwMode="auto">
                <a:xfrm>
                  <a:off x="2552" y="2906"/>
                  <a:ext cx="632" cy="631"/>
                </a:xfrm>
                <a:prstGeom prst="ellipse">
                  <a:avLst/>
                </a:prstGeom>
                <a:gradFill rotWithShape="1">
                  <a:gsLst>
                    <a:gs pos="0">
                      <a:srgbClr val="760000"/>
                    </a:gs>
                    <a:gs pos="100000">
                      <a:srgbClr val="FF0000"/>
                    </a:gs>
                  </a:gsLst>
                  <a:lin ang="5400000" scaled="1"/>
                </a:gradFill>
                <a:ln w="9525">
                  <a:noFill/>
                  <a:round/>
                  <a:headEnd/>
                  <a:tailEnd/>
                </a:ln>
              </p:spPr>
              <p:txBody>
                <a:bodyPr wrap="none" anchor="ctr"/>
                <a:lstStyle/>
                <a:p>
                  <a:endParaRPr lang="en-US" dirty="0">
                    <a:solidFill>
                      <a:srgbClr val="000000"/>
                    </a:solidFill>
                  </a:endParaRPr>
                </a:p>
              </p:txBody>
            </p:sp>
            <p:sp>
              <p:nvSpPr>
                <p:cNvPr id="24" name="Oval 1352729"/>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grpSp>
            <p:nvGrpSpPr>
              <p:cNvPr id="44" name="Group 27"/>
              <p:cNvGrpSpPr>
                <a:grpSpLocks/>
              </p:cNvGrpSpPr>
              <p:nvPr/>
            </p:nvGrpSpPr>
            <p:grpSpPr bwMode="auto">
              <a:xfrm>
                <a:off x="6651625" y="3825875"/>
                <a:ext cx="531813" cy="557213"/>
                <a:chOff x="2492" y="2906"/>
                <a:chExt cx="739" cy="755"/>
              </a:xfrm>
            </p:grpSpPr>
            <p:sp>
              <p:nvSpPr>
                <p:cNvPr id="19" name="Oval 1352731"/>
                <p:cNvSpPr>
                  <a:spLocks noChangeArrowheads="1"/>
                </p:cNvSpPr>
                <p:nvPr/>
              </p:nvSpPr>
              <p:spPr bwMode="auto">
                <a:xfrm>
                  <a:off x="2492" y="2922"/>
                  <a:ext cx="739" cy="739"/>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dirty="0">
                    <a:solidFill>
                      <a:srgbClr val="000000"/>
                    </a:solidFill>
                  </a:endParaRPr>
                </a:p>
              </p:txBody>
            </p:sp>
            <p:sp>
              <p:nvSpPr>
                <p:cNvPr id="20" name="Oval 1352732"/>
                <p:cNvSpPr>
                  <a:spLocks noChangeArrowheads="1"/>
                </p:cNvSpPr>
                <p:nvPr/>
              </p:nvSpPr>
              <p:spPr bwMode="auto">
                <a:xfrm>
                  <a:off x="2552" y="2906"/>
                  <a:ext cx="632" cy="631"/>
                </a:xfrm>
                <a:prstGeom prst="ellipse">
                  <a:avLst/>
                </a:prstGeom>
                <a:gradFill rotWithShape="1">
                  <a:gsLst>
                    <a:gs pos="0">
                      <a:srgbClr val="760000"/>
                    </a:gs>
                    <a:gs pos="100000">
                      <a:srgbClr val="FF0000"/>
                    </a:gs>
                  </a:gsLst>
                  <a:lin ang="5400000" scaled="1"/>
                </a:gradFill>
                <a:ln w="9525">
                  <a:noFill/>
                  <a:round/>
                  <a:headEnd/>
                  <a:tailEnd/>
                </a:ln>
              </p:spPr>
              <p:txBody>
                <a:bodyPr wrap="none" anchor="ctr"/>
                <a:lstStyle/>
                <a:p>
                  <a:endParaRPr lang="en-US" dirty="0">
                    <a:solidFill>
                      <a:srgbClr val="000000"/>
                    </a:solidFill>
                  </a:endParaRPr>
                </a:p>
              </p:txBody>
            </p:sp>
            <p:sp>
              <p:nvSpPr>
                <p:cNvPr id="21" name="Oval 1352733"/>
                <p:cNvSpPr>
                  <a:spLocks noChangeArrowheads="1"/>
                </p:cNvSpPr>
                <p:nvPr/>
              </p:nvSpPr>
              <p:spPr bwMode="auto">
                <a:xfrm>
                  <a:off x="2637" y="2948"/>
                  <a:ext cx="463" cy="295"/>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grpSp>
            <p:nvGrpSpPr>
              <p:cNvPr id="45" name="Group 31"/>
              <p:cNvGrpSpPr>
                <a:grpSpLocks/>
              </p:cNvGrpSpPr>
              <p:nvPr/>
            </p:nvGrpSpPr>
            <p:grpSpPr bwMode="auto">
              <a:xfrm>
                <a:off x="6664325" y="1812925"/>
                <a:ext cx="530225" cy="557213"/>
                <a:chOff x="1323" y="1152"/>
                <a:chExt cx="843" cy="861"/>
              </a:xfrm>
            </p:grpSpPr>
            <p:sp>
              <p:nvSpPr>
                <p:cNvPr id="16" name="Oval 1352735"/>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dirty="0">
                    <a:solidFill>
                      <a:srgbClr val="000000"/>
                    </a:solidFill>
                  </a:endParaRPr>
                </a:p>
              </p:txBody>
            </p:sp>
            <p:sp>
              <p:nvSpPr>
                <p:cNvPr id="17" name="Oval 1352736"/>
                <p:cNvSpPr>
                  <a:spLocks noChangeArrowheads="1"/>
                </p:cNvSpPr>
                <p:nvPr/>
              </p:nvSpPr>
              <p:spPr bwMode="auto">
                <a:xfrm>
                  <a:off x="1392" y="1152"/>
                  <a:ext cx="720" cy="720"/>
                </a:xfrm>
                <a:prstGeom prst="ellipse">
                  <a:avLst/>
                </a:prstGeom>
                <a:gradFill rotWithShape="1">
                  <a:gsLst>
                    <a:gs pos="0">
                      <a:srgbClr val="007600"/>
                    </a:gs>
                    <a:gs pos="100000">
                      <a:srgbClr val="00FF00"/>
                    </a:gs>
                  </a:gsLst>
                  <a:lin ang="5400000" scaled="1"/>
                </a:gradFill>
                <a:ln w="9525">
                  <a:noFill/>
                  <a:round/>
                  <a:headEnd/>
                  <a:tailEnd/>
                </a:ln>
              </p:spPr>
              <p:txBody>
                <a:bodyPr wrap="none" anchor="ctr"/>
                <a:lstStyle/>
                <a:p>
                  <a:endParaRPr lang="en-US" dirty="0">
                    <a:solidFill>
                      <a:srgbClr val="000000"/>
                    </a:solidFill>
                  </a:endParaRPr>
                </a:p>
              </p:txBody>
            </p:sp>
            <p:sp>
              <p:nvSpPr>
                <p:cNvPr id="18" name="Oval 1352737"/>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grpSp>
            <p:nvGrpSpPr>
              <p:cNvPr id="46" name="Group 35"/>
              <p:cNvGrpSpPr>
                <a:grpSpLocks/>
              </p:cNvGrpSpPr>
              <p:nvPr/>
            </p:nvGrpSpPr>
            <p:grpSpPr bwMode="auto">
              <a:xfrm>
                <a:off x="1700213" y="3838575"/>
                <a:ext cx="530225" cy="557213"/>
                <a:chOff x="1323" y="1152"/>
                <a:chExt cx="843" cy="861"/>
              </a:xfrm>
            </p:grpSpPr>
            <p:sp>
              <p:nvSpPr>
                <p:cNvPr id="13" name="Oval 1352739"/>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dirty="0">
                    <a:solidFill>
                      <a:srgbClr val="000000"/>
                    </a:solidFill>
                  </a:endParaRPr>
                </a:p>
              </p:txBody>
            </p:sp>
            <p:sp>
              <p:nvSpPr>
                <p:cNvPr id="14" name="Oval 1352740"/>
                <p:cNvSpPr>
                  <a:spLocks noChangeArrowheads="1"/>
                </p:cNvSpPr>
                <p:nvPr/>
              </p:nvSpPr>
              <p:spPr bwMode="auto">
                <a:xfrm>
                  <a:off x="1392" y="1152"/>
                  <a:ext cx="720" cy="720"/>
                </a:xfrm>
                <a:prstGeom prst="ellipse">
                  <a:avLst/>
                </a:prstGeom>
                <a:gradFill rotWithShape="1">
                  <a:gsLst>
                    <a:gs pos="0">
                      <a:srgbClr val="007600"/>
                    </a:gs>
                    <a:gs pos="100000">
                      <a:srgbClr val="00FF00"/>
                    </a:gs>
                  </a:gsLst>
                  <a:lin ang="5400000" scaled="1"/>
                </a:gradFill>
                <a:ln w="9525">
                  <a:noFill/>
                  <a:round/>
                  <a:headEnd/>
                  <a:tailEnd/>
                </a:ln>
              </p:spPr>
              <p:txBody>
                <a:bodyPr wrap="none" anchor="ctr"/>
                <a:lstStyle/>
                <a:p>
                  <a:endParaRPr lang="en-US" dirty="0">
                    <a:solidFill>
                      <a:srgbClr val="000000"/>
                    </a:solidFill>
                  </a:endParaRPr>
                </a:p>
              </p:txBody>
            </p:sp>
            <p:sp>
              <p:nvSpPr>
                <p:cNvPr id="15" name="Oval 1352741"/>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grpSp>
            <p:nvGrpSpPr>
              <p:cNvPr id="47" name="Group 39"/>
              <p:cNvGrpSpPr>
                <a:grpSpLocks/>
              </p:cNvGrpSpPr>
              <p:nvPr/>
            </p:nvGrpSpPr>
            <p:grpSpPr bwMode="auto">
              <a:xfrm>
                <a:off x="4230688" y="2817813"/>
                <a:ext cx="530225" cy="557212"/>
                <a:chOff x="1323" y="1152"/>
                <a:chExt cx="843" cy="861"/>
              </a:xfrm>
            </p:grpSpPr>
            <p:sp>
              <p:nvSpPr>
                <p:cNvPr id="10" name="Oval 1352743"/>
                <p:cNvSpPr>
                  <a:spLocks noChangeArrowheads="1"/>
                </p:cNvSpPr>
                <p:nvPr/>
              </p:nvSpPr>
              <p:spPr bwMode="auto">
                <a:xfrm>
                  <a:off x="1323" y="1170"/>
                  <a:ext cx="843" cy="843"/>
                </a:xfrm>
                <a:prstGeom prst="ellipse">
                  <a:avLst/>
                </a:prstGeom>
                <a:gradFill rotWithShape="1">
                  <a:gsLst>
                    <a:gs pos="0">
                      <a:srgbClr val="000000"/>
                    </a:gs>
                    <a:gs pos="100000">
                      <a:srgbClr val="000000">
                        <a:alpha val="0"/>
                      </a:srgbClr>
                    </a:gs>
                  </a:gsLst>
                  <a:path path="shape">
                    <a:fillToRect l="50000" t="50000" r="50000" b="50000"/>
                  </a:path>
                </a:gradFill>
                <a:ln w="9525">
                  <a:noFill/>
                  <a:round/>
                  <a:headEnd/>
                  <a:tailEnd/>
                </a:ln>
              </p:spPr>
              <p:txBody>
                <a:bodyPr wrap="none" anchor="ctr"/>
                <a:lstStyle/>
                <a:p>
                  <a:endParaRPr lang="en-US" dirty="0">
                    <a:solidFill>
                      <a:srgbClr val="000000"/>
                    </a:solidFill>
                  </a:endParaRPr>
                </a:p>
              </p:txBody>
            </p:sp>
            <p:sp>
              <p:nvSpPr>
                <p:cNvPr id="11" name="Oval 1352744"/>
                <p:cNvSpPr>
                  <a:spLocks noChangeArrowheads="1"/>
                </p:cNvSpPr>
                <p:nvPr/>
              </p:nvSpPr>
              <p:spPr bwMode="auto">
                <a:xfrm>
                  <a:off x="1392" y="1152"/>
                  <a:ext cx="720" cy="720"/>
                </a:xfrm>
                <a:prstGeom prst="ellipse">
                  <a:avLst/>
                </a:prstGeom>
                <a:gradFill rotWithShape="1">
                  <a:gsLst>
                    <a:gs pos="0">
                      <a:srgbClr val="000076"/>
                    </a:gs>
                    <a:gs pos="100000">
                      <a:srgbClr val="0000FF"/>
                    </a:gs>
                  </a:gsLst>
                  <a:lin ang="5400000" scaled="1"/>
                </a:gradFill>
                <a:ln w="9525">
                  <a:noFill/>
                  <a:round/>
                  <a:headEnd/>
                  <a:tailEnd/>
                </a:ln>
              </p:spPr>
              <p:txBody>
                <a:bodyPr wrap="none" anchor="ctr"/>
                <a:lstStyle/>
                <a:p>
                  <a:endParaRPr lang="en-US" dirty="0">
                    <a:solidFill>
                      <a:srgbClr val="000000"/>
                    </a:solidFill>
                  </a:endParaRPr>
                </a:p>
              </p:txBody>
            </p:sp>
            <p:sp>
              <p:nvSpPr>
                <p:cNvPr id="12" name="Oval 1352745"/>
                <p:cNvSpPr>
                  <a:spLocks noChangeArrowheads="1"/>
                </p:cNvSpPr>
                <p:nvPr/>
              </p:nvSpPr>
              <p:spPr bwMode="auto">
                <a:xfrm>
                  <a:off x="1488" y="1200"/>
                  <a:ext cx="528" cy="336"/>
                </a:xfrm>
                <a:prstGeom prst="ellipse">
                  <a:avLst/>
                </a:prstGeom>
                <a:gradFill rotWithShape="1">
                  <a:gsLst>
                    <a:gs pos="0">
                      <a:srgbClr val="FFFFFF"/>
                    </a:gs>
                    <a:gs pos="100000">
                      <a:srgbClr val="767676">
                        <a:alpha val="0"/>
                      </a:srgbClr>
                    </a:gs>
                  </a:gsLst>
                  <a:lin ang="5400000" scaled="1"/>
                </a:gradFill>
                <a:ln w="9525">
                  <a:noFill/>
                  <a:round/>
                  <a:headEnd/>
                  <a:tailEnd/>
                </a:ln>
              </p:spPr>
              <p:txBody>
                <a:bodyPr wrap="none" anchor="ctr"/>
                <a:lstStyle/>
                <a:p>
                  <a:endParaRPr lang="en-US" dirty="0">
                    <a:solidFill>
                      <a:srgbClr val="000000"/>
                    </a:solidFill>
                  </a:endParaRPr>
                </a:p>
              </p:txBody>
            </p:sp>
          </p:grpSp>
        </p:grpSp>
        <p:sp>
          <p:nvSpPr>
            <p:cNvPr id="126" name="TextBox 65"/>
            <p:cNvSpPr txBox="1">
              <a:spLocks noChangeArrowheads="1"/>
            </p:cNvSpPr>
            <p:nvPr/>
          </p:nvSpPr>
          <p:spPr bwMode="auto">
            <a:xfrm>
              <a:off x="2586531" y="3183414"/>
              <a:ext cx="685800" cy="397545"/>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S1</a:t>
              </a:r>
              <a:endParaRPr lang="en-US" sz="2000" dirty="0">
                <a:latin typeface="GoudySans"/>
              </a:endParaRPr>
            </a:p>
          </p:txBody>
        </p:sp>
        <p:sp>
          <p:nvSpPr>
            <p:cNvPr id="127" name="TextBox 65"/>
            <p:cNvSpPr txBox="1">
              <a:spLocks noChangeArrowheads="1"/>
            </p:cNvSpPr>
            <p:nvPr/>
          </p:nvSpPr>
          <p:spPr bwMode="auto">
            <a:xfrm>
              <a:off x="6338728" y="3201079"/>
              <a:ext cx="685800" cy="348365"/>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B2</a:t>
              </a:r>
              <a:endParaRPr lang="en-US" sz="2000" dirty="0">
                <a:latin typeface="GoudySans"/>
              </a:endParaRPr>
            </a:p>
          </p:txBody>
        </p:sp>
        <p:sp>
          <p:nvSpPr>
            <p:cNvPr id="128" name="TextBox 65"/>
            <p:cNvSpPr txBox="1">
              <a:spLocks noChangeArrowheads="1"/>
            </p:cNvSpPr>
            <p:nvPr/>
          </p:nvSpPr>
          <p:spPr bwMode="auto">
            <a:xfrm>
              <a:off x="6338728" y="4580470"/>
              <a:ext cx="685800" cy="348365"/>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D1</a:t>
              </a:r>
              <a:endParaRPr lang="en-US" sz="2000" dirty="0">
                <a:latin typeface="GoudySans"/>
              </a:endParaRPr>
            </a:p>
          </p:txBody>
        </p:sp>
        <p:sp>
          <p:nvSpPr>
            <p:cNvPr id="129" name="TextBox 65"/>
            <p:cNvSpPr txBox="1">
              <a:spLocks noChangeArrowheads="1"/>
            </p:cNvSpPr>
            <p:nvPr/>
          </p:nvSpPr>
          <p:spPr bwMode="auto">
            <a:xfrm>
              <a:off x="2560260" y="4597001"/>
              <a:ext cx="685800" cy="348365"/>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latin typeface="GoudySans"/>
                </a:rPr>
                <a:t>D2</a:t>
              </a:r>
              <a:endParaRPr lang="en-US" sz="2000" dirty="0">
                <a:latin typeface="GoudySans"/>
              </a:endParaRPr>
            </a:p>
          </p:txBody>
        </p:sp>
        <p:sp>
          <p:nvSpPr>
            <p:cNvPr id="133" name="TextBox 65"/>
            <p:cNvSpPr txBox="1">
              <a:spLocks noChangeArrowheads="1"/>
            </p:cNvSpPr>
            <p:nvPr/>
          </p:nvSpPr>
          <p:spPr bwMode="auto">
            <a:xfrm>
              <a:off x="4557226" y="3883470"/>
              <a:ext cx="685800" cy="397545"/>
            </a:xfrm>
            <a:prstGeom prst="rect">
              <a:avLst/>
            </a:prstGeom>
            <a:noFill/>
            <a:ln w="9525" algn="ctr">
              <a:noFill/>
              <a:miter lim="800000"/>
              <a:headEnd/>
              <a:tailEnd/>
            </a:ln>
          </p:spPr>
          <p:txBody>
            <a:bodyPr wrap="square" lIns="90488" tIns="44450" rIns="90488" bIns="44450">
              <a:spAutoFit/>
            </a:bodyPr>
            <a:lstStyle/>
            <a:p>
              <a:pPr eaLnBrk="0" hangingPunct="0"/>
              <a:r>
                <a:rPr lang="en-US" sz="2000" b="1" dirty="0" smtClean="0">
                  <a:solidFill>
                    <a:schemeClr val="bg1"/>
                  </a:solidFill>
                  <a:latin typeface="GoudySans"/>
                </a:rPr>
                <a:t>R</a:t>
              </a:r>
              <a:endParaRPr lang="en-US" sz="2000" dirty="0">
                <a:solidFill>
                  <a:schemeClr val="bg1"/>
                </a:solidFill>
                <a:latin typeface="Goudy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0"/>
            <a:ext cx="8686800" cy="1143000"/>
          </a:xfrm>
        </p:spPr>
        <p:txBody>
          <a:bodyPr/>
          <a:lstStyle/>
          <a:p>
            <a:r>
              <a:rPr lang="en-US" smtClean="0"/>
              <a:t>Improves Unicast Throughput</a:t>
            </a:r>
          </a:p>
        </p:txBody>
      </p:sp>
      <p:sp>
        <p:nvSpPr>
          <p:cNvPr id="27" name="Oval 3"/>
          <p:cNvSpPr>
            <a:spLocks noChangeArrowheads="1"/>
          </p:cNvSpPr>
          <p:nvPr/>
        </p:nvSpPr>
        <p:spPr bwMode="auto">
          <a:xfrm>
            <a:off x="5638800" y="1828800"/>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s2</a:t>
            </a:r>
            <a:endParaRPr lang="pl-PL" sz="2000" b="1" i="1" dirty="0">
              <a:cs typeface="Arial" pitchFamily="34" charset="0"/>
            </a:endParaRPr>
          </a:p>
        </p:txBody>
      </p:sp>
      <p:sp>
        <p:nvSpPr>
          <p:cNvPr id="29" name="Oval 7"/>
          <p:cNvSpPr>
            <a:spLocks noChangeArrowheads="1"/>
          </p:cNvSpPr>
          <p:nvPr/>
        </p:nvSpPr>
        <p:spPr bwMode="auto">
          <a:xfrm>
            <a:off x="2895600" y="4691062"/>
            <a:ext cx="576263" cy="576263"/>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d2</a:t>
            </a:r>
            <a:endParaRPr lang="pl-PL" sz="2000" b="1" i="1" dirty="0">
              <a:cs typeface="Arial" pitchFamily="34" charset="0"/>
            </a:endParaRPr>
          </a:p>
        </p:txBody>
      </p:sp>
      <p:sp>
        <p:nvSpPr>
          <p:cNvPr id="33" name="Oval 8"/>
          <p:cNvSpPr>
            <a:spLocks noChangeArrowheads="1"/>
          </p:cNvSpPr>
          <p:nvPr/>
        </p:nvSpPr>
        <p:spPr bwMode="auto">
          <a:xfrm>
            <a:off x="2895600" y="1828800"/>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s1</a:t>
            </a:r>
            <a:endParaRPr lang="pl-PL" sz="2000" b="1" i="1" dirty="0">
              <a:cs typeface="Arial" pitchFamily="34" charset="0"/>
            </a:endParaRPr>
          </a:p>
        </p:txBody>
      </p:sp>
      <p:sp>
        <p:nvSpPr>
          <p:cNvPr id="34" name="Oval 9"/>
          <p:cNvSpPr>
            <a:spLocks noChangeArrowheads="1"/>
          </p:cNvSpPr>
          <p:nvPr/>
        </p:nvSpPr>
        <p:spPr bwMode="auto">
          <a:xfrm>
            <a:off x="5638800" y="4724400"/>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r>
              <a:rPr lang="en-US" sz="2000" b="1" i="1" dirty="0" smtClean="0">
                <a:cs typeface="Arial" pitchFamily="34" charset="0"/>
              </a:rPr>
              <a:t>d1</a:t>
            </a:r>
            <a:endParaRPr lang="pl-PL" sz="2000" b="1" i="1" dirty="0">
              <a:cs typeface="Arial" pitchFamily="34" charset="0"/>
            </a:endParaRPr>
          </a:p>
        </p:txBody>
      </p:sp>
      <p:sp>
        <p:nvSpPr>
          <p:cNvPr id="35" name="Oval 8"/>
          <p:cNvSpPr>
            <a:spLocks noChangeArrowheads="1"/>
          </p:cNvSpPr>
          <p:nvPr/>
        </p:nvSpPr>
        <p:spPr bwMode="auto">
          <a:xfrm>
            <a:off x="4267200" y="3962400"/>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6" name="Oval 8"/>
          <p:cNvSpPr>
            <a:spLocks noChangeArrowheads="1"/>
          </p:cNvSpPr>
          <p:nvPr/>
        </p:nvSpPr>
        <p:spPr bwMode="auto">
          <a:xfrm>
            <a:off x="4267200" y="2438400"/>
            <a:ext cx="576263" cy="576262"/>
          </a:xfrm>
          <a:prstGeom prst="ellipse">
            <a:avLst/>
          </a:prstGeom>
          <a:solidFill>
            <a:schemeClr val="bg1"/>
          </a:solidFill>
          <a:ln w="9525">
            <a:solidFill>
              <a:schemeClr val="tx1"/>
            </a:solidFill>
            <a:round/>
            <a:headEnd/>
            <a:tailEnd/>
          </a:ln>
        </p:spPr>
        <p:txBody>
          <a:bodyPr wrap="none" lIns="90488" tIns="44450" rIns="90488" bIns="44450" anchor="ctr"/>
          <a:lstStyle/>
          <a:p>
            <a:pPr algn="ctr" eaLnBrk="0" hangingPunct="0">
              <a:spcBef>
                <a:spcPct val="20000"/>
              </a:spcBef>
            </a:pPr>
            <a:endParaRPr lang="pl-PL" sz="2000" b="1" i="1">
              <a:cs typeface="Arial" pitchFamily="34" charset="0"/>
            </a:endParaRPr>
          </a:p>
        </p:txBody>
      </p:sp>
      <p:sp>
        <p:nvSpPr>
          <p:cNvPr id="37" name="TextBox 48"/>
          <p:cNvSpPr txBox="1">
            <a:spLocks noChangeArrowheads="1"/>
          </p:cNvSpPr>
          <p:nvPr/>
        </p:nvSpPr>
        <p:spPr bwMode="auto">
          <a:xfrm>
            <a:off x="2667000" y="3090862"/>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38" name="TextBox 49"/>
          <p:cNvSpPr txBox="1">
            <a:spLocks noChangeArrowheads="1"/>
          </p:cNvSpPr>
          <p:nvPr/>
        </p:nvSpPr>
        <p:spPr bwMode="auto">
          <a:xfrm>
            <a:off x="3733800" y="2109787"/>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39" name="TextBox 50"/>
          <p:cNvSpPr txBox="1">
            <a:spLocks noChangeArrowheads="1"/>
          </p:cNvSpPr>
          <p:nvPr/>
        </p:nvSpPr>
        <p:spPr bwMode="auto">
          <a:xfrm>
            <a:off x="3810000" y="3167062"/>
            <a:ext cx="457200" cy="523875"/>
          </a:xfrm>
          <a:prstGeom prst="rect">
            <a:avLst/>
          </a:prstGeom>
          <a:noFill/>
          <a:ln w="9525">
            <a:noFill/>
            <a:miter lim="800000"/>
            <a:headEnd/>
            <a:tailEnd/>
          </a:ln>
        </p:spPr>
        <p:txBody>
          <a:bodyPr>
            <a:spAutoFit/>
          </a:bodyPr>
          <a:lstStyle/>
          <a:p>
            <a:r>
              <a:rPr lang="en-US" sz="2800" b="1" dirty="0">
                <a:solidFill>
                  <a:srgbClr val="FF0000"/>
                </a:solidFill>
              </a:rPr>
              <a:t>a</a:t>
            </a:r>
          </a:p>
        </p:txBody>
      </p:sp>
      <p:sp>
        <p:nvSpPr>
          <p:cNvPr id="40" name="TextBox 51"/>
          <p:cNvSpPr txBox="1">
            <a:spLocks noChangeArrowheads="1"/>
          </p:cNvSpPr>
          <p:nvPr/>
        </p:nvSpPr>
        <p:spPr bwMode="auto">
          <a:xfrm>
            <a:off x="5029200" y="4233862"/>
            <a:ext cx="457200" cy="523875"/>
          </a:xfrm>
          <a:prstGeom prst="rect">
            <a:avLst/>
          </a:prstGeom>
          <a:noFill/>
          <a:ln w="9525">
            <a:noFill/>
            <a:miter lim="800000"/>
            <a:headEnd/>
            <a:tailEnd/>
          </a:ln>
        </p:spPr>
        <p:txBody>
          <a:bodyPr>
            <a:spAutoFit/>
          </a:bodyPr>
          <a:lstStyle/>
          <a:p>
            <a:r>
              <a:rPr lang="en-US" sz="2800" b="1">
                <a:solidFill>
                  <a:srgbClr val="FF0000"/>
                </a:solidFill>
              </a:rPr>
              <a:t>a</a:t>
            </a:r>
          </a:p>
        </p:txBody>
      </p:sp>
      <p:sp>
        <p:nvSpPr>
          <p:cNvPr id="41" name="TextBox 53"/>
          <p:cNvSpPr txBox="1">
            <a:spLocks noChangeArrowheads="1"/>
          </p:cNvSpPr>
          <p:nvPr/>
        </p:nvSpPr>
        <p:spPr bwMode="auto">
          <a:xfrm>
            <a:off x="5943600" y="3024187"/>
            <a:ext cx="457200" cy="523875"/>
          </a:xfrm>
          <a:prstGeom prst="rect">
            <a:avLst/>
          </a:prstGeom>
          <a:noFill/>
          <a:ln w="9525">
            <a:noFill/>
            <a:miter lim="800000"/>
            <a:headEnd/>
            <a:tailEnd/>
          </a:ln>
        </p:spPr>
        <p:txBody>
          <a:bodyPr>
            <a:spAutoFit/>
          </a:bodyPr>
          <a:lstStyle/>
          <a:p>
            <a:r>
              <a:rPr lang="en-US" sz="2800" b="1" dirty="0">
                <a:solidFill>
                  <a:srgbClr val="00CC00"/>
                </a:solidFill>
              </a:rPr>
              <a:t>b</a:t>
            </a:r>
          </a:p>
        </p:txBody>
      </p:sp>
      <p:sp>
        <p:nvSpPr>
          <p:cNvPr id="42" name="TextBox 55"/>
          <p:cNvSpPr txBox="1">
            <a:spLocks noChangeArrowheads="1"/>
          </p:cNvSpPr>
          <p:nvPr/>
        </p:nvSpPr>
        <p:spPr bwMode="auto">
          <a:xfrm>
            <a:off x="5029200" y="2109787"/>
            <a:ext cx="457200" cy="523875"/>
          </a:xfrm>
          <a:prstGeom prst="rect">
            <a:avLst/>
          </a:prstGeom>
          <a:noFill/>
          <a:ln w="9525">
            <a:noFill/>
            <a:miter lim="800000"/>
            <a:headEnd/>
            <a:tailEnd/>
          </a:ln>
        </p:spPr>
        <p:txBody>
          <a:bodyPr>
            <a:spAutoFit/>
          </a:bodyPr>
          <a:lstStyle/>
          <a:p>
            <a:r>
              <a:rPr lang="en-US" sz="2800" b="1">
                <a:solidFill>
                  <a:srgbClr val="00CC00"/>
                </a:solidFill>
              </a:rPr>
              <a:t>b</a:t>
            </a:r>
          </a:p>
        </p:txBody>
      </p:sp>
      <p:cxnSp>
        <p:nvCxnSpPr>
          <p:cNvPr id="43" name="AutoShape 5"/>
          <p:cNvCxnSpPr>
            <a:cxnSpLocks noChangeShapeType="1"/>
          </p:cNvCxnSpPr>
          <p:nvPr/>
        </p:nvCxnSpPr>
        <p:spPr bwMode="auto">
          <a:xfrm rot="16200000" flipH="1">
            <a:off x="3666332" y="2091530"/>
            <a:ext cx="404812" cy="879475"/>
          </a:xfrm>
          <a:prstGeom prst="straightConnector1">
            <a:avLst/>
          </a:prstGeom>
          <a:noFill/>
          <a:ln w="25400">
            <a:solidFill>
              <a:srgbClr val="FF0000"/>
            </a:solidFill>
            <a:round/>
            <a:headEnd/>
            <a:tailEnd type="triangle" w="lg" len="lg"/>
          </a:ln>
        </p:spPr>
      </p:cxnSp>
      <p:grpSp>
        <p:nvGrpSpPr>
          <p:cNvPr id="48" name="Group 169"/>
          <p:cNvGrpSpPr/>
          <p:nvPr/>
        </p:nvGrpSpPr>
        <p:grpSpPr>
          <a:xfrm>
            <a:off x="4888240" y="2328862"/>
            <a:ext cx="1084262" cy="2405062"/>
            <a:chOff x="2557463" y="2582863"/>
            <a:chExt cx="1084262" cy="2405062"/>
          </a:xfrm>
        </p:grpSpPr>
        <p:cxnSp>
          <p:nvCxnSpPr>
            <p:cNvPr id="49" name="AutoShape 5"/>
            <p:cNvCxnSpPr>
              <a:cxnSpLocks noChangeShapeType="1"/>
            </p:cNvCxnSpPr>
            <p:nvPr/>
          </p:nvCxnSpPr>
          <p:spPr bwMode="auto">
            <a:xfrm rot="5400000">
              <a:off x="2481263" y="3827463"/>
              <a:ext cx="2319337" cy="1587"/>
            </a:xfrm>
            <a:prstGeom prst="straightConnector1">
              <a:avLst/>
            </a:prstGeom>
            <a:noFill/>
            <a:ln w="25400">
              <a:solidFill>
                <a:srgbClr val="00FF00"/>
              </a:solidFill>
              <a:round/>
              <a:headEnd/>
              <a:tailEnd type="triangle" w="lg" len="lg"/>
            </a:ln>
          </p:spPr>
        </p:cxnSp>
        <p:cxnSp>
          <p:nvCxnSpPr>
            <p:cNvPr id="50" name="AutoShape 5"/>
            <p:cNvCxnSpPr>
              <a:cxnSpLocks noChangeShapeType="1"/>
            </p:cNvCxnSpPr>
            <p:nvPr/>
          </p:nvCxnSpPr>
          <p:spPr bwMode="auto">
            <a:xfrm rot="5400000">
              <a:off x="2794795" y="2345531"/>
              <a:ext cx="404812" cy="879475"/>
            </a:xfrm>
            <a:prstGeom prst="straightConnector1">
              <a:avLst/>
            </a:prstGeom>
            <a:noFill/>
            <a:ln w="25400">
              <a:solidFill>
                <a:srgbClr val="00FF00"/>
              </a:solidFill>
              <a:round/>
              <a:headEnd/>
              <a:tailEnd type="triangle" w="lg" len="lg"/>
            </a:ln>
          </p:spPr>
        </p:cxnSp>
      </p:grpSp>
      <p:grpSp>
        <p:nvGrpSpPr>
          <p:cNvPr id="52" name="Group 209"/>
          <p:cNvGrpSpPr/>
          <p:nvPr/>
        </p:nvGrpSpPr>
        <p:grpSpPr>
          <a:xfrm>
            <a:off x="3460532" y="3014662"/>
            <a:ext cx="2208212" cy="1995487"/>
            <a:chOff x="5681663" y="3286125"/>
            <a:chExt cx="2208212" cy="1995487"/>
          </a:xfrm>
        </p:grpSpPr>
        <p:cxnSp>
          <p:nvCxnSpPr>
            <p:cNvPr id="53" name="AutoShape 5"/>
            <p:cNvCxnSpPr>
              <a:cxnSpLocks noChangeShapeType="1"/>
            </p:cNvCxnSpPr>
            <p:nvPr/>
          </p:nvCxnSpPr>
          <p:spPr bwMode="auto">
            <a:xfrm rot="5400000">
              <a:off x="5859463" y="4538663"/>
              <a:ext cx="523875" cy="879475"/>
            </a:xfrm>
            <a:prstGeom prst="straightConnector1">
              <a:avLst/>
            </a:prstGeom>
            <a:noFill/>
            <a:ln w="25400">
              <a:solidFill>
                <a:srgbClr val="FFC000"/>
              </a:solidFill>
              <a:round/>
              <a:headEnd/>
              <a:tailEnd type="triangle" w="lg" len="lg"/>
            </a:ln>
          </p:spPr>
        </p:cxnSp>
        <p:cxnSp>
          <p:nvCxnSpPr>
            <p:cNvPr id="54" name="AutoShape 5"/>
            <p:cNvCxnSpPr>
              <a:cxnSpLocks noChangeShapeType="1"/>
            </p:cNvCxnSpPr>
            <p:nvPr/>
          </p:nvCxnSpPr>
          <p:spPr bwMode="auto">
            <a:xfrm rot="16200000" flipH="1">
              <a:off x="7171532" y="4563268"/>
              <a:ext cx="557212" cy="879475"/>
            </a:xfrm>
            <a:prstGeom prst="straightConnector1">
              <a:avLst/>
            </a:prstGeom>
            <a:noFill/>
            <a:ln w="25400">
              <a:solidFill>
                <a:srgbClr val="FFC000"/>
              </a:solidFill>
              <a:round/>
              <a:headEnd/>
              <a:tailEnd type="triangle" w="lg" len="lg"/>
            </a:ln>
          </p:spPr>
        </p:cxnSp>
        <p:cxnSp>
          <p:nvCxnSpPr>
            <p:cNvPr id="55" name="AutoShape 5"/>
            <p:cNvCxnSpPr>
              <a:cxnSpLocks noChangeShapeType="1"/>
            </p:cNvCxnSpPr>
            <p:nvPr/>
          </p:nvCxnSpPr>
          <p:spPr bwMode="auto">
            <a:xfrm rot="5400000">
              <a:off x="6332538" y="3759200"/>
              <a:ext cx="947737" cy="1587"/>
            </a:xfrm>
            <a:prstGeom prst="straightConnector1">
              <a:avLst/>
            </a:prstGeom>
            <a:noFill/>
            <a:ln w="25400">
              <a:solidFill>
                <a:srgbClr val="FFC000"/>
              </a:solidFill>
              <a:round/>
              <a:headEnd/>
              <a:tailEnd type="triangle" w="lg" len="lg"/>
            </a:ln>
          </p:spPr>
        </p:cxnSp>
      </p:grpSp>
      <p:sp>
        <p:nvSpPr>
          <p:cNvPr id="56" name="TextBox 55"/>
          <p:cNvSpPr txBox="1">
            <a:spLocks noChangeArrowheads="1"/>
          </p:cNvSpPr>
          <p:nvPr/>
        </p:nvSpPr>
        <p:spPr bwMode="auto">
          <a:xfrm>
            <a:off x="3978166" y="3205489"/>
            <a:ext cx="990600" cy="523875"/>
          </a:xfrm>
          <a:prstGeom prst="rect">
            <a:avLst/>
          </a:prstGeom>
          <a:noFill/>
          <a:ln w="9525">
            <a:noFill/>
            <a:miter lim="800000"/>
            <a:headEnd/>
            <a:tailEnd/>
          </a:ln>
        </p:spPr>
        <p:txBody>
          <a:bodyPr>
            <a:spAutoFit/>
          </a:bodyPr>
          <a:lstStyle/>
          <a:p>
            <a:r>
              <a:rPr lang="en-US" sz="2800" b="1" dirty="0" smtClean="0"/>
              <a:t>+</a:t>
            </a:r>
            <a:r>
              <a:rPr lang="en-US" sz="2800" b="1" dirty="0" smtClean="0">
                <a:solidFill>
                  <a:srgbClr val="00CC00"/>
                </a:solidFill>
              </a:rPr>
              <a:t>b</a:t>
            </a:r>
            <a:endParaRPr lang="en-US" sz="2800" b="1" dirty="0">
              <a:solidFill>
                <a:srgbClr val="00CC00"/>
              </a:solidFill>
            </a:endParaRPr>
          </a:p>
        </p:txBody>
      </p:sp>
      <p:sp>
        <p:nvSpPr>
          <p:cNvPr id="57" name="TextBox 56"/>
          <p:cNvSpPr txBox="1">
            <a:spLocks noChangeArrowheads="1"/>
          </p:cNvSpPr>
          <p:nvPr/>
        </p:nvSpPr>
        <p:spPr bwMode="auto">
          <a:xfrm>
            <a:off x="3352800" y="4233862"/>
            <a:ext cx="990600" cy="523875"/>
          </a:xfrm>
          <a:prstGeom prst="rect">
            <a:avLst/>
          </a:prstGeom>
          <a:noFill/>
          <a:ln w="9525">
            <a:noFill/>
            <a:miter lim="800000"/>
            <a:headEnd/>
            <a:tailEnd/>
          </a:ln>
        </p:spPr>
        <p:txBody>
          <a:bodyPr>
            <a:spAutoFit/>
          </a:bodyPr>
          <a:lstStyle/>
          <a:p>
            <a:r>
              <a:rPr lang="en-US" sz="2800" b="1" dirty="0" err="1" smtClean="0">
                <a:solidFill>
                  <a:srgbClr val="FF0000"/>
                </a:solidFill>
              </a:rPr>
              <a:t>a</a:t>
            </a:r>
            <a:r>
              <a:rPr lang="en-US" sz="2800" b="1" dirty="0" err="1" smtClean="0"/>
              <a:t>+</a:t>
            </a:r>
            <a:r>
              <a:rPr lang="en-US" sz="2800" b="1" dirty="0" err="1" smtClean="0">
                <a:solidFill>
                  <a:srgbClr val="00CC00"/>
                </a:solidFill>
              </a:rPr>
              <a:t>b</a:t>
            </a:r>
            <a:endParaRPr lang="en-US" sz="2800" b="1" dirty="0">
              <a:solidFill>
                <a:srgbClr val="00CC00"/>
              </a:solidFill>
            </a:endParaRPr>
          </a:p>
        </p:txBody>
      </p:sp>
      <p:sp>
        <p:nvSpPr>
          <p:cNvPr id="58" name="TextBox 57"/>
          <p:cNvSpPr txBox="1">
            <a:spLocks noChangeArrowheads="1"/>
          </p:cNvSpPr>
          <p:nvPr/>
        </p:nvSpPr>
        <p:spPr bwMode="auto">
          <a:xfrm>
            <a:off x="5210502" y="4249628"/>
            <a:ext cx="990600" cy="523875"/>
          </a:xfrm>
          <a:prstGeom prst="rect">
            <a:avLst/>
          </a:prstGeom>
          <a:noFill/>
          <a:ln w="9525">
            <a:noFill/>
            <a:miter lim="800000"/>
            <a:headEnd/>
            <a:tailEnd/>
          </a:ln>
        </p:spPr>
        <p:txBody>
          <a:bodyPr>
            <a:spAutoFit/>
          </a:bodyPr>
          <a:lstStyle/>
          <a:p>
            <a:r>
              <a:rPr lang="en-US" sz="2800" b="1" dirty="0" smtClean="0"/>
              <a:t>+</a:t>
            </a:r>
            <a:r>
              <a:rPr lang="en-US" sz="2800" b="1" dirty="0" smtClean="0">
                <a:solidFill>
                  <a:srgbClr val="00CC00"/>
                </a:solidFill>
              </a:rPr>
              <a:t>b</a:t>
            </a:r>
            <a:endParaRPr lang="en-US" sz="2800" b="1" dirty="0">
              <a:solidFill>
                <a:srgbClr val="00CC00"/>
              </a:solidFill>
            </a:endParaRPr>
          </a:p>
        </p:txBody>
      </p:sp>
      <p:cxnSp>
        <p:nvCxnSpPr>
          <p:cNvPr id="61" name="AutoShape 5"/>
          <p:cNvCxnSpPr>
            <a:cxnSpLocks noChangeShapeType="1"/>
          </p:cNvCxnSpPr>
          <p:nvPr/>
        </p:nvCxnSpPr>
        <p:spPr bwMode="auto">
          <a:xfrm rot="5400000">
            <a:off x="1981994" y="3547268"/>
            <a:ext cx="2286000" cy="1587"/>
          </a:xfrm>
          <a:prstGeom prst="straightConnector1">
            <a:avLst/>
          </a:prstGeom>
          <a:noFill/>
          <a:ln w="25400">
            <a:solidFill>
              <a:srgbClr val="FF0000"/>
            </a:solidFill>
            <a:round/>
            <a:headEnd/>
            <a:tailEnd type="triangle" w="lg" len="lg"/>
          </a:ln>
        </p:spPr>
      </p:cxnSp>
      <p:sp>
        <p:nvSpPr>
          <p:cNvPr id="30" name="Content Placeholder 3"/>
          <p:cNvSpPr>
            <a:spLocks noGrp="1"/>
          </p:cNvSpPr>
          <p:nvPr>
            <p:ph idx="1"/>
          </p:nvPr>
        </p:nvSpPr>
        <p:spPr>
          <a:xfrm>
            <a:off x="152400" y="1066801"/>
            <a:ext cx="8686800" cy="914400"/>
          </a:xfrm>
        </p:spPr>
        <p:txBody>
          <a:bodyPr/>
          <a:lstStyle/>
          <a:p>
            <a:pPr>
              <a:buNone/>
            </a:pPr>
            <a:r>
              <a:rPr lang="en-US" dirty="0" smtClean="0"/>
              <a:t>	s1 wants to send </a:t>
            </a:r>
            <a:r>
              <a:rPr lang="en-US" i="1" dirty="0" smtClean="0"/>
              <a:t>a </a:t>
            </a:r>
            <a:r>
              <a:rPr lang="en-US" dirty="0" smtClean="0"/>
              <a:t>to d1, and s2 wants to send </a:t>
            </a:r>
            <a:r>
              <a:rPr lang="en-US" i="1" dirty="0" smtClean="0"/>
              <a:t>b </a:t>
            </a:r>
            <a:r>
              <a:rPr lang="en-US" dirty="0" smtClean="0"/>
              <a:t>to d2</a:t>
            </a:r>
          </a:p>
        </p:txBody>
      </p:sp>
      <p:sp>
        <p:nvSpPr>
          <p:cNvPr id="31" name="Rectangle 6"/>
          <p:cNvSpPr>
            <a:spLocks noChangeArrowheads="1"/>
          </p:cNvSpPr>
          <p:nvPr/>
        </p:nvSpPr>
        <p:spPr bwMode="auto">
          <a:xfrm>
            <a:off x="381000" y="5410200"/>
            <a:ext cx="8458200" cy="1066800"/>
          </a:xfrm>
          <a:prstGeom prst="rect">
            <a:avLst/>
          </a:prstGeom>
          <a:solidFill>
            <a:srgbClr val="800000"/>
          </a:solidFill>
          <a:ln w="9525">
            <a:noFill/>
            <a:miter lim="800000"/>
            <a:headEnd/>
            <a:tailEnd/>
          </a:ln>
          <a:effectLst>
            <a:outerShdw dist="107763" dir="2700000" algn="ctr" rotWithShape="0">
              <a:schemeClr val="bg2"/>
            </a:outerShdw>
          </a:effectLst>
        </p:spPr>
        <p:txBody>
          <a:bodyPr tIns="137160"/>
          <a:lstStyle/>
          <a:p>
            <a:pPr algn="ctr">
              <a:lnSpc>
                <a:spcPct val="90000"/>
              </a:lnSpc>
              <a:spcBef>
                <a:spcPct val="5000"/>
              </a:spcBef>
              <a:defRPr/>
            </a:pPr>
            <a:r>
              <a:rPr lang="en-US" sz="2400" dirty="0">
                <a:solidFill>
                  <a:srgbClr val="FFFF66"/>
                </a:solidFill>
                <a:sym typeface="Wingdings" pitchFamily="2" charset="2"/>
              </a:rPr>
              <a:t>Without </a:t>
            </a:r>
            <a:r>
              <a:rPr lang="en-US" sz="2400" dirty="0" smtClean="0">
                <a:solidFill>
                  <a:srgbClr val="FFFF66"/>
                </a:solidFill>
                <a:sym typeface="Wingdings" pitchFamily="2" charset="2"/>
              </a:rPr>
              <a:t>net-coding</a:t>
            </a:r>
            <a:r>
              <a:rPr lang="en-US" sz="2400" dirty="0">
                <a:solidFill>
                  <a:srgbClr val="FFFF66"/>
                </a:solidFill>
                <a:sym typeface="Wingdings" pitchFamily="2" charset="2"/>
              </a:rPr>
              <a:t>, </a:t>
            </a:r>
            <a:r>
              <a:rPr lang="en-US" sz="2400" dirty="0" smtClean="0">
                <a:solidFill>
                  <a:srgbClr val="FFFF66"/>
                </a:solidFill>
                <a:sym typeface="Wingdings" pitchFamily="2" charset="2"/>
              </a:rPr>
              <a:t>avg. per flow throughput is 0.5</a:t>
            </a:r>
            <a:endParaRPr lang="en-US" sz="2400" dirty="0">
              <a:solidFill>
                <a:srgbClr val="FFFF66"/>
              </a:solidFill>
              <a:sym typeface="Wingdings" pitchFamily="2" charset="2"/>
            </a:endParaRPr>
          </a:p>
          <a:p>
            <a:pPr algn="ctr">
              <a:lnSpc>
                <a:spcPct val="90000"/>
              </a:lnSpc>
              <a:spcBef>
                <a:spcPct val="5000"/>
              </a:spcBef>
              <a:defRPr/>
            </a:pPr>
            <a:r>
              <a:rPr lang="en-US" sz="2400" dirty="0">
                <a:solidFill>
                  <a:srgbClr val="FFFF66"/>
                </a:solidFill>
                <a:sym typeface="Wingdings" pitchFamily="2" charset="2"/>
              </a:rPr>
              <a:t>With </a:t>
            </a:r>
            <a:r>
              <a:rPr lang="en-US" sz="2400" dirty="0" smtClean="0">
                <a:solidFill>
                  <a:srgbClr val="FFFF66"/>
                </a:solidFill>
                <a:sym typeface="Wingdings" pitchFamily="2" charset="2"/>
              </a:rPr>
              <a:t>net-coding</a:t>
            </a:r>
            <a:r>
              <a:rPr lang="en-US" sz="2400" dirty="0">
                <a:solidFill>
                  <a:srgbClr val="FFFF66"/>
                </a:solidFill>
                <a:sym typeface="Wingdings" pitchFamily="2" charset="2"/>
              </a:rPr>
              <a:t>, </a:t>
            </a:r>
            <a:r>
              <a:rPr lang="en-US" sz="2400" dirty="0" smtClean="0">
                <a:solidFill>
                  <a:srgbClr val="FFFF66"/>
                </a:solidFill>
                <a:sym typeface="Wingdings" pitchFamily="2" charset="2"/>
              </a:rPr>
              <a:t>avg. per-flow throughput </a:t>
            </a:r>
            <a:r>
              <a:rPr lang="en-US" sz="2400" dirty="0">
                <a:solidFill>
                  <a:srgbClr val="FFFF66"/>
                </a:solidFill>
                <a:sym typeface="Wingdings" pitchFamily="2" charset="2"/>
              </a:rPr>
              <a:t>is </a:t>
            </a:r>
            <a:r>
              <a:rPr lang="en-US" sz="2400" dirty="0" smtClean="0">
                <a:solidFill>
                  <a:srgbClr val="FFFF66"/>
                </a:solidFill>
                <a:sym typeface="Wingdings" pitchFamily="2" charset="2"/>
              </a:rPr>
              <a:t>1</a:t>
            </a:r>
            <a:endParaRPr lang="en-US" sz="2400" dirty="0">
              <a:solidFill>
                <a:srgbClr val="FFFF66"/>
              </a:solidFill>
              <a:sym typeface="Wingdings" pitchFamily="2" charset="2"/>
            </a:endParaRPr>
          </a:p>
        </p:txBody>
      </p:sp>
      <p:sp>
        <p:nvSpPr>
          <p:cNvPr id="32" name="TextBox 31"/>
          <p:cNvSpPr txBox="1"/>
          <p:nvPr/>
        </p:nvSpPr>
        <p:spPr>
          <a:xfrm>
            <a:off x="4191000" y="2498834"/>
            <a:ext cx="1066800" cy="461665"/>
          </a:xfrm>
          <a:prstGeom prst="rect">
            <a:avLst/>
          </a:prstGeom>
          <a:noFill/>
        </p:spPr>
        <p:txBody>
          <a:bodyPr wrap="square" rtlCol="0">
            <a:spAutoFit/>
          </a:bodyPr>
          <a:lstStyle/>
          <a:p>
            <a:r>
              <a:rPr lang="en-US" sz="2400" b="1" dirty="0" smtClean="0">
                <a:latin typeface="Arial Narrow" pitchFamily="34" charset="0"/>
                <a:cs typeface="Arial" pitchFamily="34" charset="0"/>
              </a:rPr>
              <a:t>XOR</a:t>
            </a:r>
            <a:endParaRPr lang="en-US" sz="2400" b="1" dirty="0">
              <a:latin typeface="Arial Narrow"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898525" y="193675"/>
            <a:ext cx="7772400" cy="831850"/>
          </a:xfrm>
        </p:spPr>
        <p:txBody>
          <a:bodyPr/>
          <a:lstStyle/>
          <a:p>
            <a:pPr eaLnBrk="1" hangingPunct="1"/>
            <a:r>
              <a:rPr lang="en-US" b="1" dirty="0" smtClean="0"/>
              <a:t>Summary</a:t>
            </a:r>
          </a:p>
        </p:txBody>
      </p:sp>
      <p:sp>
        <p:nvSpPr>
          <p:cNvPr id="3" name="Rectangle 3"/>
          <p:cNvSpPr txBox="1">
            <a:spLocks noChangeArrowheads="1"/>
          </p:cNvSpPr>
          <p:nvPr/>
        </p:nvSpPr>
        <p:spPr>
          <a:xfrm>
            <a:off x="474663" y="1135063"/>
            <a:ext cx="8440737" cy="519588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Network coding</a:t>
            </a:r>
            <a:r>
              <a:rPr kumimoji="0" lang="en-US" sz="2400" b="0" i="0" u="none" strike="noStrike" kern="0" cap="none" spc="0" normalizeH="0" noProof="0" dirty="0" smtClean="0">
                <a:ln>
                  <a:noFill/>
                </a:ln>
                <a:solidFill>
                  <a:srgbClr val="000000"/>
                </a:solidFill>
                <a:effectLst/>
                <a:uLnTx/>
                <a:uFillTx/>
                <a:latin typeface="+mn-lt"/>
                <a:ea typeface="+mn-ea"/>
                <a:cs typeface="+mn-cs"/>
              </a:rPr>
              <a:t> allows routers to mix packet content before forwarding</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Inter-flow</a:t>
            </a:r>
            <a:r>
              <a:rPr kumimoji="0" lang="en-US" sz="2400" b="0" i="0" u="none" strike="noStrike" kern="0" cap="none" spc="0" normalizeH="0" noProof="0" dirty="0" smtClean="0">
                <a:ln>
                  <a:noFill/>
                </a:ln>
                <a:solidFill>
                  <a:srgbClr val="000000"/>
                </a:solidFill>
                <a:effectLst/>
                <a:uLnTx/>
                <a:uFillTx/>
                <a:latin typeface="+mn-lt"/>
                <a:ea typeface="+mn-ea"/>
                <a:cs typeface="+mn-cs"/>
              </a:rPr>
              <a:t> network coding mixes packets </a:t>
            </a:r>
            <a:r>
              <a:rPr lang="en-US" sz="2400" kern="0" dirty="0" smtClean="0">
                <a:solidFill>
                  <a:srgbClr val="000000"/>
                </a:solidFill>
                <a:latin typeface="+mn-lt"/>
              </a:rPr>
              <a:t>across </a:t>
            </a:r>
            <a:r>
              <a:rPr kumimoji="0" lang="en-US" sz="2400" b="0" i="0" u="none" strike="noStrike" kern="0" cap="none" spc="0" normalizeH="0" noProof="0" dirty="0" smtClean="0">
                <a:ln>
                  <a:noFill/>
                </a:ln>
                <a:solidFill>
                  <a:srgbClr val="000000"/>
                </a:solidFill>
                <a:effectLst/>
                <a:uLnTx/>
                <a:uFillTx/>
                <a:latin typeface="+mn-lt"/>
                <a:ea typeface="+mn-ea"/>
                <a:cs typeface="+mn-cs"/>
              </a:rPr>
              <a:t>flows </a:t>
            </a: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400" b="0" i="0" u="none" strike="noStrike" kern="0" cap="none" spc="0" normalizeH="0" baseline="0" noProof="0" dirty="0" smtClean="0">
                <a:ln>
                  <a:noFill/>
                </a:ln>
                <a:solidFill>
                  <a:srgbClr val="000000"/>
                </a:solidFill>
                <a:effectLst/>
                <a:uLnTx/>
                <a:uFillTx/>
                <a:latin typeface="+mn-lt"/>
              </a:rPr>
              <a:t>Exploits broadcast</a:t>
            </a:r>
          </a:p>
          <a:p>
            <a:pPr marL="457200" marR="0" lvl="1" indent="0" algn="l" defTabSz="914400" rtl="0" eaLnBrk="1" fontAlgn="base" latinLnBrk="0" hangingPunct="1">
              <a:lnSpc>
                <a:spcPct val="100000"/>
              </a:lnSpc>
              <a:spcBef>
                <a:spcPct val="20000"/>
              </a:spcBef>
              <a:spcAft>
                <a:spcPct val="0"/>
              </a:spcAft>
              <a:buClrTx/>
              <a:buSzTx/>
              <a:buFontTx/>
              <a:buBlip>
                <a:blip r:embed="rId3"/>
              </a:buBlip>
              <a:tabLst/>
              <a:defRPr/>
            </a:pPr>
            <a:r>
              <a:rPr lang="en-US" sz="2400" kern="0" dirty="0" smtClean="0">
                <a:solidFill>
                  <a:srgbClr val="000000"/>
                </a:solidFill>
                <a:latin typeface="+mn-lt"/>
              </a:rPr>
              <a:t>Provides in-network compression</a:t>
            </a:r>
            <a:endParaRPr kumimoji="0" lang="en-US" sz="2400" b="0" i="0" u="none" strike="noStrike" kern="0" cap="none" spc="0" normalizeH="0" baseline="0" noProof="0" dirty="0" smtClean="0">
              <a:ln>
                <a:noFill/>
              </a:ln>
              <a:solidFill>
                <a:srgbClr val="000000"/>
              </a:solidFill>
              <a:effectLst/>
              <a:uLnTx/>
              <a:uFillTx/>
              <a:latin typeface="+mn-lt"/>
            </a:endParaRPr>
          </a:p>
          <a:p>
            <a:pPr marL="457200" marR="0" lvl="1" indent="0" algn="l" defTabSz="914400" rtl="0" eaLnBrk="1" fontAlgn="base" latinLnBrk="0" hangingPunct="1">
              <a:lnSpc>
                <a:spcPct val="100000"/>
              </a:lnSpc>
              <a:spcBef>
                <a:spcPct val="20000"/>
              </a:spcBef>
              <a:spcAft>
                <a:spcPct val="0"/>
              </a:spcAft>
              <a:buClrTx/>
              <a:buSzTx/>
              <a:buFontTx/>
              <a:buBlip>
                <a:blip r:embed="rId3"/>
              </a:buBlip>
              <a:tabLst/>
              <a:defRPr/>
            </a:pPr>
            <a:r>
              <a:rPr kumimoji="0" lang="en-US" sz="2400" b="0" i="0" u="none" strike="noStrike" kern="0" cap="none" spc="0" normalizeH="0" baseline="0" noProof="0" dirty="0" smtClean="0">
                <a:ln>
                  <a:noFill/>
                </a:ln>
                <a:solidFill>
                  <a:srgbClr val="000000"/>
                </a:solidFill>
                <a:effectLst/>
                <a:uLnTx/>
                <a:uFillTx/>
                <a:latin typeface="+mn-lt"/>
              </a:rPr>
              <a:t>Exploits strategic </a:t>
            </a:r>
            <a:r>
              <a:rPr lang="en-US" sz="2400" kern="0" dirty="0" smtClean="0">
                <a:solidFill>
                  <a:srgbClr val="000000"/>
                </a:solidFill>
                <a:latin typeface="+mn-lt"/>
              </a:rPr>
              <a:t>collisions</a:t>
            </a:r>
            <a:endParaRPr lang="en-US" sz="2400" dirty="0" smtClean="0">
              <a:sym typeface="Wingdings" pitchFamily="2" charset="2"/>
            </a:endParaRPr>
          </a:p>
          <a:p>
            <a:pPr marL="342900" indent="-342900">
              <a:spcBef>
                <a:spcPct val="20000"/>
              </a:spcBef>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Prototypes that yield large throughput increases  </a:t>
            </a:r>
          </a:p>
          <a:p>
            <a:pPr marL="342900" marR="0" lvl="0" indent="-342900" algn="l" defTabSz="914400" rtl="0" eaLnBrk="1" fontAlgn="base" latinLnBrk="0" hangingPunct="1">
              <a:lnSpc>
                <a:spcPct val="100000"/>
              </a:lnSpc>
              <a:spcBef>
                <a:spcPct val="20000"/>
              </a:spcBef>
              <a:spcAft>
                <a:spcPct val="0"/>
              </a:spcAft>
              <a:buClrTx/>
              <a:buSzTx/>
              <a:buFontTx/>
              <a:buBlip>
                <a:blip r:embed="rId2"/>
              </a:buBlip>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76200"/>
            <a:ext cx="8686800" cy="1143000"/>
          </a:xfrm>
        </p:spPr>
        <p:txBody>
          <a:bodyPr/>
          <a:lstStyle/>
          <a:p>
            <a:r>
              <a:rPr lang="en-US" smtClean="0"/>
              <a:t>What is Network Coding Good for?</a:t>
            </a:r>
          </a:p>
        </p:txBody>
      </p:sp>
      <p:sp>
        <p:nvSpPr>
          <p:cNvPr id="15363" name="Content Placeholder 2"/>
          <p:cNvSpPr>
            <a:spLocks noGrp="1"/>
          </p:cNvSpPr>
          <p:nvPr>
            <p:ph idx="1"/>
          </p:nvPr>
        </p:nvSpPr>
        <p:spPr>
          <a:xfrm>
            <a:off x="457200" y="1295400"/>
            <a:ext cx="8229600" cy="4525963"/>
          </a:xfrm>
        </p:spPr>
        <p:txBody>
          <a:bodyPr/>
          <a:lstStyle/>
          <a:p>
            <a:r>
              <a:rPr lang="en-US" sz="3200" dirty="0" smtClean="0"/>
              <a:t>Throughput</a:t>
            </a:r>
          </a:p>
          <a:p>
            <a:r>
              <a:rPr lang="en-US" sz="3200" dirty="0" smtClean="0"/>
              <a:t>Robustness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4|2.3|4.4|9.1|12.4"/>
</p:tagLst>
</file>

<file path=ppt/tags/tag10.xml><?xml version="1.0" encoding="utf-8"?>
<p:tagLst xmlns:a="http://schemas.openxmlformats.org/drawingml/2006/main" xmlns:r="http://schemas.openxmlformats.org/officeDocument/2006/relationships" xmlns:p="http://schemas.openxmlformats.org/presentationml/2006/main">
  <p:tag name="TIMING" val="|11.6|51."/>
</p:tagLst>
</file>

<file path=ppt/tags/tag11.xml><?xml version="1.0" encoding="utf-8"?>
<p:tagLst xmlns:a="http://schemas.openxmlformats.org/drawingml/2006/main" xmlns:r="http://schemas.openxmlformats.org/officeDocument/2006/relationships" xmlns:p="http://schemas.openxmlformats.org/presentationml/2006/main">
  <p:tag name="TIMING" val="|38.6|23.1"/>
</p:tagLst>
</file>

<file path=ppt/tags/tag12.xml><?xml version="1.0" encoding="utf-8"?>
<p:tagLst xmlns:a="http://schemas.openxmlformats.org/drawingml/2006/main" xmlns:r="http://schemas.openxmlformats.org/officeDocument/2006/relationships" xmlns:p="http://schemas.openxmlformats.org/presentationml/2006/main">
  <p:tag name="TIMING" val="|9.8|20.7|18.5|5.7"/>
</p:tagLst>
</file>

<file path=ppt/tags/tag13.xml><?xml version="1.0" encoding="utf-8"?>
<p:tagLst xmlns:a="http://schemas.openxmlformats.org/drawingml/2006/main" xmlns:r="http://schemas.openxmlformats.org/officeDocument/2006/relationships" xmlns:p="http://schemas.openxmlformats.org/presentationml/2006/main">
  <p:tag name="TIMING" val="|9.8|3.2"/>
</p:tagLst>
</file>

<file path=ppt/tags/tag14.xml><?xml version="1.0" encoding="utf-8"?>
<p:tagLst xmlns:a="http://schemas.openxmlformats.org/drawingml/2006/main" xmlns:r="http://schemas.openxmlformats.org/officeDocument/2006/relationships" xmlns:p="http://schemas.openxmlformats.org/presentationml/2006/main">
  <p:tag name="TIMING" val="|40."/>
</p:tagLst>
</file>

<file path=ppt/tags/tag15.xml><?xml version="1.0" encoding="utf-8"?>
<p:tagLst xmlns:a="http://schemas.openxmlformats.org/drawingml/2006/main" xmlns:r="http://schemas.openxmlformats.org/officeDocument/2006/relationships" xmlns:p="http://schemas.openxmlformats.org/presentationml/2006/main">
  <p:tag name="TIMING" val="|66.7"/>
</p:tagLst>
</file>

<file path=ppt/tags/tag16.xml><?xml version="1.0" encoding="utf-8"?>
<p:tagLst xmlns:a="http://schemas.openxmlformats.org/drawingml/2006/main" xmlns:r="http://schemas.openxmlformats.org/officeDocument/2006/relationships" xmlns:p="http://schemas.openxmlformats.org/presentationml/2006/main">
  <p:tag name="TIMING" val="|52.9"/>
</p:tagLst>
</file>

<file path=ppt/tags/tag17.xml><?xml version="1.0" encoding="utf-8"?>
<p:tagLst xmlns:a="http://schemas.openxmlformats.org/drawingml/2006/main" xmlns:r="http://schemas.openxmlformats.org/officeDocument/2006/relationships" xmlns:p="http://schemas.openxmlformats.org/presentationml/2006/main">
  <p:tag name="TIMING" val="|10.2|19.8|12.4|20.7|39."/>
</p:tagLst>
</file>

<file path=ppt/tags/tag18.xml><?xml version="1.0" encoding="utf-8"?>
<p:tagLst xmlns:a="http://schemas.openxmlformats.org/drawingml/2006/main" xmlns:r="http://schemas.openxmlformats.org/officeDocument/2006/relationships" xmlns:p="http://schemas.openxmlformats.org/presentationml/2006/main">
  <p:tag name="TIMING" val="|12"/>
</p:tagLst>
</file>

<file path=ppt/tags/tag19.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0.|0.1|0.1"/>
</p:tagLst>
</file>

<file path=ppt/tags/tag3.xml><?xml version="1.0" encoding="utf-8"?>
<p:tagLst xmlns:a="http://schemas.openxmlformats.org/drawingml/2006/main" xmlns:r="http://schemas.openxmlformats.org/officeDocument/2006/relationships" xmlns:p="http://schemas.openxmlformats.org/presentationml/2006/main">
  <p:tag name="TIMING" val="|5.7|6.8|2.1"/>
</p:tagLst>
</file>

<file path=ppt/tags/tag4.xml><?xml version="1.0" encoding="utf-8"?>
<p:tagLst xmlns:a="http://schemas.openxmlformats.org/drawingml/2006/main" xmlns:r="http://schemas.openxmlformats.org/officeDocument/2006/relationships" xmlns:p="http://schemas.openxmlformats.org/presentationml/2006/main">
  <p:tag name="TIMING" val="|9.6|2.5|1.3|1.3|2.3|10."/>
</p:tagLst>
</file>

<file path=ppt/tags/tag5.xml><?xml version="1.0" encoding="utf-8"?>
<p:tagLst xmlns:a="http://schemas.openxmlformats.org/drawingml/2006/main" xmlns:r="http://schemas.openxmlformats.org/officeDocument/2006/relationships" xmlns:p="http://schemas.openxmlformats.org/presentationml/2006/main">
  <p:tag name="TIMING" val="|2.7|1.1|1.3|11.1|14.4|2.|1.1|2.8|21.5|25.7"/>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0.3|14.5|3.8|12.2"/>
</p:tagLst>
</file>

<file path=ppt/tags/tag8.xml><?xml version="1.0" encoding="utf-8"?>
<p:tagLst xmlns:a="http://schemas.openxmlformats.org/drawingml/2006/main" xmlns:r="http://schemas.openxmlformats.org/officeDocument/2006/relationships" xmlns:p="http://schemas.openxmlformats.org/presentationml/2006/main">
  <p:tag name="TIMING" val="|0.6|2.2|9.7|3.7|2.6"/>
</p:tagLst>
</file>

<file path=ppt/tags/tag9.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16888</TotalTime>
  <Words>2514</Words>
  <Application>Microsoft Office PowerPoint</Application>
  <PresentationFormat>On-screen Show (4:3)</PresentationFormat>
  <Paragraphs>851</Paragraphs>
  <Slides>80</Slides>
  <Notes>65</Notes>
  <HiddenSlides>1</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80</vt:i4>
      </vt:variant>
    </vt:vector>
  </HeadingPairs>
  <TitlesOfParts>
    <vt:vector size="85" baseType="lpstr">
      <vt:lpstr>Default Design</vt:lpstr>
      <vt:lpstr>Bitmap Image</vt:lpstr>
      <vt:lpstr>Photo Editor Photo</vt:lpstr>
      <vt:lpstr>Chart</vt:lpstr>
      <vt:lpstr>Equation</vt:lpstr>
      <vt:lpstr>Wireless Network Coding</vt:lpstr>
      <vt:lpstr>What is Network Coding?</vt:lpstr>
      <vt:lpstr>The Butterfly Example</vt:lpstr>
      <vt:lpstr>The Butterfly Example</vt:lpstr>
      <vt:lpstr>What is Network Coding Good for?</vt:lpstr>
      <vt:lpstr>Improves Multicast Throughput</vt:lpstr>
      <vt:lpstr>Improves Unicast Throughput</vt:lpstr>
      <vt:lpstr>Improves Unicast Throughput</vt:lpstr>
      <vt:lpstr>What is Network Coding Good for?</vt:lpstr>
      <vt:lpstr>Robustness to Packet Loss</vt:lpstr>
      <vt:lpstr>Robustness to Packet Loss</vt:lpstr>
      <vt:lpstr>Coupon Collector Problem</vt:lpstr>
      <vt:lpstr>Two Types of Network Coding</vt:lpstr>
      <vt:lpstr> COPE  An Example of Inter-flow Network Coding</vt:lpstr>
      <vt:lpstr>Slide 15</vt:lpstr>
      <vt:lpstr>But, wireless networks struggle with low throughput, particularly in dense deployments</vt:lpstr>
      <vt:lpstr>Current Approach</vt:lpstr>
      <vt:lpstr>COPE</vt:lpstr>
      <vt:lpstr>Beyond Duplex Communications</vt:lpstr>
      <vt:lpstr>Beyond Duplex Communications</vt:lpstr>
      <vt:lpstr>Beyond Duplex Communications</vt:lpstr>
      <vt:lpstr>Slide 22</vt:lpstr>
      <vt:lpstr>Slide 23</vt:lpstr>
      <vt:lpstr>Differences from Traditional Wireless Networks</vt:lpstr>
      <vt:lpstr>Slide 25</vt:lpstr>
      <vt:lpstr>Slide 26</vt:lpstr>
      <vt:lpstr>Routers Code Packets </vt:lpstr>
      <vt:lpstr>Which Packets to Code Together?</vt:lpstr>
      <vt:lpstr>Slide 29</vt:lpstr>
      <vt:lpstr>Slide 30</vt:lpstr>
      <vt:lpstr>Slide 31</vt:lpstr>
      <vt:lpstr>Slide 32</vt:lpstr>
      <vt:lpstr>Problem Formalization</vt:lpstr>
      <vt:lpstr>Solution Intuition</vt:lpstr>
      <vt:lpstr>Solution Intuition</vt:lpstr>
      <vt:lpstr>Solution Intuition</vt:lpstr>
      <vt:lpstr>COPE’ s Characteristics</vt:lpstr>
      <vt:lpstr>Performance</vt:lpstr>
      <vt:lpstr>Slide 39</vt:lpstr>
      <vt:lpstr>Alice-and-Bob Experiment</vt:lpstr>
      <vt:lpstr>Results of the Alice-and-Bob</vt:lpstr>
      <vt:lpstr>Why More Gain than 1.33?</vt:lpstr>
      <vt:lpstr>Why More Than 1.33?</vt:lpstr>
      <vt:lpstr>Slide 44</vt:lpstr>
      <vt:lpstr>Extension: Coding-Aware Routing [SRB07]</vt:lpstr>
      <vt:lpstr>Extension: Coding-Aware Routing [SRB07]</vt:lpstr>
      <vt:lpstr>Slide 47</vt:lpstr>
      <vt:lpstr>Analog Network Coding</vt:lpstr>
      <vt:lpstr>Analog Network Coding</vt:lpstr>
      <vt:lpstr>Analog Network Coding</vt:lpstr>
      <vt:lpstr>Challenges</vt:lpstr>
      <vt:lpstr>Solution: The Bliss of Asynchrony </vt:lpstr>
      <vt:lpstr>Design &amp; Implementation</vt:lpstr>
      <vt:lpstr>Primer on Modulation</vt:lpstr>
      <vt:lpstr>Primer on Channel Effects</vt:lpstr>
      <vt:lpstr>Primer on Channel Effects</vt:lpstr>
      <vt:lpstr>Primer on Channel Effects</vt:lpstr>
      <vt:lpstr>So, How Does Alice Decode?</vt:lpstr>
      <vt:lpstr>So, How Does Alice Decode?</vt:lpstr>
      <vt:lpstr>Slide 60</vt:lpstr>
      <vt:lpstr>Slide 61</vt:lpstr>
      <vt:lpstr>Slide 62</vt:lpstr>
      <vt:lpstr>Slide 63</vt:lpstr>
      <vt:lpstr>Slide 64</vt:lpstr>
      <vt:lpstr>Slide 65</vt:lpstr>
      <vt:lpstr>Solutions for interfered complex sample</vt:lpstr>
      <vt:lpstr>Slide 67</vt:lpstr>
      <vt:lpstr>Slide 68</vt:lpstr>
      <vt:lpstr>Slide 69</vt:lpstr>
      <vt:lpstr>Slide 70</vt:lpstr>
      <vt:lpstr>Slide 71</vt:lpstr>
      <vt:lpstr>Slide 72</vt:lpstr>
      <vt:lpstr>Slide 73</vt:lpstr>
      <vt:lpstr>Slide 74</vt:lpstr>
      <vt:lpstr>Slide 75</vt:lpstr>
      <vt:lpstr>Slide 76</vt:lpstr>
      <vt:lpstr>Slide 77</vt:lpstr>
      <vt:lpstr>Decoding Algorithm – Decoding interference</vt:lpstr>
      <vt:lpstr>Generalizes to other topologies</vt:lpstr>
      <vt:lpstr>Summary</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 Virtual Access Points</dc:title>
  <dc:creator>Srikanth Kandula</dc:creator>
  <cp:lastModifiedBy>Sachin Katti</cp:lastModifiedBy>
  <cp:revision>1340</cp:revision>
  <dcterms:created xsi:type="dcterms:W3CDTF">2008-02-19T18:10:37Z</dcterms:created>
  <dcterms:modified xsi:type="dcterms:W3CDTF">2011-06-09T17:01:32Z</dcterms:modified>
</cp:coreProperties>
</file>